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72" r:id="rId9"/>
    <p:sldId id="273" r:id="rId10"/>
    <p:sldId id="274" r:id="rId11"/>
    <p:sldId id="261" r:id="rId12"/>
    <p:sldId id="262" r:id="rId13"/>
    <p:sldId id="269" r:id="rId14"/>
    <p:sldId id="268" r:id="rId1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5EFEE-A397-45CE-9732-7773C1E8B013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37D1E-BBA6-4124-B117-AC34A1B2C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63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AWESOMENESS IN PROGRESS: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900" dirty="0" smtClean="0"/>
              <a:t>How Mississippi State University’s School Certifying Officials </a:t>
            </a:r>
          </a:p>
          <a:p>
            <a:r>
              <a:rPr lang="en-US" sz="2900" dirty="0" smtClean="0"/>
              <a:t>Take </a:t>
            </a:r>
            <a:r>
              <a:rPr lang="en-US" sz="2900" dirty="0" smtClean="0"/>
              <a:t>Care </a:t>
            </a:r>
            <a:r>
              <a:rPr lang="en-US" sz="2900" dirty="0" smtClean="0"/>
              <a:t>of Their Students</a:t>
            </a:r>
          </a:p>
          <a:p>
            <a:endParaRPr lang="en-US" dirty="0"/>
          </a:p>
          <a:p>
            <a:r>
              <a:rPr lang="en-US" sz="1700" dirty="0" smtClean="0"/>
              <a:t>Presented by: Melanie F. Owens, Yolanda B. Tate and Julie Kirk 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50273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03614"/>
            <a:ext cx="2622176" cy="34938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530" y="1558782"/>
            <a:ext cx="2341401" cy="343872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20630" y="721449"/>
            <a:ext cx="8005864" cy="733233"/>
          </a:xfrm>
        </p:spPr>
        <p:txBody>
          <a:bodyPr>
            <a:normAutofit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BLUF…..How does it help the service-member and school certifying official?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3511" y="5321314"/>
            <a:ext cx="7463118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88" dirty="0">
                <a:latin typeface="Calibri" panose="020F0502020204030204" pitchFamily="34" charset="0"/>
                <a:cs typeface="Calibri" panose="020F0502020204030204" pitchFamily="34" charset="0"/>
              </a:rPr>
              <a:t>Shows the service-member in black and white their options are….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3753" y="5596189"/>
            <a:ext cx="7395882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88" dirty="0">
                <a:latin typeface="Calibri" panose="020F0502020204030204" pitchFamily="34" charset="0"/>
                <a:cs typeface="Calibri" panose="020F0502020204030204" pitchFamily="34" charset="0"/>
              </a:rPr>
              <a:t>Less stress for the service-member plus less errors for the SCO in certifying enrollment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2480" y="5046439"/>
            <a:ext cx="7463118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88" dirty="0">
                <a:latin typeface="Calibri" panose="020F0502020204030204" pitchFamily="34" charset="0"/>
                <a:cs typeface="Calibri" panose="020F0502020204030204" pitchFamily="34" charset="0"/>
              </a:rPr>
              <a:t>Win-Win for both the service-member and the School Certifying Official</a:t>
            </a:r>
          </a:p>
        </p:txBody>
      </p:sp>
    </p:spTree>
    <p:extLst>
      <p:ext uri="{BB962C8B-B14F-4D97-AF65-F5344CB8AC3E}">
        <p14:creationId xmlns:p14="http://schemas.microsoft.com/office/powerpoint/2010/main" val="142389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Records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 stay in compliance with the policy on reporting changes within 30 days, we have implemented procedures that help…</a:t>
            </a:r>
          </a:p>
          <a:p>
            <a:pPr lvl="1"/>
            <a:r>
              <a:rPr lang="en-US" dirty="0" smtClean="0"/>
              <a:t>Word of mouth: if students are changing their hours, we encourage them to call us, so we can make the necessary changes. </a:t>
            </a:r>
          </a:p>
          <a:p>
            <a:pPr lvl="1"/>
            <a:r>
              <a:rPr lang="en-US" dirty="0" smtClean="0"/>
              <a:t>Banner Reports: reports are ran periodically to help catch changes in hours, withdrawals, and changes in tuition &amp; fees. </a:t>
            </a:r>
          </a:p>
          <a:p>
            <a:pPr lvl="1"/>
            <a:r>
              <a:rPr lang="en-US" dirty="0" smtClean="0"/>
              <a:t>After last add day, we are notified via emails from ITS of any changes made by students to schedules.</a:t>
            </a:r>
          </a:p>
          <a:p>
            <a:pPr lvl="1"/>
            <a:r>
              <a:rPr lang="en-US" dirty="0" smtClean="0"/>
              <a:t>All 1999s, add/drop slips, and other course related materials are maintained in student files by semester.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9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Benefits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Out of state tuition waiver</a:t>
            </a:r>
          </a:p>
          <a:p>
            <a:r>
              <a:rPr lang="en-US" dirty="0" smtClean="0"/>
              <a:t>Center for America’s Veterans Scholarships</a:t>
            </a:r>
          </a:p>
          <a:p>
            <a:r>
              <a:rPr lang="en-US" dirty="0" smtClean="0"/>
              <a:t>Mobilization Assistance: Student has 3 options	</a:t>
            </a:r>
          </a:p>
          <a:p>
            <a:pPr lvl="1"/>
            <a:r>
              <a:rPr lang="en-US" sz="1600" dirty="0"/>
              <a:t>Withdraw with full refund (no grade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/>
              <a:t> Leave after ¾ term, take the final within 90 days of return or if possible while deployed in independent study (decided by individual and professor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/>
              <a:t>Leave after the ¾ term mark, the student can take their current grade</a:t>
            </a:r>
          </a:p>
          <a:p>
            <a:r>
              <a:rPr lang="en-US" dirty="0" smtClean="0"/>
              <a:t>Active Duty Top Up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sz="1800" dirty="0">
              <a:latin typeface="Verdana" pitchFamily="34" charset="0"/>
            </a:endParaRPr>
          </a:p>
          <a:p>
            <a:pPr lvl="1"/>
            <a:endParaRPr lang="en-US" sz="1800" dirty="0">
              <a:latin typeface="Verdana" pitchFamily="34" charset="0"/>
            </a:endParaRP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27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Zone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part workshop designed to equip faculty, staff and other students with tools necessary to help veteran students transition into college environment</a:t>
            </a:r>
          </a:p>
          <a:p>
            <a:pPr lvl="1"/>
            <a:r>
              <a:rPr lang="en-US" dirty="0" smtClean="0"/>
              <a:t>Military 101</a:t>
            </a:r>
          </a:p>
          <a:p>
            <a:pPr lvl="1"/>
            <a:r>
              <a:rPr lang="en-US" dirty="0" smtClean="0"/>
              <a:t>Student panel</a:t>
            </a:r>
          </a:p>
          <a:p>
            <a:pPr lvl="1"/>
            <a:r>
              <a:rPr lang="en-US" dirty="0" smtClean="0"/>
              <a:t>Mental health</a:t>
            </a:r>
          </a:p>
          <a:p>
            <a:r>
              <a:rPr lang="en-US" dirty="0" smtClean="0"/>
              <a:t>3 hour training session offered each semester</a:t>
            </a:r>
          </a:p>
          <a:p>
            <a:r>
              <a:rPr lang="en-US" dirty="0" smtClean="0"/>
              <a:t>Approximately 300 have taken advantage of training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318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99038" y="2839915"/>
            <a:ext cx="9601200" cy="940777"/>
          </a:xfrm>
        </p:spPr>
        <p:txBody>
          <a:bodyPr>
            <a:noAutofit/>
          </a:bodyPr>
          <a:lstStyle/>
          <a:p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THANK </a:t>
            </a:r>
            <a:r>
              <a:rPr lang="en-US" sz="6000" dirty="0"/>
              <a:t>YOU!!!</a:t>
            </a:r>
            <a:br>
              <a:rPr lang="en-US" sz="6000" dirty="0"/>
            </a:br>
            <a:r>
              <a:rPr lang="en-US" sz="6000" dirty="0" smtClean="0"/>
              <a:t>#</a:t>
            </a:r>
            <a:r>
              <a:rPr lang="en-US" sz="6000" dirty="0" err="1" smtClean="0"/>
              <a:t>HailState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6545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What We’ll Discuss: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388972"/>
            <a:ext cx="9601196" cy="3486895"/>
          </a:xfrm>
        </p:spPr>
        <p:txBody>
          <a:bodyPr/>
          <a:lstStyle/>
          <a:p>
            <a:r>
              <a:rPr lang="en-US" dirty="0" smtClean="0"/>
              <a:t>Population </a:t>
            </a:r>
          </a:p>
          <a:p>
            <a:r>
              <a:rPr lang="en-US" dirty="0" smtClean="0"/>
              <a:t>In-Processing</a:t>
            </a:r>
          </a:p>
          <a:p>
            <a:r>
              <a:rPr lang="en-US" dirty="0" smtClean="0"/>
              <a:t>Certification Procedures</a:t>
            </a:r>
          </a:p>
          <a:p>
            <a:r>
              <a:rPr lang="en-US" dirty="0" smtClean="0"/>
              <a:t>Records Management</a:t>
            </a:r>
          </a:p>
          <a:p>
            <a:r>
              <a:rPr lang="en-US" dirty="0" smtClean="0"/>
              <a:t>Additional Benefits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38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Population: Veterans, Dependents, Service Members &amp; Survivors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MSU Total Population: 21,622</a:t>
            </a:r>
          </a:p>
          <a:p>
            <a:r>
              <a:rPr lang="en-US" dirty="0" smtClean="0"/>
              <a:t>VSDS Total Population: 2,307</a:t>
            </a:r>
          </a:p>
          <a:p>
            <a:r>
              <a:rPr lang="en-US" dirty="0" smtClean="0"/>
              <a:t># of students using G.I. Bill®: 677</a:t>
            </a:r>
          </a:p>
          <a:p>
            <a:r>
              <a:rPr lang="en-US" dirty="0" smtClean="0"/>
              <a:t># of veterans/service members: 293</a:t>
            </a:r>
          </a:p>
          <a:p>
            <a:r>
              <a:rPr lang="en-US" dirty="0" smtClean="0"/>
              <a:t># of dependents: 384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44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In-Processing/Certification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8849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Outreach Coordinator advises potential students and assists with admissions process. </a:t>
            </a:r>
          </a:p>
          <a:p>
            <a:pPr lvl="1"/>
            <a:r>
              <a:rPr lang="en-US" dirty="0" smtClean="0"/>
              <a:t>Walk-ins</a:t>
            </a:r>
          </a:p>
          <a:p>
            <a:pPr lvl="1"/>
            <a:r>
              <a:rPr lang="en-US" dirty="0" smtClean="0"/>
              <a:t>Collaborate with Admissions during Orientation</a:t>
            </a:r>
          </a:p>
          <a:p>
            <a:r>
              <a:rPr lang="en-US" dirty="0" smtClean="0"/>
              <a:t>Once admitted, SCOs collect necessary paperwork for certification. Paperwork could include: </a:t>
            </a:r>
          </a:p>
          <a:p>
            <a:pPr lvl="1"/>
            <a:r>
              <a:rPr lang="en-US" sz="1600" dirty="0" smtClean="0"/>
              <a:t>VONAPP</a:t>
            </a:r>
          </a:p>
          <a:p>
            <a:pPr lvl="1"/>
            <a:r>
              <a:rPr lang="en-US" sz="1600" dirty="0" smtClean="0"/>
              <a:t>NOBE</a:t>
            </a:r>
          </a:p>
          <a:p>
            <a:pPr lvl="1"/>
            <a:r>
              <a:rPr lang="en-US" sz="1600" dirty="0" smtClean="0"/>
              <a:t>DD-214, member 4 copy</a:t>
            </a:r>
          </a:p>
          <a:p>
            <a:pPr lvl="1"/>
            <a:r>
              <a:rPr lang="en-US" sz="1600" dirty="0" smtClean="0"/>
              <a:t>Certificate of eligibility (COE)</a:t>
            </a:r>
          </a:p>
          <a:p>
            <a:pPr lvl="1"/>
            <a:r>
              <a:rPr lang="en-US" sz="1600" dirty="0" smtClean="0"/>
              <a:t>MSU Verification of Enrollment form </a:t>
            </a:r>
          </a:p>
          <a:p>
            <a:pPr lvl="1"/>
            <a:r>
              <a:rPr lang="en-US" sz="1600" dirty="0" smtClean="0"/>
              <a:t>22-1999</a:t>
            </a:r>
          </a:p>
          <a:p>
            <a:pPr lvl="1"/>
            <a:r>
              <a:rPr lang="en-US" sz="1600" dirty="0" smtClean="0"/>
              <a:t>22-1995/22-5495</a:t>
            </a:r>
          </a:p>
          <a:p>
            <a:pPr lvl="1"/>
            <a:r>
              <a:rPr lang="en-US" sz="1600" dirty="0" smtClean="0"/>
              <a:t>Military transcript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40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Routine Certification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ensure all students using G.I. Bill® are certified timely and correctly, these requirements have been implemented:  </a:t>
            </a:r>
          </a:p>
          <a:p>
            <a:pPr lvl="1"/>
            <a:r>
              <a:rPr lang="en-US" u="sng" dirty="0" smtClean="0"/>
              <a:t>Priority registration</a:t>
            </a:r>
            <a:r>
              <a:rPr lang="en-US" dirty="0" smtClean="0"/>
              <a:t>: at least 5 days before regular registration</a:t>
            </a:r>
          </a:p>
          <a:p>
            <a:pPr lvl="1"/>
            <a:r>
              <a:rPr lang="en-US" u="sng" dirty="0" smtClean="0"/>
              <a:t>Account Hold</a:t>
            </a:r>
            <a:r>
              <a:rPr lang="en-US" dirty="0" smtClean="0"/>
              <a:t>: as a reminder that </a:t>
            </a:r>
            <a:r>
              <a:rPr lang="en-US" u="sng" dirty="0" smtClean="0"/>
              <a:t>MSU Verification Form </a:t>
            </a:r>
            <a:r>
              <a:rPr lang="en-US" dirty="0" smtClean="0"/>
              <a:t>needs to be submitted</a:t>
            </a:r>
          </a:p>
          <a:p>
            <a:pPr lvl="1"/>
            <a:r>
              <a:rPr lang="en-US" u="sng" dirty="0" smtClean="0"/>
              <a:t>2-step certification process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Report hours for all G.I. Bill® chapters prior to start of semester</a:t>
            </a:r>
          </a:p>
          <a:p>
            <a:pPr lvl="2"/>
            <a:r>
              <a:rPr lang="en-US" dirty="0" smtClean="0"/>
              <a:t>Report Tuition &amp; Fees for CH 33s after last day to add a class (determined by MSU)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49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903" y="2975133"/>
            <a:ext cx="759736" cy="7597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471" y="763052"/>
            <a:ext cx="1386073" cy="41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5058" y="1932306"/>
            <a:ext cx="4769426" cy="244411"/>
          </a:xfrm>
        </p:spPr>
        <p:txBody>
          <a:bodyPr>
            <a:noAutofit/>
          </a:bodyPr>
          <a:lstStyle/>
          <a:p>
            <a:r>
              <a:rPr lang="en-US" altLang="en-US" sz="158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can’t I request for more than 16 credit hours?</a:t>
            </a:r>
            <a:endParaRPr lang="en-US" sz="1588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68042" y="2497087"/>
            <a:ext cx="4769426" cy="244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1588" dirty="0">
                <a:latin typeface="Calibri" panose="020F0502020204030204" pitchFamily="34" charset="0"/>
                <a:cs typeface="Calibri" panose="020F0502020204030204" pitchFamily="34" charset="0"/>
              </a:rPr>
              <a:t>Which one should I use?  Where is my FTA money? </a:t>
            </a:r>
            <a:endParaRPr lang="en-US" sz="1588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176" y="3784640"/>
            <a:ext cx="6330392" cy="2362534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263294" y="1698894"/>
            <a:ext cx="5617789" cy="244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1588" dirty="0">
                <a:latin typeface="Calibri" panose="020F0502020204030204" pitchFamily="34" charset="0"/>
                <a:cs typeface="Calibri" panose="020F0502020204030204" pitchFamily="34" charset="0"/>
              </a:rPr>
              <a:t>What is FTA? Why can’t I use </a:t>
            </a:r>
            <a:r>
              <a:rPr lang="en-US" sz="1588" dirty="0">
                <a:latin typeface="Calibri" panose="020F0502020204030204" pitchFamily="34" charset="0"/>
                <a:cs typeface="Calibri" panose="020F0502020204030204" pitchFamily="34" charset="0"/>
              </a:rPr>
              <a:t>GI Bill® </a:t>
            </a:r>
            <a:r>
              <a:rPr lang="en-US" altLang="en-US" sz="1588" dirty="0">
                <a:latin typeface="Calibri" panose="020F0502020204030204" pitchFamily="34" charset="0"/>
                <a:cs typeface="Calibri" panose="020F0502020204030204" pitchFamily="34" charset="0"/>
              </a:rPr>
              <a:t>and FTA at the same time?  </a:t>
            </a:r>
            <a:endParaRPr lang="en-US" sz="1588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533999" y="2766400"/>
            <a:ext cx="5623014" cy="244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1588" dirty="0">
                <a:latin typeface="Calibri" panose="020F0502020204030204" pitchFamily="34" charset="0"/>
                <a:cs typeface="Calibri" panose="020F0502020204030204" pitchFamily="34" charset="0"/>
              </a:rPr>
              <a:t>What we share with students eligible for both </a:t>
            </a:r>
            <a:r>
              <a:rPr lang="en-US" sz="1588" dirty="0">
                <a:latin typeface="Calibri" panose="020F0502020204030204" pitchFamily="34" charset="0"/>
                <a:cs typeface="Calibri" panose="020F0502020204030204" pitchFamily="34" charset="0"/>
              </a:rPr>
              <a:t>GI Bill® </a:t>
            </a:r>
            <a:r>
              <a:rPr lang="en-US" altLang="en-US" sz="1588" dirty="0">
                <a:latin typeface="Calibri" panose="020F0502020204030204" pitchFamily="34" charset="0"/>
                <a:cs typeface="Calibri" panose="020F0502020204030204" pitchFamily="34" charset="0"/>
              </a:rPr>
              <a:t>and FTA </a:t>
            </a:r>
            <a:endParaRPr lang="en-US" sz="1588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941" y="565732"/>
            <a:ext cx="1550432" cy="10336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468" y="610033"/>
            <a:ext cx="1039091" cy="10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6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37255"/>
              </p:ext>
            </p:extLst>
          </p:nvPr>
        </p:nvGraphicFramePr>
        <p:xfrm>
          <a:off x="2465294" y="806824"/>
          <a:ext cx="7597588" cy="35684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8573"/>
                <a:gridCol w="4049015"/>
              </a:tblGrid>
              <a:tr h="3453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GI Bill® Only</a:t>
                      </a:r>
                      <a:endParaRPr lang="en-US" sz="2100" b="1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1" marR="350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FTA Only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1" marR="35071" marT="0" marB="0">
                    <a:noFill/>
                  </a:tcPr>
                </a:tc>
              </a:tr>
              <a:tr h="32231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Have enough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financial aid to cover your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tuition?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Need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GI Bill®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benefits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that are sent directly to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you?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GI Bill®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Funds are sent directly to you.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Request GI Bill®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1" marR="350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 Black" panose="020B0A04020102020204" pitchFamily="34" charset="0"/>
                        </a:rPr>
                        <a:t>FTA funds </a:t>
                      </a:r>
                      <a:r>
                        <a:rPr lang="en-US" sz="1400" dirty="0">
                          <a:effectLst/>
                          <a:latin typeface="Arial Black" panose="020B0A04020102020204" pitchFamily="34" charset="0"/>
                        </a:rPr>
                        <a:t>are sent directly to the school.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 Black" panose="020B0A04020102020204" pitchFamily="34" charset="0"/>
                        </a:rPr>
                        <a:t>Not enough </a:t>
                      </a:r>
                      <a:r>
                        <a:rPr lang="en-US" sz="1400" dirty="0">
                          <a:effectLst/>
                          <a:latin typeface="Arial Black" panose="020B0A04020102020204" pitchFamily="34" charset="0"/>
                        </a:rPr>
                        <a:t>financial aid to cover your  </a:t>
                      </a:r>
                      <a:r>
                        <a:rPr lang="en-US" sz="1400" dirty="0" smtClean="0">
                          <a:effectLst/>
                          <a:latin typeface="Arial Black" panose="020B0A04020102020204" pitchFamily="34" charset="0"/>
                        </a:rPr>
                        <a:t>tuition?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 Black" panose="020B0A04020102020204" pitchFamily="34" charset="0"/>
                        </a:rPr>
                        <a:t>Do not </a:t>
                      </a:r>
                      <a:r>
                        <a:rPr lang="en-US" sz="1400" dirty="0">
                          <a:effectLst/>
                          <a:latin typeface="Arial Black" panose="020B0A04020102020204" pitchFamily="34" charset="0"/>
                        </a:rPr>
                        <a:t>need GI Bill® benefits that are sent directly to </a:t>
                      </a:r>
                      <a:r>
                        <a:rPr lang="en-US" sz="1400" dirty="0" smtClean="0">
                          <a:effectLst/>
                          <a:latin typeface="Arial Black" panose="020B0A04020102020204" pitchFamily="34" charset="0"/>
                        </a:rPr>
                        <a:t>you?</a:t>
                      </a:r>
                      <a:endParaRPr lang="en-US" sz="1400" dirty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Arial Black" panose="020B0A04020102020204" pitchFamily="34" charset="0"/>
                        </a:rPr>
                        <a:t>Request FTA</a:t>
                      </a:r>
                      <a:endParaRPr lang="en-US" sz="1400" dirty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1" marR="35071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801225"/>
              </p:ext>
            </p:extLst>
          </p:nvPr>
        </p:nvGraphicFramePr>
        <p:xfrm>
          <a:off x="2599765" y="4101354"/>
          <a:ext cx="6858000" cy="17789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58000"/>
              </a:tblGrid>
              <a:tr h="3543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GI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Bill® and FTA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8" marR="35078" marT="0" marB="0">
                    <a:noFill/>
                  </a:tcPr>
                </a:tc>
              </a:tr>
              <a:tr h="14245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 smtClean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GI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Bill® funds are sent directly to you 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FTA funds are sent directly to the school.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You may use consecutively but not concurrently. 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8" marR="35078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93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122" y="783314"/>
            <a:ext cx="4761266" cy="54023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99512" y="1553267"/>
            <a:ext cx="2622176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88" dirty="0">
                <a:latin typeface="Calibri" panose="020F0502020204030204" pitchFamily="34" charset="0"/>
                <a:cs typeface="Calibri" panose="020F0502020204030204" pitchFamily="34" charset="0"/>
              </a:rPr>
              <a:t>   Verification of Enrollment </a:t>
            </a:r>
          </a:p>
          <a:p>
            <a:r>
              <a:rPr lang="en-US" sz="1588" dirty="0"/>
              <a:t> </a:t>
            </a:r>
            <a:endParaRPr lang="en-US" sz="1588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46177" y="2819763"/>
            <a:ext cx="990567" cy="55664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11519" y="4160009"/>
            <a:ext cx="262217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88" dirty="0">
                <a:latin typeface="Calibri" panose="020F0502020204030204" pitchFamily="34" charset="0"/>
                <a:cs typeface="Calibri" panose="020F0502020204030204" pitchFamily="34" charset="0"/>
              </a:rPr>
              <a:t>To prevent “double dipping”</a:t>
            </a:r>
            <a:endParaRPr lang="en-US" sz="158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6020" y="2036163"/>
            <a:ext cx="2720724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88" dirty="0">
                <a:latin typeface="Calibri" panose="020F0502020204030204" pitchFamily="34" charset="0"/>
                <a:cs typeface="Calibri" panose="020F0502020204030204" pitchFamily="34" charset="0"/>
              </a:rPr>
              <a:t>Chapter 1606/1607 may select </a:t>
            </a:r>
            <a:endParaRPr lang="en-US" sz="158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0964" y="2682344"/>
            <a:ext cx="2720724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88" dirty="0">
                <a:latin typeface="Calibri" panose="020F0502020204030204" pitchFamily="34" charset="0"/>
                <a:cs typeface="Calibri" panose="020F0502020204030204" pitchFamily="34" charset="0"/>
              </a:rPr>
              <a:t>                FTA or SEAP</a:t>
            </a:r>
            <a:endParaRPr lang="en-US" sz="158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77302" y="3462947"/>
            <a:ext cx="2456394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88" dirty="0">
                <a:latin typeface="Calibri" panose="020F0502020204030204" pitchFamily="34" charset="0"/>
                <a:cs typeface="Calibri" panose="020F0502020204030204" pitchFamily="34" charset="0"/>
              </a:rPr>
              <a:t>Provides SCO a “Heads Up”</a:t>
            </a:r>
            <a:endParaRPr lang="en-US" sz="158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37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9511" y="1708645"/>
            <a:ext cx="3191370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88" dirty="0">
                <a:latin typeface="Calibri" panose="020F0502020204030204" pitchFamily="34" charset="0"/>
                <a:cs typeface="Calibri" panose="020F0502020204030204" pitchFamily="34" charset="0"/>
              </a:rPr>
              <a:t>   Election of Educational Benefits</a:t>
            </a:r>
          </a:p>
          <a:p>
            <a:r>
              <a:rPr lang="en-US" sz="1588" dirty="0"/>
              <a:t> </a:t>
            </a:r>
            <a:endParaRPr lang="en-US" sz="1588" dirty="0"/>
          </a:p>
        </p:txBody>
      </p:sp>
      <p:sp>
        <p:nvSpPr>
          <p:cNvPr id="10" name="TextBox 9"/>
          <p:cNvSpPr txBox="1"/>
          <p:nvPr/>
        </p:nvSpPr>
        <p:spPr>
          <a:xfrm>
            <a:off x="2527358" y="3789505"/>
            <a:ext cx="3227293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88" dirty="0">
                <a:latin typeface="Calibri" panose="020F0502020204030204" pitchFamily="34" charset="0"/>
                <a:cs typeface="Calibri" panose="020F0502020204030204" pitchFamily="34" charset="0"/>
              </a:rPr>
              <a:t>“Double dipping” avoided  </a:t>
            </a:r>
            <a:endParaRPr lang="en-US" sz="158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9857" y="2496720"/>
            <a:ext cx="3191369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88" dirty="0">
                <a:latin typeface="Calibri" panose="020F0502020204030204" pitchFamily="34" charset="0"/>
                <a:cs typeface="Calibri" panose="020F0502020204030204" pitchFamily="34" charset="0"/>
              </a:rPr>
              <a:t>Further explains FTA or SEAP </a:t>
            </a:r>
            <a:r>
              <a:rPr lang="en-US" sz="1588" dirty="0">
                <a:latin typeface="Calibri" panose="020F0502020204030204" pitchFamily="34" charset="0"/>
                <a:cs typeface="Calibri" panose="020F0502020204030204" pitchFamily="34" charset="0"/>
              </a:rPr>
              <a:t>option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30544" y="3004237"/>
            <a:ext cx="3103509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88" dirty="0">
                <a:latin typeface="Calibri" panose="020F0502020204030204" pitchFamily="34" charset="0"/>
                <a:cs typeface="Calibri" panose="020F0502020204030204" pitchFamily="34" charset="0"/>
              </a:rPr>
              <a:t>Allows Service-Member to elect </a:t>
            </a:r>
            <a:endParaRPr lang="en-US" sz="158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7000" y="3306053"/>
            <a:ext cx="2948008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88" dirty="0">
                <a:latin typeface="Calibri" panose="020F0502020204030204" pitchFamily="34" charset="0"/>
                <a:cs typeface="Calibri" panose="020F0502020204030204" pitchFamily="34" charset="0"/>
              </a:rPr>
              <a:t> their best choice plus providing </a:t>
            </a:r>
            <a:endParaRPr lang="en-US" sz="158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882" y="672353"/>
            <a:ext cx="4093030" cy="526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4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520</TotalTime>
  <Words>582</Words>
  <Application>Microsoft Office PowerPoint</Application>
  <PresentationFormat>Widescreen</PresentationFormat>
  <Paragraphs>111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Garamond</vt:lpstr>
      <vt:lpstr>Times New Roman</vt:lpstr>
      <vt:lpstr>Verdana</vt:lpstr>
      <vt:lpstr>Wingdings</vt:lpstr>
      <vt:lpstr>Organic</vt:lpstr>
      <vt:lpstr>AWESOMENESS IN PROGRESS: </vt:lpstr>
      <vt:lpstr> What We’ll Discuss: </vt:lpstr>
      <vt:lpstr>Our Population: Veterans, Dependents, Service Members &amp; Survivors</vt:lpstr>
      <vt:lpstr>In-Processing/Certification Requirements</vt:lpstr>
      <vt:lpstr>Routine Certification Procedures</vt:lpstr>
      <vt:lpstr>Why can’t I request for more than 16 credit hours?</vt:lpstr>
      <vt:lpstr>PowerPoint Presentation</vt:lpstr>
      <vt:lpstr>PowerPoint Presentation</vt:lpstr>
      <vt:lpstr>PowerPoint Presentation</vt:lpstr>
      <vt:lpstr> BLUF…..How does it help the service-member and school certifying official?</vt:lpstr>
      <vt:lpstr>Records Management</vt:lpstr>
      <vt:lpstr>Additional Benefits </vt:lpstr>
      <vt:lpstr>Green Zone Training</vt:lpstr>
      <vt:lpstr> THANK YOU!!! #HailState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AWESOMENESS IN PROCESS:</dc:title>
  <dc:creator>Tate, Yolanda</dc:creator>
  <cp:lastModifiedBy>Kirk, Julie</cp:lastModifiedBy>
  <cp:revision>22</cp:revision>
  <cp:lastPrinted>2016-12-06T16:06:15Z</cp:lastPrinted>
  <dcterms:created xsi:type="dcterms:W3CDTF">2016-11-30T15:18:37Z</dcterms:created>
  <dcterms:modified xsi:type="dcterms:W3CDTF">2017-04-26T13:06:09Z</dcterms:modified>
</cp:coreProperties>
</file>