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7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3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6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8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9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1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BB25-97B1-4ABD-BEBE-2E0DF0FCAA5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1AFF7-7930-4B19-AF79-A806CABD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32" y="777247"/>
            <a:ext cx="4024135" cy="5520916"/>
          </a:xfrm>
        </p:spPr>
      </p:pic>
    </p:spTree>
    <p:extLst>
      <p:ext uri="{BB962C8B-B14F-4D97-AF65-F5344CB8AC3E}">
        <p14:creationId xmlns:p14="http://schemas.microsoft.com/office/powerpoint/2010/main" val="41179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256">
        <p14:reveal/>
      </p:transition>
    </mc:Choice>
    <mc:Fallback xmlns="">
      <p:transition spd="slow" advTm="172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6550" y="91155"/>
            <a:ext cx="7887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VA </a:t>
            </a:r>
            <a:r>
              <a:rPr lang="en-US" sz="6000" b="1" dirty="0" smtClean="0"/>
              <a:t>Acronyms Continued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261" y="1106818"/>
            <a:ext cx="92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LDA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679636" y="1050116"/>
            <a:ext cx="3753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Last Date Attended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22261" y="1691814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LDCA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679636" y="1691814"/>
            <a:ext cx="478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Last Date Credit Accrued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08162" y="2337159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MGIB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9636" y="2276810"/>
            <a:ext cx="5506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Montgomery GI Bill® (</a:t>
            </a:r>
            <a:r>
              <a:rPr lang="en-US" sz="3600" dirty="0" err="1" smtClean="0"/>
              <a:t>Ch</a:t>
            </a:r>
            <a:r>
              <a:rPr lang="en-US" sz="3600" dirty="0" smtClean="0"/>
              <a:t> 30)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8162" y="2923141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MGIB-SR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79636" y="2857173"/>
            <a:ext cx="8815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Montgomery GI Bill®- Selected Reserve and Guard (</a:t>
            </a:r>
            <a:r>
              <a:rPr lang="en-US" sz="3600" dirty="0" err="1" smtClean="0"/>
              <a:t>Ch</a:t>
            </a:r>
            <a:r>
              <a:rPr lang="en-US" sz="3600" dirty="0" smtClean="0"/>
              <a:t> 1606)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22261" y="4054854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NCD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79636" y="4054854"/>
            <a:ext cx="502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Non-College Degree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261" y="4634796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NOBE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79636" y="4634795"/>
            <a:ext cx="698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Notice of Basic Eligibility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261" y="5278478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OLAF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679636" y="5278478"/>
            <a:ext cx="8630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 Line Approval File (old database – no longer used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8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1"/>
    </mc:Choice>
    <mc:Fallback xmlns="">
      <p:transition spd="slow" advTm="25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1478" y="83976"/>
            <a:ext cx="848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VA Acronyms Continued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700" y="1515943"/>
            <a:ext cx="1162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REAP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12391" y="1515943"/>
            <a:ext cx="928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Reserve Education Assistance Program (</a:t>
            </a:r>
            <a:r>
              <a:rPr lang="en-US" sz="3600" dirty="0" err="1" smtClean="0"/>
              <a:t>Ch</a:t>
            </a:r>
            <a:r>
              <a:rPr lang="en-US" sz="3600" dirty="0" smtClean="0"/>
              <a:t> 1607)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00298" y="2162274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REPS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12391" y="2162273"/>
            <a:ext cx="831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Restored Entitlement Program for Survivors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12700" y="2808604"/>
            <a:ext cx="736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RO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912391" y="2808603"/>
            <a:ext cx="3010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Regional Office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00298" y="3454934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RPO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907104" y="3454462"/>
            <a:ext cx="510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Regional Processing Office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00298" y="4101263"/>
            <a:ext cx="928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SAA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7104" y="4100320"/>
            <a:ext cx="9195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State Approving Agency (State Approving Agent)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2700" y="4746651"/>
            <a:ext cx="640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5069" y="4745706"/>
            <a:ext cx="959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Tuition Assistance Program (DoD program, not VA)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15620" y="5392037"/>
            <a:ext cx="112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TATU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875069" y="5392036"/>
            <a:ext cx="4978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Tuition Assistance Top-Up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09144" y="6037425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TIMS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910254" y="6036478"/>
            <a:ext cx="9786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Image Management System (scans documents)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6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8"/>
    </mc:Choice>
    <mc:Fallback xmlns="">
      <p:transition spd="slow" advTm="29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6115" y="-57128"/>
            <a:ext cx="7887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/>
              <a:t>VA Acronyms Continued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716" y="822447"/>
            <a:ext cx="208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VA or DVA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03580" y="825471"/>
            <a:ext cx="599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Department of Veterans Affairs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2548" y="1514944"/>
            <a:ext cx="1910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VA-ONCE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03580" y="1468778"/>
            <a:ext cx="977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Internet based reporting system for Enrollments, changes, &amp; Terminations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4716" y="2745043"/>
            <a:ext cx="117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VEAP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03580" y="2715585"/>
            <a:ext cx="1001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Veterans’ Educational Assistance Program- Post Vietnam Era (</a:t>
            </a:r>
            <a:r>
              <a:rPr lang="en-US" sz="3600" dirty="0" err="1" smtClean="0"/>
              <a:t>Ch</a:t>
            </a:r>
            <a:r>
              <a:rPr lang="en-US" sz="3600" dirty="0" smtClean="0"/>
              <a:t> 32)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7126" y="3968964"/>
            <a:ext cx="178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VONAPP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84712" y="3936464"/>
            <a:ext cx="5528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Veterans On-line Application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382" y="4594738"/>
            <a:ext cx="1309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WAVE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203580" y="4612654"/>
            <a:ext cx="8159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Web Automated Verification of Enrollment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4382" y="5258985"/>
            <a:ext cx="1516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WAVES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037403" y="5219951"/>
            <a:ext cx="1034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Western Association of Veterans Education Specialists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4382" y="5824837"/>
            <a:ext cx="168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WEAMS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84712" y="5693514"/>
            <a:ext cx="970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Web Enabled Approval Management System (databased for approved programs)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2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21"/>
    </mc:Choice>
    <mc:Fallback xmlns="">
      <p:transition spd="slow" advTm="26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0" y="512874"/>
            <a:ext cx="4913077" cy="5704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35" y="709545"/>
            <a:ext cx="4223891" cy="55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2"/>
    </mc:Choice>
    <mc:Fallback xmlns="">
      <p:transition spd="slow" advTm="1328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97" y="284227"/>
            <a:ext cx="8545640" cy="3139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92" y="3633787"/>
            <a:ext cx="4819650" cy="28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1"/>
    </mc:Choice>
    <mc:Fallback xmlns="">
      <p:transition spd="slow" advTm="1273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9" y="261849"/>
            <a:ext cx="4138591" cy="462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49" y="2252368"/>
            <a:ext cx="6605589" cy="41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8"/>
    </mc:Choice>
    <mc:Fallback xmlns="">
      <p:transition spd="slow" advTm="1316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215836"/>
            <a:ext cx="8391525" cy="3632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36" y="4005596"/>
            <a:ext cx="3506725" cy="26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7"/>
    </mc:Choice>
    <mc:Fallback xmlns="">
      <p:transition spd="slow" advTm="1289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46126"/>
            <a:ext cx="3448050" cy="3409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84" y="357327"/>
            <a:ext cx="4395216" cy="3298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26" y="3897248"/>
            <a:ext cx="6535674" cy="25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4"/>
    </mc:Choice>
    <mc:Fallback xmlns="">
      <p:transition spd="slow" advTm="1336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8" y="273939"/>
            <a:ext cx="5050865" cy="3621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7" y="2359914"/>
            <a:ext cx="5529263" cy="40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1"/>
    </mc:Choice>
    <mc:Fallback xmlns="">
      <p:transition spd="slow" advTm="1300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544638"/>
            <a:ext cx="4833938" cy="2827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4" y="438150"/>
            <a:ext cx="2819401" cy="3428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83" y="3609261"/>
            <a:ext cx="2485453" cy="31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2"/>
    </mc:Choice>
    <mc:Fallback xmlns="">
      <p:transition spd="slow" advTm="128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9221" y="3114886"/>
            <a:ext cx="5563961" cy="3592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1" y="258934"/>
            <a:ext cx="5638608" cy="41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212">
        <p:split orient="vert"/>
      </p:transition>
    </mc:Choice>
    <mc:Fallback xmlns="">
      <p:transition spd="slow" advTm="132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06" y="1874610"/>
            <a:ext cx="6754505" cy="32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8"/>
    </mc:Choice>
    <mc:Fallback xmlns="">
      <p:transition spd="slow" advTm="129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90" y="130628"/>
            <a:ext cx="5785564" cy="401216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65700" y="4142791"/>
            <a:ext cx="5612169" cy="23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635">
        <p:split orient="vert"/>
      </p:transition>
    </mc:Choice>
    <mc:Fallback xmlns="">
      <p:transition spd="slow" advTm="1263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160" y="167077"/>
            <a:ext cx="5758542" cy="2879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13" y="3429971"/>
            <a:ext cx="5475079" cy="33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202">
        <p:split orient="vert"/>
      </p:transition>
    </mc:Choice>
    <mc:Fallback xmlns="">
      <p:transition spd="slow" advTm="1320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129" y="156303"/>
            <a:ext cx="5332324" cy="3491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486" y="2940002"/>
            <a:ext cx="5682343" cy="37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5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610">
        <p:split orient="vert"/>
      </p:transition>
    </mc:Choice>
    <mc:Fallback xmlns="">
      <p:transition spd="slow" advTm="126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0">
              <a:scrgbClr r="0" g="0" b="0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53" y="676290"/>
            <a:ext cx="7973538" cy="17337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09" y="3129475"/>
            <a:ext cx="8058026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2"/>
    </mc:Choice>
    <mc:Fallback xmlns="">
      <p:transition spd="slow" advTm="1338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0">
              <a:scrgbClr r="0" g="0" b="0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66" y="365125"/>
            <a:ext cx="8238467" cy="6178851"/>
          </a:xfrm>
          <a:gradFill>
            <a:gsLst>
              <a:gs pos="100000">
                <a:schemeClr val="tx1"/>
              </a:gs>
              <a:gs pos="0">
                <a:scrgbClr r="0" g="0" b="0"/>
              </a:gs>
              <a:gs pos="100000">
                <a:schemeClr val="tx1"/>
              </a:gs>
            </a:gsLst>
            <a:path path="circle">
              <a:fillToRect l="50000" t="-80000" r="50000" b="180000"/>
            </a:path>
          </a:gradFill>
        </p:spPr>
      </p:pic>
    </p:spTree>
    <p:extLst>
      <p:ext uri="{BB962C8B-B14F-4D97-AF65-F5344CB8AC3E}">
        <p14:creationId xmlns:p14="http://schemas.microsoft.com/office/powerpoint/2010/main" val="30176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9"/>
    </mc:Choice>
    <mc:Fallback xmlns="">
      <p:transition spd="slow" advTm="1328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200">
              <a:srgbClr val="000000"/>
            </a:gs>
            <a:gs pos="100000">
              <a:schemeClr val="tx1"/>
            </a:gs>
            <a:gs pos="0">
              <a:scrgbClr r="0" g="0" b="0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24" y="365125"/>
            <a:ext cx="9275352" cy="6172138"/>
          </a:xfrm>
          <a:gradFill>
            <a:gsLst>
              <a:gs pos="37200">
                <a:srgbClr val="000000"/>
              </a:gs>
              <a:gs pos="100000">
                <a:schemeClr val="tx1"/>
              </a:gs>
              <a:gs pos="0">
                <a:scrgbClr r="0" g="0" b="0"/>
              </a:gs>
              <a:gs pos="100000">
                <a:schemeClr val="tx1"/>
              </a:gs>
            </a:gsLst>
            <a:path path="circle">
              <a:fillToRect l="50000" t="-80000" r="50000" b="180000"/>
            </a:path>
          </a:gradFill>
        </p:spPr>
      </p:pic>
    </p:spTree>
    <p:extLst>
      <p:ext uri="{BB962C8B-B14F-4D97-AF65-F5344CB8AC3E}">
        <p14:creationId xmlns:p14="http://schemas.microsoft.com/office/powerpoint/2010/main" val="18247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3"/>
    </mc:Choice>
    <mc:Fallback xmlns="">
      <p:transition spd="slow" advTm="1341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867" y="205099"/>
            <a:ext cx="4402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VA Acronyms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3843" y="150406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BDN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30445" y="1504060"/>
            <a:ext cx="5070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Benefits Delivery Network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23843" y="2221907"/>
            <a:ext cx="2016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 </a:t>
            </a:r>
            <a:r>
              <a:rPr lang="en-US" sz="2800" dirty="0" smtClean="0"/>
              <a:t>or</a:t>
            </a:r>
            <a:r>
              <a:rPr lang="en-US" sz="3600" dirty="0" smtClean="0"/>
              <a:t> SCO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730444" y="2206390"/>
            <a:ext cx="859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Certifying Official or School Certifying Official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23843" y="2868238"/>
            <a:ext cx="959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730445" y="2932782"/>
            <a:ext cx="603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Certificate of Eligibility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18891" y="3581361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DoD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730445" y="3579113"/>
            <a:ext cx="729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Department of Defense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8891" y="4294484"/>
            <a:ext cx="1158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ECAP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0444" y="4225444"/>
            <a:ext cx="890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Electronic Certification Automated Processing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891" y="5007607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ELR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30444" y="5007607"/>
            <a:ext cx="631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Education Liaison Representative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8891" y="5720730"/>
            <a:ext cx="78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IHL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730444" y="5729720"/>
            <a:ext cx="530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Institute of Higher Learning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1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29"/>
    </mc:Choice>
    <mc:Fallback xmlns="">
      <p:transition spd="slow" advTm="25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1|1.5|1.5|1.5|1.4|1.8|1.2|1.7|1.6|1.5|1.6|1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|1.7|1.6|1.5|1.6|1.6|1.6|1.4|1.4|1.4|1.4|1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5|1.5|1.6|1.5|1.6|1.3|1.5|1.6|1.5|1.5|1.3|1.6|1.4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|1.6|1.3|1.3|1.7|1.5|1.3|1.5|1.3|1.3|1.5|1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514</TotalTime>
  <Words>213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Southern Mississippi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Henley</dc:creator>
  <cp:lastModifiedBy>Michael McGee</cp:lastModifiedBy>
  <cp:revision>35</cp:revision>
  <dcterms:created xsi:type="dcterms:W3CDTF">2017-04-21T20:45:45Z</dcterms:created>
  <dcterms:modified xsi:type="dcterms:W3CDTF">2017-04-26T20:36:06Z</dcterms:modified>
</cp:coreProperties>
</file>