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06" r:id="rId2"/>
    <p:sldId id="307" r:id="rId3"/>
    <p:sldId id="323" r:id="rId4"/>
    <p:sldId id="325" r:id="rId5"/>
    <p:sldId id="356" r:id="rId6"/>
    <p:sldId id="361" r:id="rId7"/>
    <p:sldId id="362" r:id="rId8"/>
    <p:sldId id="363" r:id="rId9"/>
    <p:sldId id="364" r:id="rId10"/>
    <p:sldId id="365" r:id="rId11"/>
    <p:sldId id="366" r:id="rId12"/>
    <p:sldId id="370" r:id="rId13"/>
    <p:sldId id="371" r:id="rId14"/>
    <p:sldId id="367" r:id="rId15"/>
    <p:sldId id="360" r:id="rId16"/>
    <p:sldId id="334" r:id="rId17"/>
    <p:sldId id="368" r:id="rId18"/>
    <p:sldId id="350" r:id="rId19"/>
    <p:sldId id="369" r:id="rId20"/>
  </p:sldIdLst>
  <p:sldSz cx="10058400" cy="7315200"/>
  <p:notesSz cx="6950075" cy="9236075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s, Christopher, R CPT" initials="DCR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7" autoAdjust="0"/>
    <p:restoredTop sz="93766" autoAdjust="0"/>
  </p:normalViewPr>
  <p:slideViewPr>
    <p:cSldViewPr snapToGrid="0">
      <p:cViewPr varScale="1">
        <p:scale>
          <a:sx n="62" d="100"/>
          <a:sy n="62" d="100"/>
        </p:scale>
        <p:origin x="1156" y="44"/>
      </p:cViewPr>
      <p:guideLst>
        <p:guide orient="horz" pos="2304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154" d="100"/>
          <a:sy n="154" d="100"/>
        </p:scale>
        <p:origin x="-213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DA8A04-4E8A-4FA8-84CF-7DDE5B812379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F26205-C647-4981-93BF-BFCDABB415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49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0DA9C-A021-45E4-8E0D-871DC6E97708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3788" y="692150"/>
            <a:ext cx="4762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DAF69B-4C10-4429-A403-4F79BD853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41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455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9" algn="l" defTabSz="4571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7" algn="l" defTabSz="4571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5" algn="l" defTabSz="4571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43" algn="l" defTabSz="4571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838B3-E7C3-4188-91EE-96FF539A7CD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279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EC0A4C-C139-4CA5-A817-38D4DCD7372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8756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BF7493-C63F-48CB-8B60-30F17130EF8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4670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274BAA-69E9-4584-872B-427A5C76EA7D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6039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A88FC2-E08B-4B40-B66C-A1E60A46AF0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0158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D4E06E-B1D6-403E-BC6C-45DDCD6E0B77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7652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827338" y="520700"/>
            <a:ext cx="3581400" cy="2606675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9A574-38CD-42A3-841D-59EF374E80CB}" type="slidenum">
              <a:rPr lang="en-US" smtClean="0">
                <a:cs typeface="Arial" pitchFamily="34" charset="0"/>
              </a:rPr>
              <a:pPr/>
              <a:t>19</a:t>
            </a:fld>
            <a:endParaRPr lang="en-US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40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64"/>
            <a:ext cx="854964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145280"/>
            <a:ext cx="704088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76FAF-F3E1-4733-905D-226E8EF16D59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DD85F-2F4C-4CDA-909D-3F8CB797AD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8A1D8-65FA-49BE-BB28-8B0D24A12883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6C4E2-12D1-4638-8877-1659FD5C3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3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92958"/>
            <a:ext cx="226314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92958"/>
            <a:ext cx="662178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5C8B-8B5D-4D7C-B1BA-1DB641C45647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44B55-0AB1-4BE6-9D51-EC0EEC53A2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6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88C82-4729-4CE5-83FE-C68A9059439C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0841-7786-48CB-B765-9858DAE2C3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52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6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503"/>
            <a:ext cx="8549640" cy="16001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09EB0-26C1-4BCF-98ED-C8C20C807DA0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242C7-F6CD-4B30-9157-697136F63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4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706883"/>
            <a:ext cx="444246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706883"/>
            <a:ext cx="444246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C90F-5CDE-4FAF-8D3D-DBC25551E0A5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628CD-2B4E-474B-8183-584873A04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7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637456"/>
            <a:ext cx="4444206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5" indent="0">
              <a:buNone/>
              <a:defRPr sz="1800" b="1"/>
            </a:lvl3pPr>
            <a:lvl4pPr marL="1371504" indent="0">
              <a:buNone/>
              <a:defRPr sz="1600" b="1"/>
            </a:lvl4pPr>
            <a:lvl5pPr marL="1828672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319869"/>
            <a:ext cx="4444206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637456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5" indent="0">
              <a:buNone/>
              <a:defRPr sz="1800" b="1"/>
            </a:lvl3pPr>
            <a:lvl4pPr marL="1371504" indent="0">
              <a:buNone/>
              <a:defRPr sz="1600" b="1"/>
            </a:lvl4pPr>
            <a:lvl5pPr marL="1828672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319869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CAE0-E5E0-4176-B7B0-922B33E64220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76D7-F075-4A71-A168-5150697E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4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43EF7-C85F-4C45-B4D9-B638687888F0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F9BBD-503B-4C22-BD64-922A71E58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38754-1211-4C8B-8464-9091C19D98F6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6A5A-F9E3-4DE5-9C43-7D397CDEEA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1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36" y="291253"/>
            <a:ext cx="3309145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6" y="291264"/>
            <a:ext cx="5622926" cy="6243321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36" y="1530784"/>
            <a:ext cx="3309145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5" indent="0">
              <a:buNone/>
              <a:defRPr sz="1000"/>
            </a:lvl3pPr>
            <a:lvl4pPr marL="1371504" indent="0">
              <a:buNone/>
              <a:defRPr sz="900"/>
            </a:lvl4pPr>
            <a:lvl5pPr marL="1828672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9F6D-C5EF-4191-8254-C6ED6D49E5F9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1F6A5-C1FA-4F30-B205-E058B350F5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8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6" y="5120642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6" y="653627"/>
            <a:ext cx="6035040" cy="438912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57168" indent="0">
              <a:buNone/>
              <a:defRPr sz="2800"/>
            </a:lvl2pPr>
            <a:lvl3pPr marL="914335" indent="0">
              <a:buNone/>
              <a:defRPr sz="2400"/>
            </a:lvl3pPr>
            <a:lvl4pPr marL="1371504" indent="0">
              <a:buNone/>
              <a:defRPr sz="2000"/>
            </a:lvl4pPr>
            <a:lvl5pPr marL="1828672" indent="0">
              <a:buNone/>
              <a:defRPr sz="2000"/>
            </a:lvl5pPr>
            <a:lvl6pPr marL="2285839" indent="0">
              <a:buNone/>
              <a:defRPr sz="2000"/>
            </a:lvl6pPr>
            <a:lvl7pPr marL="2743007" indent="0">
              <a:buNone/>
              <a:defRPr sz="2000"/>
            </a:lvl7pPr>
            <a:lvl8pPr marL="3200175" indent="0">
              <a:buNone/>
              <a:defRPr sz="2000"/>
            </a:lvl8pPr>
            <a:lvl9pPr marL="3657343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6" y="5725163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5" indent="0">
              <a:buNone/>
              <a:defRPr sz="1000"/>
            </a:lvl3pPr>
            <a:lvl4pPr marL="1371504" indent="0">
              <a:buNone/>
              <a:defRPr sz="900"/>
            </a:lvl4pPr>
            <a:lvl5pPr marL="1828672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F1931-029B-461E-838E-C5BA34B9FB92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2B4B4-D86A-4C66-AD9D-F99995F5E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7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293688"/>
            <a:ext cx="90519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706563"/>
            <a:ext cx="9051925" cy="482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6780213"/>
            <a:ext cx="2346325" cy="388937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l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EA3A3F-D98B-4A96-A8D4-4FCE7819BB2D}" type="datetimeFigureOut">
              <a:rPr lang="en-US"/>
              <a:pPr>
                <a:defRPr/>
              </a:pPr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6780213"/>
            <a:ext cx="3184525" cy="388937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ctr" defTabSz="91433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6780213"/>
            <a:ext cx="2346325" cy="388937"/>
          </a:xfrm>
          <a:prstGeom prst="rect">
            <a:avLst/>
          </a:prstGeom>
        </p:spPr>
        <p:txBody>
          <a:bodyPr vert="horz" wrap="square" lIns="91433" tIns="45717" rIns="91433" bIns="4571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44986F2-DB5E-4D7B-A977-35E01033D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EmptyBlock-36117"/>
          <p:cNvSpPr/>
          <p:nvPr userDrawn="1"/>
        </p:nvSpPr>
        <p:spPr>
          <a:xfrm>
            <a:off x="0" y="1219200"/>
            <a:ext cx="10079038" cy="80963"/>
          </a:xfrm>
          <a:prstGeom prst="rect">
            <a:avLst/>
          </a:prstGeom>
          <a:solidFill>
            <a:srgbClr val="0000FF">
              <a:alpha val="10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EmptyBlock-41245"/>
          <p:cNvSpPr/>
          <p:nvPr userDrawn="1"/>
        </p:nvSpPr>
        <p:spPr>
          <a:xfrm>
            <a:off x="0" y="1138238"/>
            <a:ext cx="10079038" cy="80962"/>
          </a:xfrm>
          <a:prstGeom prst="rect">
            <a:avLst/>
          </a:prstGeom>
          <a:solidFill>
            <a:srgbClr val="FF0000">
              <a:alpha val="10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3" name="TextBox 9"/>
          <p:cNvSpPr txBox="1">
            <a:spLocks noChangeArrowheads="1"/>
          </p:cNvSpPr>
          <p:nvPr userDrawn="1"/>
        </p:nvSpPr>
        <p:spPr bwMode="auto">
          <a:xfrm>
            <a:off x="4470400" y="-34925"/>
            <a:ext cx="10048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7" rIns="91433" bIns="45717">
            <a:spAutoFit/>
          </a:bodyPr>
          <a:lstStyle/>
          <a:p>
            <a:pPr eaLnBrk="1" hangingPunct="1"/>
            <a:r>
              <a:rPr lang="en-US" altLang="en-US" sz="1100">
                <a:solidFill>
                  <a:srgbClr val="00B050"/>
                </a:solidFill>
                <a:latin typeface="Calibri" panose="020F0502020204030204" pitchFamily="34" charset="0"/>
              </a:rPr>
              <a:t>UNCLASSIFIED</a:t>
            </a:r>
          </a:p>
        </p:txBody>
      </p:sp>
      <p:pic>
        <p:nvPicPr>
          <p:cNvPr id="1034" name="Image-3611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1230312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" descr="C:\Users\ken.hardy\Desktop\Education\Marketing\Logo\New Logo\ARNG-EDUCATION-SVS-LOGO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8100"/>
            <a:ext cx="10636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3039174" y="6792369"/>
            <a:ext cx="3958019" cy="369726"/>
          </a:xfrm>
          <a:prstGeom prst="rect">
            <a:avLst/>
          </a:prstGeom>
          <a:solidFill>
            <a:srgbClr val="A80000"/>
          </a:solidFill>
          <a:ln/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01" tIns="45700" rIns="91401" bIns="45700">
            <a:spAutoFit/>
          </a:bodyPr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/>
                </a:solidFill>
              </a:rPr>
              <a:t>“Learning Today, Leading Tomorrow!”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4" indent="-228584" algn="l" defTabSz="9143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1" indent="-228584" algn="l" defTabSz="9143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7" indent="-228584" algn="l" defTabSz="9143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5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2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9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7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5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3" algn="l" defTabSz="9143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david.jolly\Desktop\www.GoArmyEd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mdc.osd.mil/milconnect" TargetMode="External"/><Relationship Id="rId3" Type="http://schemas.openxmlformats.org/officeDocument/2006/relationships/hyperlink" Target="http://www.goarmyed.com/" TargetMode="External"/><Relationship Id="rId7" Type="http://schemas.openxmlformats.org/officeDocument/2006/relationships/hyperlink" Target="http://vabenefits.vba.va.gov/vonapp/main.asp" TargetMode="External"/><Relationship Id="rId2" Type="http://schemas.openxmlformats.org/officeDocument/2006/relationships/hyperlink" Target="http://www.gibill.v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ol.army.mil/" TargetMode="External"/><Relationship Id="rId5" Type="http://schemas.openxmlformats.org/officeDocument/2006/relationships/hyperlink" Target="http://clep.collegeboard.org/" TargetMode="External"/><Relationship Id="rId10" Type="http://schemas.openxmlformats.org/officeDocument/2006/relationships/hyperlink" Target="https://jst.doded.mil/smart" TargetMode="External"/><Relationship Id="rId4" Type="http://schemas.openxmlformats.org/officeDocument/2006/relationships/hyperlink" Target="http://www.dodmou.com/TADECIDE/" TargetMode="External"/><Relationship Id="rId9" Type="http://schemas.openxmlformats.org/officeDocument/2006/relationships/hyperlink" Target="https://www.ebenefits.va.gov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ortney.r.harris.civ@mail.mil" TargetMode="External"/><Relationship Id="rId2" Type="http://schemas.openxmlformats.org/officeDocument/2006/relationships/hyperlink" Target="mailto:adrian.s.young.civ@mail.mi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vid.f.jolly2.civ@mail.mil" TargetMode="External"/><Relationship Id="rId4" Type="http://schemas.openxmlformats.org/officeDocument/2006/relationships/hyperlink" Target="mailto:penny.w.boggan.nfg@mail.mi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armyed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3738" y="1992313"/>
            <a:ext cx="8526462" cy="2562225"/>
          </a:xfrm>
          <a:prstGeom prst="rect">
            <a:avLst/>
          </a:prstGeom>
        </p:spPr>
        <p:txBody>
          <a:bodyPr lIns="99276" tIns="49638" rIns="99276" bIns="49638">
            <a:spAutoFit/>
          </a:bodyPr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MSARNG Education Benefits Briefing</a:t>
            </a: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MAJ Chris R. Davis</a:t>
            </a: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5725" y="4565650"/>
            <a:ext cx="7059613" cy="2316163"/>
          </a:xfrm>
          <a:prstGeom prst="rect">
            <a:avLst/>
          </a:prstGeom>
        </p:spPr>
        <p:txBody>
          <a:bodyPr wrap="none" lIns="99276" tIns="49638" rIns="99276" bIns="49638">
            <a:spAutoFit/>
          </a:bodyPr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PRESENTED BY: </a:t>
            </a: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MSARNG Education Services Branch</a:t>
            </a: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NGMS-PEF-E</a:t>
            </a: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  (601) 313-6300</a:t>
            </a:r>
            <a:r>
              <a:rPr lang="en-US" sz="3600" dirty="0">
                <a:latin typeface="+mn-lt"/>
                <a:cs typeface="+mn-c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497335"/>
            <a:ext cx="9345930" cy="4827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When to Submit Tuition Assistance Requests:</a:t>
            </a:r>
            <a:endParaRPr lang="en-US" sz="2400" b="1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0000"/>
                </a:solidFill>
              </a:rPr>
              <a:t>All </a:t>
            </a:r>
            <a:r>
              <a:rPr lang="en-US" sz="2400" b="1" dirty="0" err="1" smtClean="0">
                <a:solidFill>
                  <a:srgbClr val="FF0000"/>
                </a:solidFill>
              </a:rPr>
              <a:t>GoArmyEd</a:t>
            </a:r>
            <a:r>
              <a:rPr lang="en-US" sz="2400" b="1" dirty="0" smtClean="0">
                <a:solidFill>
                  <a:srgbClr val="FF0000"/>
                </a:solidFill>
              </a:rPr>
              <a:t> TA REQUESTS MUST BE APPROVED PRIOR TO THE COURSE START DATE. </a:t>
            </a:r>
            <a:r>
              <a:rPr lang="en-US" sz="2400" b="1" dirty="0" smtClean="0"/>
              <a:t>Courses not approved prior to the course start date will be self-funded.  Soldiers may input their TA requests </a:t>
            </a:r>
            <a:r>
              <a:rPr lang="en-US" b="1" u="sng" dirty="0" smtClean="0">
                <a:solidFill>
                  <a:srgbClr val="FF0000"/>
                </a:solidFill>
              </a:rPr>
              <a:t>up to 60 days PRIOR</a:t>
            </a:r>
            <a:r>
              <a:rPr lang="en-US" sz="2200" b="1" dirty="0" smtClean="0"/>
              <a:t>, but </a:t>
            </a:r>
            <a:r>
              <a:rPr lang="en-US" b="1" u="sng" dirty="0" smtClean="0">
                <a:solidFill>
                  <a:srgbClr val="FF0000"/>
                </a:solidFill>
              </a:rPr>
              <a:t>no later than 10 days BEFORE </a:t>
            </a:r>
            <a:r>
              <a:rPr lang="en-US" sz="2200" b="1" dirty="0" smtClean="0"/>
              <a:t>the course start date</a:t>
            </a:r>
            <a:r>
              <a:rPr lang="en-US" b="1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Input TA requests as SOON AS POSSIBLE!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/>
              <a:t>For example, if a course begins on </a:t>
            </a:r>
            <a:r>
              <a:rPr lang="en-US" sz="2400" b="1" dirty="0" smtClean="0">
                <a:solidFill>
                  <a:srgbClr val="0000FF"/>
                </a:solidFill>
              </a:rPr>
              <a:t>8 May</a:t>
            </a:r>
            <a:r>
              <a:rPr lang="en-US" sz="2400" b="1" dirty="0" smtClean="0"/>
              <a:t>, Soldiers can input your tuition assistance request as early as </a:t>
            </a:r>
            <a:r>
              <a:rPr lang="en-US" sz="2400" b="1" dirty="0" smtClean="0">
                <a:solidFill>
                  <a:srgbClr val="0000FF"/>
                </a:solidFill>
              </a:rPr>
              <a:t> 9 March</a:t>
            </a:r>
            <a:r>
              <a:rPr lang="en-US" sz="2400" b="1" dirty="0" smtClean="0"/>
              <a:t>, but </a:t>
            </a:r>
            <a:r>
              <a:rPr lang="en-US" sz="2400" b="1" dirty="0" smtClean="0">
                <a:solidFill>
                  <a:srgbClr val="0000FF"/>
                </a:solidFill>
              </a:rPr>
              <a:t>NO LATER THAN 28 April</a:t>
            </a:r>
            <a:r>
              <a:rPr lang="en-US" sz="2400" b="1" dirty="0" smtClean="0"/>
              <a:t>. TA requests are processed on a </a:t>
            </a:r>
            <a:r>
              <a:rPr lang="en-US" sz="2400" b="1" dirty="0" smtClean="0">
                <a:solidFill>
                  <a:srgbClr val="FF0000"/>
                </a:solidFill>
              </a:rPr>
              <a:t>FIRST-COME, FIRST-SERVED </a:t>
            </a:r>
            <a:r>
              <a:rPr lang="en-US" sz="2400" b="1" dirty="0" smtClean="0"/>
              <a:t>basis. If Soldiers wait until the last minute to request tuition assistance, there's no guarantee their TA will be approved. 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06780" y="152400"/>
            <a:ext cx="9052560" cy="12192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3600" b="1" i="1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)</a:t>
            </a:r>
            <a:endParaRPr lang="en-US" sz="3600" b="1" i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4065" y="0"/>
            <a:ext cx="9053512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42840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357635"/>
            <a:ext cx="9345930" cy="4827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err="1" smtClean="0">
                <a:latin typeface="+mj-lt"/>
                <a:cs typeface="Arial" pitchFamily="34" charset="0"/>
              </a:rPr>
              <a:t>GoArmyEd</a:t>
            </a:r>
            <a:r>
              <a:rPr lang="en-US" sz="2400" b="1" dirty="0" smtClean="0">
                <a:latin typeface="+mj-lt"/>
                <a:cs typeface="Arial" pitchFamily="34" charset="0"/>
              </a:rPr>
              <a:t> Reminders:</a:t>
            </a:r>
            <a:endParaRPr lang="en-US" sz="2400" b="1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All enrollments, drops and withdrawals must be done through the </a:t>
            </a:r>
            <a:r>
              <a:rPr lang="en-US" sz="2200" b="1" dirty="0" err="1" smtClean="0"/>
              <a:t>GoArmyEd</a:t>
            </a:r>
            <a:r>
              <a:rPr lang="en-US" sz="2200" b="1" dirty="0" smtClean="0"/>
              <a:t> portal, and failure to do so will result in the student being held financially responsible for the course(s).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</a:rPr>
              <a:t>Upload </a:t>
            </a:r>
            <a:r>
              <a:rPr lang="en-US" sz="2200" b="1" u="sng" dirty="0" smtClean="0">
                <a:solidFill>
                  <a:srgbClr val="FF0000"/>
                </a:solidFill>
              </a:rPr>
              <a:t>ALL</a:t>
            </a:r>
            <a:r>
              <a:rPr lang="en-US" sz="2200" b="1" dirty="0" smtClean="0">
                <a:solidFill>
                  <a:srgbClr val="FF0000"/>
                </a:solidFill>
              </a:rPr>
              <a:t> documents to </a:t>
            </a:r>
            <a:r>
              <a:rPr lang="en-US" sz="2200" b="1" dirty="0" err="1" smtClean="0">
                <a:solidFill>
                  <a:srgbClr val="FF0000"/>
                </a:solidFill>
              </a:rPr>
              <a:t>eFile</a:t>
            </a:r>
            <a:r>
              <a:rPr lang="en-US" sz="2200" b="1" dirty="0" smtClean="0">
                <a:solidFill>
                  <a:srgbClr val="FF0000"/>
                </a:solidFill>
              </a:rPr>
              <a:t> in PDF format.  </a:t>
            </a:r>
            <a:r>
              <a:rPr lang="en-US" sz="2200" b="1" dirty="0" smtClean="0"/>
              <a:t>Print out the document.  Scan it.  Save to desktop as a PDF document.  Upload to </a:t>
            </a:r>
            <a:r>
              <a:rPr lang="en-US" sz="2200" b="1" dirty="0" err="1" smtClean="0"/>
              <a:t>eFile</a:t>
            </a:r>
            <a:r>
              <a:rPr lang="en-US" sz="2200" b="1" dirty="0" smtClean="0"/>
              <a:t>.  Ensure you use correct transaction type.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Course Planner:  Upload official degree plan from school to </a:t>
            </a:r>
            <a:r>
              <a:rPr lang="en-US" sz="2200" b="1" dirty="0" err="1" smtClean="0"/>
              <a:t>eFile</a:t>
            </a:r>
            <a:r>
              <a:rPr lang="en-US" sz="2200" b="1" dirty="0" smtClean="0"/>
              <a:t> and input remaining courses required for degree.  </a:t>
            </a:r>
            <a:r>
              <a:rPr lang="en-US" sz="2200" b="1" dirty="0" smtClean="0">
                <a:solidFill>
                  <a:srgbClr val="FF0000"/>
                </a:solidFill>
              </a:rPr>
              <a:t>A page out of the school catalog will not suffice.  Input Course Planner as soon as possible. 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Detailed Bill and Schedule:  The bill must specify </a:t>
            </a:r>
            <a:r>
              <a:rPr lang="en-US" sz="2200" b="1" dirty="0" smtClean="0">
                <a:solidFill>
                  <a:srgbClr val="FF0000"/>
                </a:solidFill>
              </a:rPr>
              <a:t>Tuition = X amount of dollars</a:t>
            </a:r>
            <a:r>
              <a:rPr lang="en-US" sz="2200" b="1" dirty="0" smtClean="0"/>
              <a:t>.   </a:t>
            </a:r>
            <a:r>
              <a:rPr lang="en-US" sz="2200" b="1" dirty="0" smtClean="0">
                <a:solidFill>
                  <a:srgbClr val="FF0000"/>
                </a:solidFill>
              </a:rPr>
              <a:t>A page out of the school catalog will not suffice.  </a:t>
            </a:r>
            <a:r>
              <a:rPr lang="en-US" sz="2200" b="1" dirty="0" smtClean="0"/>
              <a:t>The schedule with student’s name must show all courses with the </a:t>
            </a:r>
            <a:r>
              <a:rPr lang="en-US" sz="2200" b="1" dirty="0" smtClean="0">
                <a:solidFill>
                  <a:srgbClr val="FF0000"/>
                </a:solidFill>
              </a:rPr>
              <a:t>START</a:t>
            </a:r>
            <a:r>
              <a:rPr lang="en-US" sz="2200" b="1" dirty="0" smtClean="0"/>
              <a:t> and </a:t>
            </a:r>
            <a:r>
              <a:rPr lang="en-US" sz="2200" b="1" dirty="0" smtClean="0">
                <a:solidFill>
                  <a:srgbClr val="FF0000"/>
                </a:solidFill>
              </a:rPr>
              <a:t>END</a:t>
            </a:r>
            <a:r>
              <a:rPr lang="en-US" sz="2200" b="1" dirty="0" smtClean="0"/>
              <a:t> dates, course department and numbers, course names, course hours and days/times for each class. 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b="1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10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357634"/>
            <a:ext cx="9345930" cy="584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 INFO FOR SCHOOL POCs</a:t>
            </a:r>
          </a:p>
          <a:p>
            <a:pPr marL="0" indent="0">
              <a:buNone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GoArmyEd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home page: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Documents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a Reference Document Category:  </a:t>
            </a:r>
            <a:r>
              <a:rPr lang="en-U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Non-LOI Training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Click on the document that addresses your questions, such as step-by-step instructions to:</a:t>
            </a:r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a.  Creating a Non-LOI School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GoArmyEd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Account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  Step-by-Step Instructions to Enter Grades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c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Getting Started – Invoice Administrator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d.  Removing a Class from an Invoice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e.  Etc.  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357634"/>
            <a:ext cx="9345930" cy="584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 INFO FOR SCHOOL POCs</a:t>
            </a:r>
          </a:p>
          <a:p>
            <a:pPr marL="0" indent="0">
              <a:buNone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GoArmyEd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home page:</a:t>
            </a:r>
          </a:p>
          <a:p>
            <a:pPr marL="457200" indent="-457200">
              <a:buAutoNum type="arabi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457200" indent="-457200">
              <a:buAutoNum type="arabi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the training you need.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a.  LOI School Training</a:t>
            </a:r>
          </a:p>
          <a:p>
            <a:pPr marL="0" indent="0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b.  Non-LOI Training</a:t>
            </a:r>
          </a:p>
          <a:p>
            <a:pPr marL="0" indent="0"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357635"/>
            <a:ext cx="9345930" cy="4827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err="1" smtClean="0">
                <a:solidFill>
                  <a:srgbClr val="0000FF"/>
                </a:solidFill>
                <a:latin typeface="+mj-lt"/>
                <a:cs typeface="Arial" pitchFamily="34" charset="0"/>
              </a:rPr>
              <a:t>GoArmyEd</a:t>
            </a:r>
            <a:r>
              <a:rPr lang="en-US" sz="2800" b="1" dirty="0" smtClean="0">
                <a:solidFill>
                  <a:srgbClr val="0000FF"/>
                </a:solidFill>
                <a:latin typeface="+mj-lt"/>
                <a:cs typeface="Arial" pitchFamily="34" charset="0"/>
              </a:rPr>
              <a:t> Help:</a:t>
            </a:r>
            <a:endParaRPr lang="en-US" sz="2800" b="1" dirty="0" smtClean="0">
              <a:solidFill>
                <a:srgbClr val="0000FF"/>
              </a:solidFill>
              <a:latin typeface="+mj-lt"/>
            </a:endParaRPr>
          </a:p>
          <a:p>
            <a:pPr marL="457104" lvl="1" indent="0">
              <a:buNone/>
            </a:pPr>
            <a:r>
              <a:rPr lang="en-US" sz="3200" b="1" dirty="0" smtClean="0"/>
              <a:t>If </a:t>
            </a:r>
            <a:r>
              <a:rPr lang="en-US" sz="3200" b="1" dirty="0"/>
              <a:t>you need </a:t>
            </a:r>
            <a:r>
              <a:rPr lang="en-US" sz="3200" b="1" dirty="0" err="1"/>
              <a:t>GoArmyEd</a:t>
            </a:r>
            <a:r>
              <a:rPr lang="en-US" sz="3200" b="1" dirty="0"/>
              <a:t> assistance, please go to the top of any </a:t>
            </a:r>
            <a:r>
              <a:rPr lang="en-US" sz="3200" b="1" dirty="0" err="1"/>
              <a:t>GoArmyEd</a:t>
            </a:r>
            <a:r>
              <a:rPr lang="en-US" sz="3200" b="1" dirty="0"/>
              <a:t> web page and select the </a:t>
            </a:r>
            <a:r>
              <a:rPr lang="en-US" sz="3200" b="1" u="sng" dirty="0">
                <a:solidFill>
                  <a:srgbClr val="00B050"/>
                </a:solidFill>
              </a:rPr>
              <a:t>Green</a:t>
            </a:r>
            <a:r>
              <a:rPr lang="en-US" sz="3200" b="1" dirty="0">
                <a:solidFill>
                  <a:srgbClr val="00FF00"/>
                </a:solidFill>
              </a:rPr>
              <a:t> </a:t>
            </a:r>
            <a:r>
              <a:rPr lang="en-US" sz="3200" b="1" dirty="0"/>
              <a:t>q</a:t>
            </a:r>
            <a:r>
              <a:rPr lang="en-US" sz="3200" b="1" dirty="0" smtClean="0"/>
              <a:t>uestion </a:t>
            </a:r>
            <a:r>
              <a:rPr lang="en-US" sz="3200" b="1" dirty="0"/>
              <a:t>mark and select the link titled "</a:t>
            </a:r>
            <a:r>
              <a:rPr lang="en-US" sz="3200" b="1" dirty="0" err="1"/>
              <a:t>GoArmyEd</a:t>
            </a:r>
            <a:r>
              <a:rPr lang="en-US" sz="3200" b="1" dirty="0"/>
              <a:t> Assistance Center."  You can then enter the topic or category in the search fields.  If you still can't resolve your questions and need to create a help desk case, select the "helpdesk" tab at </a:t>
            </a:r>
            <a:r>
              <a:rPr lang="en-US" sz="3200" b="1" dirty="0">
                <a:hlinkClick r:id="rId2" action="ppaction://hlinkfile"/>
              </a:rPr>
              <a:t>www.GoArmyEd.com</a:t>
            </a:r>
            <a:r>
              <a:rPr lang="en-US" sz="3200" b="1" dirty="0"/>
              <a:t> or call </a:t>
            </a:r>
            <a:r>
              <a:rPr lang="en-US" sz="3200" b="1" dirty="0">
                <a:solidFill>
                  <a:srgbClr val="0000FF"/>
                </a:solidFill>
              </a:rPr>
              <a:t>1-800-817-9990</a:t>
            </a:r>
            <a:r>
              <a:rPr lang="en-US" sz="3200" b="1" dirty="0"/>
              <a:t>. 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81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23"/>
          <p:cNvSpPr txBox="1">
            <a:spLocks noChangeArrowheads="1"/>
          </p:cNvSpPr>
          <p:nvPr/>
        </p:nvSpPr>
        <p:spPr bwMode="auto">
          <a:xfrm>
            <a:off x="496888" y="1260475"/>
            <a:ext cx="9340850" cy="568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276" tIns="49638" rIns="99276" bIns="49638"/>
          <a:lstStyle/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What is SEAP? 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+mn-cs"/>
              </a:rPr>
              <a:t>Provides tuition assistance up to $4,500 for Soldiers not yet eligible to receive Federal Tuition Assistance (GoArmyEd)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+mn-cs"/>
              </a:rPr>
              <a:t>Will pay on a first-come, first-served basis per State fiscal year for Mississippi Public Colleges and Universities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n-lt"/>
                <a:cs typeface="+mn-cs"/>
              </a:rPr>
              <a:t>Cannot be used for graduate level courses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Once Soldier has served one year after AIT/BOLC completion, no longer eligible for SEAP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dirty="0">
              <a:latin typeface="+mn-lt"/>
              <a:cs typeface="+mn-cs"/>
            </a:endParaRP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How do I Qualify?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Basic Training Graduate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Not eligible for Federal Tuition Assistance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Registered voter in the State of Mississippi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Actively serving in good standing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Attending a Mississippi Public College or University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Maintain a 2.0 GPA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cs typeface="+mn-cs"/>
              </a:rPr>
              <a:t>Apply through Mississippi Education Office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182688" y="0"/>
            <a:ext cx="796925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i="1"/>
              <a:t>State Education Assistance Program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800" b="1" i="1"/>
              <a:t>(SEAP)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3238" y="1463675"/>
            <a:ext cx="9051925" cy="5364163"/>
          </a:xfrm>
          <a:prstGeom prst="rect">
            <a:avLst/>
          </a:prstGeom>
        </p:spPr>
        <p:txBody>
          <a:bodyPr lIns="99276" tIns="49638" rIns="99276" bIns="49638"/>
          <a:lstStyle/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  Apply On Line at VONAPP:  </a:t>
            </a:r>
            <a:r>
              <a:rPr lang="en-US" b="1" dirty="0">
                <a:solidFill>
                  <a:srgbClr val="C00000"/>
                </a:solidFill>
                <a:latin typeface="+mn-lt"/>
                <a:cs typeface="+mn-cs"/>
              </a:rPr>
              <a:t>http://vabenefits.vba.va.gov/vonapp/main.asp</a:t>
            </a:r>
            <a:endParaRPr lang="en-US" b="1" kern="0" dirty="0">
              <a:latin typeface="+mn-lt"/>
              <a:cs typeface="+mn-cs"/>
            </a:endParaRP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kern="0" dirty="0">
              <a:latin typeface="+mn-lt"/>
              <a:cs typeface="+mn-cs"/>
            </a:endParaRP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  Information Needed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School address and VA representative’s phone number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Personal Information (Address, Phone, etc…)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Bank account routing number and account number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kern="0" dirty="0">
              <a:latin typeface="+mn-lt"/>
              <a:cs typeface="+mn-cs"/>
            </a:endParaRP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  Supporting Documents 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DD214 and/or Orders (mobilization, Temporary Change of Station (TCS),  Title 10 ADOS, Title 10 AGR, Title 32 AGR)  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  <a:cs typeface="+mn-cs"/>
              </a:rPr>
              <a:t>  Ensure all orders/DD 214s and current NGB 23 are placed in your iPERMS</a:t>
            </a:r>
            <a:endParaRPr lang="en-US" kern="0" dirty="0">
              <a:latin typeface="+mn-lt"/>
              <a:cs typeface="+mn-cs"/>
            </a:endParaRP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Scan/upload documents (preferred) or mail to the VA</a:t>
            </a:r>
          </a:p>
          <a:p>
            <a:pPr marL="457168" lvl="1" indent="0"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</a:rPr>
              <a:t>  Dependents should send in Sponsors supporting documents with their application</a:t>
            </a:r>
          </a:p>
          <a:p>
            <a:pPr defTabSz="91433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200" b="1" kern="0" dirty="0">
              <a:latin typeface="+mn-lt"/>
              <a:cs typeface="+mn-cs"/>
            </a:endParaRP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kern="0" dirty="0">
                <a:latin typeface="+mn-lt"/>
                <a:cs typeface="+mn-cs"/>
              </a:rPr>
              <a:t>For VA Education Support, Call 1-888-442-4551</a:t>
            </a:r>
          </a:p>
        </p:txBody>
      </p:sp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560388" y="244475"/>
            <a:ext cx="87169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76" tIns="49638" rIns="99276" bIns="496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900" b="1" i="1"/>
              <a:t>How to Apply for VA Benefits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9052560" cy="1219200"/>
          </a:xfrm>
        </p:spPr>
        <p:txBody>
          <a:bodyPr/>
          <a:lstStyle/>
          <a:p>
            <a:r>
              <a:rPr lang="en-US" b="1" i="1" dirty="0" smtClean="0"/>
              <a:t>Helpful  Websites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20801"/>
            <a:ext cx="9052560" cy="5095029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GI Bill Program:  </a:t>
            </a:r>
            <a:r>
              <a:rPr lang="en-US" sz="2400" b="1" dirty="0" smtClean="0">
                <a:cs typeface="Arial" pitchFamily="34" charset="0"/>
                <a:hlinkClick r:id="rId2"/>
              </a:rPr>
              <a:t>http://www.gibill.va.gov</a:t>
            </a:r>
            <a:endParaRPr lang="en-US" sz="2400" b="1" dirty="0" smtClean="0">
              <a:cs typeface="Arial" pitchFamily="34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Federal Tuition Assistance:  </a:t>
            </a:r>
            <a:r>
              <a:rPr lang="en-US" sz="2400" b="1" dirty="0" smtClean="0">
                <a:cs typeface="Arial" pitchFamily="34" charset="0"/>
                <a:hlinkClick r:id="rId3"/>
              </a:rPr>
              <a:t>http://www.goarmyed.com</a:t>
            </a:r>
            <a:endParaRPr lang="en-US" sz="2400" b="1" dirty="0" smtClean="0">
              <a:cs typeface="Arial" pitchFamily="34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Tuition Assistance DECIDE:  </a:t>
            </a:r>
            <a:r>
              <a:rPr lang="en-US" sz="2400" b="1" dirty="0" smtClean="0">
                <a:cs typeface="Arial" pitchFamily="34" charset="0"/>
                <a:hlinkClick r:id="rId4"/>
              </a:rPr>
              <a:t>http://www.dodmou.com/TADECIDE/</a:t>
            </a:r>
            <a:endParaRPr lang="en-US" sz="2400" b="1" dirty="0" smtClean="0">
              <a:cs typeface="Arial" pitchFamily="34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CLEP Exam: </a:t>
            </a:r>
            <a:r>
              <a:rPr lang="en-US" sz="2400" b="1" u="sng" dirty="0" smtClean="0">
                <a:cs typeface="Arial" pitchFamily="34" charset="0"/>
                <a:hlinkClick r:id="rId5"/>
              </a:rPr>
              <a:t>http://clep.collegeboard.org</a:t>
            </a:r>
            <a:endParaRPr lang="en-US" sz="2400" b="1" u="sng" dirty="0" smtClean="0">
              <a:cs typeface="Arial" pitchFamily="34" charset="0"/>
              <a:hlinkClick r:id="rId6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Credentialing Opportunities Online: </a:t>
            </a:r>
            <a:r>
              <a:rPr lang="en-US" sz="2400" b="1" u="sng" dirty="0" smtClean="0">
                <a:cs typeface="Arial" pitchFamily="34" charset="0"/>
                <a:hlinkClick r:id="rId6"/>
              </a:rPr>
              <a:t>https://www.cool.army.mil</a:t>
            </a:r>
            <a:endParaRPr lang="en-US" sz="2400" b="1" u="sng" dirty="0" smtClean="0">
              <a:cs typeface="Arial" pitchFamily="34" charset="0"/>
              <a:hlinkClick r:id="rId7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TEB Request: </a:t>
            </a:r>
            <a:r>
              <a:rPr lang="en-US" sz="2400" b="1" u="sng" dirty="0" smtClean="0">
                <a:cs typeface="Arial" pitchFamily="34" charset="0"/>
                <a:hlinkClick r:id="rId8"/>
              </a:rPr>
              <a:t>https://www.dmdc.osd.mil/milconnect</a:t>
            </a:r>
            <a:endParaRPr lang="en-US" sz="2400" b="1" u="sng" dirty="0" smtClean="0">
              <a:cs typeface="Arial" pitchFamily="34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err="1" smtClean="0">
                <a:cs typeface="Arial" pitchFamily="34" charset="0"/>
              </a:rPr>
              <a:t>eBenefits</a:t>
            </a:r>
            <a:r>
              <a:rPr lang="en-US" sz="2400" b="1" dirty="0" smtClean="0">
                <a:cs typeface="Arial" pitchFamily="34" charset="0"/>
              </a:rPr>
              <a:t>: </a:t>
            </a:r>
            <a:r>
              <a:rPr lang="en-US" sz="2400" b="1" u="sng" dirty="0" smtClean="0">
                <a:cs typeface="Arial" pitchFamily="34" charset="0"/>
                <a:hlinkClick r:id="rId9"/>
              </a:rPr>
              <a:t>https://www.ebenefits.va.gov</a:t>
            </a:r>
            <a:endParaRPr lang="en-US" sz="2400" b="1" dirty="0" smtClean="0">
              <a:cs typeface="Arial" pitchFamily="34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§"/>
            </a:pPr>
            <a:r>
              <a:rPr lang="en-US" sz="2400" b="1" dirty="0" smtClean="0">
                <a:cs typeface="Arial" pitchFamily="34" charset="0"/>
              </a:rPr>
              <a:t>Joint Service Transcripts: </a:t>
            </a:r>
            <a:r>
              <a:rPr lang="en-US" sz="2400" b="1" dirty="0" smtClean="0">
                <a:cs typeface="Arial" pitchFamily="34" charset="0"/>
                <a:hlinkClick r:id="rId10"/>
              </a:rPr>
              <a:t>https://jst.doded.mil/smart</a:t>
            </a:r>
            <a:endParaRPr lang="en-US" sz="2400" b="1" dirty="0" smtClean="0">
              <a:cs typeface="Arial" pitchFamily="34" charset="0"/>
            </a:endParaRP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3BB09015-6B38-4423-A820-EABEBA6133B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03238" y="0"/>
            <a:ext cx="9051925" cy="1219200"/>
          </a:xfrm>
        </p:spPr>
        <p:txBody>
          <a:bodyPr/>
          <a:lstStyle/>
          <a:p>
            <a:pPr eaLnBrk="1" hangingPunct="1"/>
            <a:r>
              <a:rPr lang="en-US" altLang="en-US" b="1" i="1" smtClean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582738"/>
            <a:ext cx="9051925" cy="5354957"/>
          </a:xfrm>
        </p:spPr>
        <p:txBody>
          <a:bodyPr rtlCol="0">
            <a:normAutofit/>
          </a:bodyPr>
          <a:lstStyle/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100" b="1" dirty="0" smtClean="0"/>
              <a:t>MAJ Christopher R. Davis, Education Services Officer                   	601-313-6183</a:t>
            </a: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r>
              <a:rPr lang="en-US" sz="2100" b="1" dirty="0" smtClean="0">
                <a:solidFill>
                  <a:srgbClr val="0000FF"/>
                </a:solidFill>
              </a:rPr>
              <a:t>	</a:t>
            </a:r>
            <a:r>
              <a:rPr lang="en-US" sz="2100" b="1" u="sng" dirty="0" smtClean="0">
                <a:solidFill>
                  <a:srgbClr val="0000FF"/>
                </a:solidFill>
              </a:rPr>
              <a:t>christopher.r.davis5.mil@mail.mil</a:t>
            </a: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2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100" b="1" dirty="0" smtClean="0"/>
              <a:t>SSG Adrian Young, Education Services, NCOIC                	               601-313-6178</a:t>
            </a: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r>
              <a:rPr lang="en-US" sz="2100" b="1" dirty="0"/>
              <a:t>	</a:t>
            </a:r>
            <a:r>
              <a:rPr lang="en-US" sz="2100" b="1" dirty="0" smtClean="0">
                <a:hlinkClick r:id="rId2"/>
              </a:rPr>
              <a:t>adrian.s.young.civ@mail.mil</a:t>
            </a:r>
            <a:endParaRPr lang="en-US" sz="2100" b="1" dirty="0" smtClean="0"/>
          </a:p>
          <a:p>
            <a:pPr marL="1142976" lvl="2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2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100" b="1" dirty="0" smtClean="0"/>
              <a:t>Dr</a:t>
            </a:r>
            <a:r>
              <a:rPr lang="en-US" sz="2100" b="1" dirty="0"/>
              <a:t>. Cortney R. Harris, State GI Bill Manager			</a:t>
            </a:r>
            <a:r>
              <a:rPr lang="en-US" sz="2100" b="1" dirty="0" smtClean="0"/>
              <a:t>601-313-6355</a:t>
            </a: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r>
              <a:rPr lang="en-US" sz="2100" b="1" dirty="0"/>
              <a:t>	</a:t>
            </a:r>
            <a:r>
              <a:rPr lang="en-US" sz="2100" b="1" u="sng" dirty="0" smtClean="0">
                <a:hlinkClick r:id="rId3"/>
              </a:rPr>
              <a:t>cortney.r.harris.civ@mail.mil</a:t>
            </a:r>
            <a:endParaRPr lang="en-US" sz="2100" b="1" u="sng" dirty="0" smtClean="0"/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endParaRPr lang="en-US" sz="1200" b="1" u="sng" dirty="0" smtClean="0"/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100" b="1" dirty="0" smtClean="0"/>
              <a:t>Ms. Penny Boggan, State Education Assistance Program (SEAP)	601-313-6248</a:t>
            </a: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r>
              <a:rPr lang="en-US" sz="2100" b="1" dirty="0" smtClean="0">
                <a:solidFill>
                  <a:srgbClr val="0000FF"/>
                </a:solidFill>
              </a:rPr>
              <a:t>	</a:t>
            </a:r>
            <a:r>
              <a:rPr lang="en-US" sz="2100" b="1" dirty="0" smtClean="0">
                <a:solidFill>
                  <a:srgbClr val="0000FF"/>
                </a:solidFill>
                <a:hlinkClick r:id="rId4"/>
              </a:rPr>
              <a:t>penny.w.boggan.nfg@mail.mil</a:t>
            </a:r>
            <a:endParaRPr lang="en-US" sz="21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2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100" b="1" dirty="0" smtClean="0"/>
              <a:t>Mr. David Jolly, LTC(Ret) </a:t>
            </a:r>
            <a:r>
              <a:rPr lang="en-US" sz="2100" b="1" dirty="0" err="1" smtClean="0"/>
              <a:t>GoArmyEd</a:t>
            </a:r>
            <a:r>
              <a:rPr lang="en-US" sz="2100" b="1" dirty="0" smtClean="0"/>
              <a:t>, FTA Manager	   	601-313-6442</a:t>
            </a: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r>
              <a:rPr lang="en-US" sz="2100" b="1" dirty="0" smtClean="0">
                <a:solidFill>
                  <a:srgbClr val="0000FF"/>
                </a:solidFill>
              </a:rPr>
              <a:t>	</a:t>
            </a:r>
            <a:r>
              <a:rPr lang="en-US" sz="2100" b="1" dirty="0" smtClean="0">
                <a:solidFill>
                  <a:srgbClr val="0000FF"/>
                </a:solidFill>
                <a:hlinkClick r:id="rId5"/>
              </a:rPr>
              <a:t>david.f.jolly2.civ@mail.mil</a:t>
            </a:r>
            <a:endParaRPr lang="en-US" sz="2100" b="1" dirty="0" smtClean="0">
              <a:solidFill>
                <a:srgbClr val="0000FF"/>
              </a:solidFill>
            </a:endParaRPr>
          </a:p>
          <a:p>
            <a:pPr marL="0" indent="0" defTabSz="914335" eaLnBrk="1" fontAlgn="auto" hangingPunct="1">
              <a:spcAft>
                <a:spcPts val="0"/>
              </a:spcAft>
              <a:buNone/>
              <a:defRPr/>
            </a:pPr>
            <a:endParaRPr lang="en-US" sz="21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100" b="1" dirty="0" smtClean="0">
              <a:solidFill>
                <a:srgbClr val="0000FF"/>
              </a:solidFill>
            </a:endParaRPr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4500" b="1" dirty="0" smtClean="0"/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dirty="0" smtClean="0"/>
          </a:p>
          <a:p>
            <a:pPr marL="342876" indent="-342876" defTabSz="91433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3BB09015-6B38-4423-A820-EABEBA6133B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Picture 2" descr="https://www.goarmyed.com/public/facility_pages/NG_Mississippi_Education_Services_Office/files/MSNG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5254" y="2436942"/>
            <a:ext cx="4083049" cy="4083049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685444" y="1299407"/>
            <a:ext cx="46614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latin typeface="+mn-lt"/>
              </a:rPr>
              <a:t>QUESTIONS</a:t>
            </a:r>
            <a:endParaRPr lang="en-US" sz="7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44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23"/>
          <p:cNvSpPr txBox="1">
            <a:spLocks noChangeArrowheads="1"/>
          </p:cNvSpPr>
          <p:nvPr/>
        </p:nvSpPr>
        <p:spPr bwMode="auto">
          <a:xfrm>
            <a:off x="288925" y="2317750"/>
            <a:ext cx="9304338" cy="384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76" tIns="49638" rIns="99276" bIns="49638"/>
          <a:lstStyle>
            <a:lvl1pPr marL="538163" indent="141288"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650"/>
              </a:spcBef>
              <a:buFont typeface="Wingdings" panose="05000000000000000000" pitchFamily="2" charset="2"/>
              <a:buChar char="§"/>
            </a:pPr>
            <a:r>
              <a:rPr lang="en-US" altLang="en-US" sz="3500" b="1"/>
              <a:t> Transfer of Benefits (TEB)</a:t>
            </a:r>
          </a:p>
          <a:p>
            <a:pPr eaLnBrk="1" hangingPunct="1">
              <a:spcBef>
                <a:spcPts val="650"/>
              </a:spcBef>
              <a:buFont typeface="Wingdings" panose="05000000000000000000" pitchFamily="2" charset="2"/>
              <a:buChar char="§"/>
            </a:pPr>
            <a:r>
              <a:rPr lang="en-US" altLang="en-US" sz="3500" b="1"/>
              <a:t>  Federal Tuition Assistance (FTA)</a:t>
            </a:r>
          </a:p>
          <a:p>
            <a:pPr eaLnBrk="1" hangingPunct="1">
              <a:spcBef>
                <a:spcPts val="650"/>
              </a:spcBef>
              <a:buFont typeface="Wingdings" panose="05000000000000000000" pitchFamily="2" charset="2"/>
              <a:buChar char="§"/>
            </a:pPr>
            <a:r>
              <a:rPr lang="en-US" altLang="en-US" sz="3500" b="1"/>
              <a:t>  SEAP</a:t>
            </a:r>
          </a:p>
          <a:p>
            <a:pPr eaLnBrk="1" hangingPunct="1">
              <a:spcBef>
                <a:spcPts val="650"/>
              </a:spcBef>
              <a:buFont typeface="Wingdings" panose="05000000000000000000" pitchFamily="2" charset="2"/>
              <a:buChar char="§"/>
            </a:pPr>
            <a:r>
              <a:rPr lang="en-US" altLang="en-US" sz="3500" b="1"/>
              <a:t>  How to apply for VA Benefits</a:t>
            </a:r>
          </a:p>
          <a:p>
            <a:pPr eaLnBrk="1" hangingPunct="1">
              <a:spcBef>
                <a:spcPts val="650"/>
              </a:spcBef>
              <a:buFont typeface="Wingdings" panose="05000000000000000000" pitchFamily="2" charset="2"/>
              <a:buChar char="§"/>
            </a:pPr>
            <a:r>
              <a:rPr lang="en-US" altLang="en-US" sz="3500" b="1"/>
              <a:t>  Links and POCs</a:t>
            </a:r>
          </a:p>
          <a:p>
            <a:pPr eaLnBrk="1" hangingPunct="1">
              <a:spcBef>
                <a:spcPts val="650"/>
              </a:spcBef>
              <a:buFontTx/>
              <a:buNone/>
            </a:pPr>
            <a:endParaRPr lang="en-US" altLang="en-US" sz="3500" b="1"/>
          </a:p>
          <a:p>
            <a:pPr eaLnBrk="1" hangingPunct="1">
              <a:spcBef>
                <a:spcPts val="650"/>
              </a:spcBef>
              <a:buFontTx/>
              <a:buNone/>
            </a:pPr>
            <a:endParaRPr lang="en-US" altLang="en-US" sz="3500" b="1"/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922338" y="244475"/>
            <a:ext cx="85486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76" tIns="49638" rIns="99276" bIns="496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i="1"/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i="1" smtClean="0"/>
              <a:t>Transfer of Education Benefit (TEB)</a:t>
            </a:r>
            <a:br>
              <a:rPr lang="en-US" altLang="en-US" sz="4000" b="1" i="1" smtClean="0"/>
            </a:br>
            <a:endParaRPr lang="en-US" altLang="en-US" sz="40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7" t="2913" r="2002" b="19049"/>
          <a:stretch>
            <a:fillRect/>
          </a:stretch>
        </p:blipFill>
        <p:spPr bwMode="auto">
          <a:xfrm>
            <a:off x="0" y="1344613"/>
            <a:ext cx="10058400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03238" y="1463675"/>
            <a:ext cx="9051925" cy="5445125"/>
          </a:xfrm>
          <a:prstGeom prst="rect">
            <a:avLst/>
          </a:prstGeom>
        </p:spPr>
        <p:txBody>
          <a:bodyPr lIns="99276" tIns="49638" rIns="99276" bIns="49638"/>
          <a:lstStyle/>
          <a:p>
            <a:pPr marL="372287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What Is It?</a:t>
            </a:r>
          </a:p>
          <a:p>
            <a:pPr marL="829455" lvl="1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A GI Bill Program that allows Soldiers to transfer their Post-9/11 GI Bill benefits to spouses/dependents</a:t>
            </a:r>
          </a:p>
          <a:p>
            <a:pPr marL="829455" lvl="1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9453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How Do I Qualify?</a:t>
            </a:r>
            <a:r>
              <a:rPr lang="en-US" sz="3000" b="1" kern="0" dirty="0">
                <a:latin typeface="+mn-lt"/>
                <a:cs typeface="+mn-cs"/>
              </a:rPr>
              <a:t> </a:t>
            </a: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Be in Armed Forces on or after 8/1/09, </a:t>
            </a:r>
            <a:r>
              <a:rPr lang="en-US" sz="2000" i="1" u="sng" kern="0" dirty="0">
                <a:latin typeface="+mn-lt"/>
                <a:cs typeface="+mn-cs"/>
              </a:rPr>
              <a:t>and</a:t>
            </a: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Have completed </a:t>
            </a:r>
            <a:r>
              <a:rPr lang="en-US" sz="2000" u="sng" kern="0" dirty="0">
                <a:latin typeface="+mn-lt"/>
                <a:cs typeface="+mn-cs"/>
              </a:rPr>
              <a:t>at least</a:t>
            </a:r>
            <a:r>
              <a:rPr lang="en-US" sz="2000" kern="0" dirty="0">
                <a:latin typeface="+mn-lt"/>
                <a:cs typeface="+mn-cs"/>
              </a:rPr>
              <a:t> 6 years in the Armed Forces, </a:t>
            </a:r>
            <a:r>
              <a:rPr lang="en-US" sz="2000" i="1" u="sng" kern="0" dirty="0">
                <a:latin typeface="+mn-lt"/>
                <a:cs typeface="+mn-cs"/>
              </a:rPr>
              <a:t>and</a:t>
            </a: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Not have an adverse action flag, </a:t>
            </a:r>
            <a:r>
              <a:rPr lang="en-US" sz="2000" i="1" u="sng" kern="0" dirty="0">
                <a:latin typeface="+mn-lt"/>
                <a:cs typeface="+mn-cs"/>
              </a:rPr>
              <a:t>and</a:t>
            </a:r>
            <a:endParaRPr lang="en-US" sz="2000" i="1" kern="0" dirty="0">
              <a:latin typeface="+mn-lt"/>
              <a:cs typeface="+mn-cs"/>
            </a:endParaRP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Agree to serve 4 years from initial date of transfer request</a:t>
            </a: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72287" indent="-372287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kern="0" dirty="0">
                <a:solidFill>
                  <a:srgbClr val="FF0000"/>
                </a:solidFill>
                <a:latin typeface="+mn-lt"/>
                <a:cs typeface="+mn-cs"/>
              </a:rPr>
              <a:t>	</a:t>
            </a:r>
            <a:r>
              <a:rPr lang="en-US" b="1" kern="0" dirty="0">
                <a:latin typeface="+mn-lt"/>
                <a:cs typeface="+mn-cs"/>
              </a:rPr>
              <a:t>*Must initiate transfer of benefits </a:t>
            </a:r>
            <a:r>
              <a:rPr lang="en-US" b="1" u="sng" kern="0" dirty="0">
                <a:latin typeface="+mn-lt"/>
                <a:cs typeface="+mn-cs"/>
              </a:rPr>
              <a:t>while serving</a:t>
            </a:r>
            <a:r>
              <a:rPr lang="en-US" b="1" kern="0" dirty="0">
                <a:latin typeface="+mn-lt"/>
                <a:cs typeface="+mn-cs"/>
              </a:rPr>
              <a:t> in the Armed Forces</a:t>
            </a:r>
          </a:p>
          <a:p>
            <a:pPr marL="372287" indent="-372287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dirty="0">
                <a:latin typeface="+mn-lt"/>
                <a:cs typeface="+mn-cs"/>
              </a:rPr>
              <a:t>	*After retiring or separating, can revoke or modify only </a:t>
            </a:r>
            <a:r>
              <a:rPr lang="en-US" b="1" u="sng" kern="0" dirty="0">
                <a:latin typeface="+mn-lt"/>
                <a:cs typeface="+mn-cs"/>
              </a:rPr>
              <a:t>existing</a:t>
            </a:r>
            <a:r>
              <a:rPr lang="en-US" b="1" kern="0" dirty="0">
                <a:latin typeface="+mn-lt"/>
                <a:cs typeface="+mn-cs"/>
              </a:rPr>
              <a:t> transferred benefits</a:t>
            </a:r>
            <a:endParaRPr lang="en-US" sz="3000" b="1" kern="0" dirty="0">
              <a:latin typeface="+mn-lt"/>
              <a:cs typeface="+mn-cs"/>
            </a:endParaRPr>
          </a:p>
          <a:p>
            <a:pPr marL="806621" lvl="1" indent="-310239" defTabSz="91433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72287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b="1" kern="0" dirty="0">
              <a:latin typeface="+mn-lt"/>
              <a:cs typeface="+mn-cs"/>
            </a:endParaRPr>
          </a:p>
          <a:p>
            <a:pPr marL="806621" lvl="1" indent="-310239" defTabSz="914335" eaLnBrk="1" fontAlgn="auto" hangingPunct="1">
              <a:spcBef>
                <a:spcPts val="1086"/>
              </a:spcBef>
              <a:spcAft>
                <a:spcPts val="0"/>
              </a:spcAft>
              <a:defRPr/>
            </a:pPr>
            <a:endParaRPr lang="en-US" sz="3000" kern="0" dirty="0">
              <a:latin typeface="+mn-lt"/>
              <a:cs typeface="+mn-cs"/>
            </a:endParaRPr>
          </a:p>
        </p:txBody>
      </p: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893763" y="215900"/>
            <a:ext cx="8382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76" tIns="49638" rIns="99276" bIns="496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i="1"/>
              <a:t>Transfer of Education Benefit (TEB)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03238" y="1463675"/>
            <a:ext cx="9174162" cy="5445125"/>
          </a:xfrm>
          <a:prstGeom prst="rect">
            <a:avLst/>
          </a:prstGeom>
        </p:spPr>
        <p:txBody>
          <a:bodyPr lIns="99276" tIns="49638" rIns="99276" bIns="49638"/>
          <a:lstStyle/>
          <a:p>
            <a:pPr marL="372287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kern="0" dirty="0">
                <a:latin typeface="+mn-lt"/>
                <a:cs typeface="+mn-cs"/>
              </a:rPr>
              <a:t>What Do I Get?</a:t>
            </a:r>
          </a:p>
          <a:p>
            <a:pPr marL="829455" lvl="1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May transfer </a:t>
            </a:r>
            <a:r>
              <a:rPr lang="en-US" sz="2000" i="1" kern="0" dirty="0">
                <a:latin typeface="+mn-lt"/>
                <a:cs typeface="+mn-cs"/>
              </a:rPr>
              <a:t>up to</a:t>
            </a:r>
            <a:r>
              <a:rPr lang="en-US" sz="2000" kern="0" dirty="0">
                <a:latin typeface="+mn-lt"/>
                <a:cs typeface="+mn-cs"/>
              </a:rPr>
              <a:t> 36 total months of benefits to spouse, child or children (determined by number of months of eligibility for which you qualify)</a:t>
            </a:r>
          </a:p>
          <a:p>
            <a:pPr marL="829455" lvl="1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829455" lvl="1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DEERs Eligible Dependents;</a:t>
            </a:r>
          </a:p>
          <a:p>
            <a:pPr marL="1286622" lvl="2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Spouse (no age restrictions)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Can use immediately after receiving approved TEB</a:t>
            </a:r>
          </a:p>
          <a:p>
            <a:pPr marL="1286622" lvl="2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Children 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Must be under the age of 23 to receive transferred benefit months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Can use after SM has served at least 10 years in the Armed Forces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Can use as early as age 18 (or receipt of high school completion equivalent cert.)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Prior to age 26 or until months are exhausted (whichever comes first) </a:t>
            </a:r>
          </a:p>
          <a:p>
            <a:pPr marL="1743791" lvl="3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1286622" lvl="2" indent="-372287" defTabSz="914335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72287" indent="-372287" defTabSz="914335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806621" lvl="1" indent="-310239" defTabSz="914335" eaLnBrk="1" fontAlgn="auto" hangingPunct="1">
              <a:spcBef>
                <a:spcPts val="1086"/>
              </a:spcBef>
              <a:spcAft>
                <a:spcPts val="0"/>
              </a:spcAft>
              <a:defRPr/>
            </a:pPr>
            <a:endParaRPr lang="en-US" sz="3000" kern="0" dirty="0">
              <a:latin typeface="+mn-lt"/>
              <a:cs typeface="+mn-cs"/>
            </a:endParaRP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893763" y="215900"/>
            <a:ext cx="8382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276" tIns="49638" rIns="99276" bIns="496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i="1"/>
              <a:t>Transfer of Education Benefit (TEB)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 </a:t>
            </a:r>
            <a:endParaRPr lang="en-US" sz="3600" b="1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870" y="1602109"/>
            <a:ext cx="9052560" cy="482769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400" b="1" dirty="0" smtClean="0"/>
              <a:t>What Is It?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/>
              <a:t>Financial assistance to help Soldiers in their educational pursuits</a:t>
            </a:r>
          </a:p>
          <a:p>
            <a:pPr>
              <a:buFont typeface="Wingdings" pitchFamily="2" charset="2"/>
              <a:buChar char="§"/>
            </a:pPr>
            <a:r>
              <a:rPr lang="en-US" sz="3400" b="1" dirty="0" smtClean="0"/>
              <a:t>How Does a Soldier Qualify?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/>
              <a:t>Served 1 year </a:t>
            </a:r>
            <a:r>
              <a:rPr lang="en-US" sz="3400" b="1" dirty="0" smtClean="0">
                <a:solidFill>
                  <a:srgbClr val="FF0000"/>
                </a:solidFill>
              </a:rPr>
              <a:t>AFTER</a:t>
            </a:r>
            <a:r>
              <a:rPr lang="en-US" sz="3400" dirty="0" smtClean="0"/>
              <a:t> AIT/BOLC completion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b="1" dirty="0" smtClean="0">
                <a:solidFill>
                  <a:srgbClr val="FF0000"/>
                </a:solidFill>
              </a:rPr>
              <a:t>Not flagged or pending unfavorable action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/>
              <a:t>College must be accredited and participating in </a:t>
            </a:r>
            <a:r>
              <a:rPr lang="en-US" sz="3400" dirty="0" err="1" smtClean="0"/>
              <a:t>GoArmyEd</a:t>
            </a:r>
            <a:endParaRPr lang="en-US" sz="3400" dirty="0" smtClean="0"/>
          </a:p>
          <a:p>
            <a:pPr lvl="1">
              <a:buFont typeface="Wingdings" pitchFamily="2" charset="2"/>
              <a:buChar char="§"/>
            </a:pPr>
            <a:r>
              <a:rPr lang="en-US" sz="3400" b="1" dirty="0" smtClean="0">
                <a:solidFill>
                  <a:srgbClr val="0000FF"/>
                </a:solidFill>
              </a:rPr>
              <a:t>Officers incur a service obligation 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(</a:t>
            </a:r>
            <a:r>
              <a:rPr lang="en-US" sz="3000" b="1" dirty="0" smtClean="0"/>
              <a:t>2 years for Active Duty/AGR</a:t>
            </a:r>
            <a:r>
              <a:rPr lang="en-US" sz="3000" dirty="0" smtClean="0"/>
              <a:t>, </a:t>
            </a:r>
            <a:r>
              <a:rPr lang="en-US" sz="3000" b="1" dirty="0" smtClean="0">
                <a:solidFill>
                  <a:srgbClr val="0000FF"/>
                </a:solidFill>
              </a:rPr>
              <a:t>4 years for RC</a:t>
            </a:r>
            <a:r>
              <a:rPr lang="en-US" sz="30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/>
              <a:t>Must have completed </a:t>
            </a:r>
            <a:r>
              <a:rPr lang="en-US" sz="3400" b="1" dirty="0" smtClean="0"/>
              <a:t>10 years of service </a:t>
            </a:r>
            <a:r>
              <a:rPr lang="en-US" sz="3400" dirty="0" smtClean="0"/>
              <a:t>to use FTA for a </a:t>
            </a:r>
            <a:r>
              <a:rPr lang="en-US" sz="3400" b="1" dirty="0" smtClean="0"/>
              <a:t>Masters Degree </a:t>
            </a:r>
            <a:r>
              <a:rPr lang="en-US" sz="3400" dirty="0" smtClean="0"/>
              <a:t>(</a:t>
            </a:r>
            <a:r>
              <a:rPr lang="en-US" sz="3400" b="1" dirty="0" smtClean="0">
                <a:solidFill>
                  <a:srgbClr val="FF0000"/>
                </a:solidFill>
              </a:rPr>
              <a:t>if previously used FTA</a:t>
            </a:r>
            <a:r>
              <a:rPr lang="en-US" sz="3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3BB09015-6B38-4423-A820-EABEBA6133B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60800" y="5811315"/>
            <a:ext cx="226695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497335"/>
            <a:ext cx="9345930" cy="4827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What Does a Soldier Receive?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</a:rPr>
              <a:t>100% of tuition cost up to $250 per semester hr ($167 per quarter hr, or $5.55 per clock hr)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Up to </a:t>
            </a:r>
            <a:r>
              <a:rPr lang="en-US" sz="2200" b="1" dirty="0" smtClean="0">
                <a:solidFill>
                  <a:srgbClr val="FF0000"/>
                </a:solidFill>
              </a:rPr>
              <a:t>16 semester hours per fiscal year </a:t>
            </a:r>
            <a:r>
              <a:rPr lang="en-US" sz="2200" b="1" dirty="0" smtClean="0"/>
              <a:t>(1 October – 30 September)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Fees no longer authorized for payment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Authorized Uses: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Pursuit of a Certificate, Associate, Bachelor, or Master’s Degrees 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</a:rPr>
              <a:t>FTA will not pay for a second (duplicate) or lower degree or credential </a:t>
            </a:r>
            <a:r>
              <a:rPr lang="en-US" sz="2200" dirty="0" smtClean="0"/>
              <a:t>in any of these categories, regardless of the funding used for the first degree or credential  </a:t>
            </a:r>
          </a:p>
          <a:p>
            <a:pPr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3BB09015-6B38-4423-A820-EABEBA6133B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5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497334"/>
            <a:ext cx="9345930" cy="518869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Career limits for FTA are: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FF"/>
                </a:solidFill>
              </a:rPr>
              <a:t>130 semester hours at the Bachelor’s/Undergraduate level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FF"/>
                </a:solidFill>
              </a:rPr>
              <a:t>39 semester hours at the Master’s level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FF"/>
                </a:solidFill>
              </a:rPr>
              <a:t>21 semester hours at the Certificate level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Duplication of Benefits: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Federal Tuition Assistance and MGIB-SR/REAP (Ch’s 1606/1607) are not authorized for the same course at the same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dirty="0" smtClean="0">
                <a:latin typeface="+mj-lt"/>
                <a:cs typeface="Arial" pitchFamily="34" charset="0"/>
              </a:rPr>
              <a:t>How to Apply:  </a:t>
            </a:r>
            <a:r>
              <a:rPr lang="en-US" sz="2200" dirty="0" smtClean="0">
                <a:latin typeface="+mj-lt"/>
              </a:rPr>
              <a:t>Go to </a:t>
            </a:r>
            <a:r>
              <a:rPr lang="en-US" sz="4000" b="1" dirty="0" smtClean="0">
                <a:latin typeface="+mj-lt"/>
                <a:hlinkClick r:id="rId2"/>
              </a:rPr>
              <a:t>www.goarmyed.com</a:t>
            </a:r>
            <a:r>
              <a:rPr lang="en-US" sz="2200" dirty="0" smtClean="0"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200" dirty="0" smtClean="0">
                <a:latin typeface="+mj-lt"/>
              </a:rPr>
              <a:t>	(select student at the Create/Activate </a:t>
            </a:r>
            <a:r>
              <a:rPr lang="en-US" sz="2200" dirty="0" err="1" smtClean="0">
                <a:latin typeface="+mj-lt"/>
              </a:rPr>
              <a:t>GoArmyEd</a:t>
            </a:r>
            <a:r>
              <a:rPr lang="en-US" sz="2200" dirty="0" smtClean="0">
                <a:latin typeface="+mj-lt"/>
              </a:rPr>
              <a:t> Account log-in)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When creating a </a:t>
            </a:r>
            <a:r>
              <a:rPr lang="en-US" sz="2200" b="1" dirty="0" err="1" smtClean="0"/>
              <a:t>GoArmyEd</a:t>
            </a:r>
            <a:r>
              <a:rPr lang="en-US" sz="2200" b="1" dirty="0" smtClean="0"/>
              <a:t> account, </a:t>
            </a:r>
            <a:r>
              <a:rPr lang="en-US" sz="2200" b="1" dirty="0" smtClean="0">
                <a:solidFill>
                  <a:srgbClr val="FF0000"/>
                </a:solidFill>
              </a:rPr>
              <a:t>DO NOT use an AKO email address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FF"/>
                </a:solidFill>
              </a:rPr>
              <a:t>List a good contact phone number</a:t>
            </a:r>
          </a:p>
          <a:p>
            <a:pPr lvl="2">
              <a:buFont typeface="Wingdings" pitchFamily="2" charset="2"/>
              <a:buChar char="§"/>
            </a:pPr>
            <a:endParaRPr lang="en-US" sz="1400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1800" b="1" dirty="0" smtClean="0">
              <a:solidFill>
                <a:srgbClr val="0000FF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9052560" cy="1219200"/>
          </a:xfrm>
        </p:spPr>
        <p:txBody>
          <a:bodyPr>
            <a:normAutofit/>
          </a:bodyPr>
          <a:lstStyle/>
          <a:p>
            <a:pPr algn="l"/>
            <a:r>
              <a:rPr lang="en-US" sz="3600" b="1" i="1" dirty="0" smtClean="0"/>
              <a:t>     Federal Tuition Assistance </a:t>
            </a:r>
            <a:r>
              <a:rPr lang="en-US" sz="3600" b="1" i="1" dirty="0" smtClean="0">
                <a:solidFill>
                  <a:srgbClr val="0000FF"/>
                </a:solidFill>
              </a:rPr>
              <a:t>(</a:t>
            </a:r>
            <a:r>
              <a:rPr lang="en-US" sz="3600" b="1" i="1" dirty="0" err="1" smtClean="0">
                <a:solidFill>
                  <a:srgbClr val="0000FF"/>
                </a:solidFill>
              </a:rPr>
              <a:t>GoArmyEd</a:t>
            </a:r>
            <a:r>
              <a:rPr lang="en-US" sz="3600" b="1" i="1" dirty="0" smtClean="0">
                <a:solidFill>
                  <a:srgbClr val="0000FF"/>
                </a:solidFill>
              </a:rPr>
              <a:t>)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245" y="1497335"/>
            <a:ext cx="9345930" cy="4827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err="1" smtClean="0"/>
              <a:t>GoArmyEd</a:t>
            </a:r>
            <a:r>
              <a:rPr lang="en-US" sz="2400" b="1" dirty="0" smtClean="0"/>
              <a:t> Contact Information: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</a:rPr>
              <a:t>Soldiers need to check and make sure their preferred email address and contact information in </a:t>
            </a:r>
            <a:r>
              <a:rPr lang="en-US" sz="2200" b="1" dirty="0" err="1" smtClean="0">
                <a:solidFill>
                  <a:srgbClr val="FF0000"/>
                </a:solidFill>
              </a:rPr>
              <a:t>GoArmyEd</a:t>
            </a:r>
            <a:r>
              <a:rPr lang="en-US" sz="2200" b="1" dirty="0" smtClean="0">
                <a:solidFill>
                  <a:srgbClr val="FF0000"/>
                </a:solidFill>
              </a:rPr>
              <a:t> are correct.  Soldiers that are using an AKO account as their preferred email address MUST change their preferred email to a mail.mil account or a civilian email address. 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Soldiers who fail to change their preferred email address from an AKO email in </a:t>
            </a:r>
            <a:r>
              <a:rPr lang="en-US" sz="2200" b="1" dirty="0" err="1" smtClean="0"/>
              <a:t>GoArmyEd</a:t>
            </a:r>
            <a:r>
              <a:rPr lang="en-US" sz="2200" b="1" dirty="0" smtClean="0"/>
              <a:t> WILL NOT receive the latest </a:t>
            </a:r>
            <a:r>
              <a:rPr lang="en-US" sz="2200" b="1" dirty="0" err="1" smtClean="0"/>
              <a:t>GoArmyEd</a:t>
            </a:r>
            <a:r>
              <a:rPr lang="en-US" sz="2200" b="1" dirty="0" smtClean="0"/>
              <a:t> information or receive the approval status of their TA requests.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Recoupment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000FF"/>
                </a:solidFill>
              </a:rPr>
              <a:t>Undergraduate students </a:t>
            </a:r>
            <a:r>
              <a:rPr lang="en-US" sz="2200" b="1" dirty="0" smtClean="0"/>
              <a:t>are required to maintain a </a:t>
            </a:r>
            <a:r>
              <a:rPr lang="en-US" sz="2200" b="1" dirty="0" smtClean="0">
                <a:solidFill>
                  <a:srgbClr val="0000FF"/>
                </a:solidFill>
              </a:rPr>
              <a:t>2.0 GPA </a:t>
            </a:r>
            <a:r>
              <a:rPr lang="en-US" sz="2200" b="1" dirty="0" smtClean="0"/>
              <a:t>in order to receive tuition assistance. </a:t>
            </a:r>
            <a:r>
              <a:rPr lang="en-US" sz="2200" b="1" dirty="0" smtClean="0">
                <a:solidFill>
                  <a:srgbClr val="FF0000"/>
                </a:solidFill>
              </a:rPr>
              <a:t>Courses that have a grade of "D" or below will be recouped.   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 </a:t>
            </a:r>
            <a:r>
              <a:rPr lang="en-US" sz="2200" b="1" dirty="0" smtClean="0">
                <a:solidFill>
                  <a:srgbClr val="0000FF"/>
                </a:solidFill>
              </a:rPr>
              <a:t>Graduate students </a:t>
            </a:r>
            <a:r>
              <a:rPr lang="en-US" sz="2200" b="1" dirty="0" smtClean="0"/>
              <a:t>are required to maintain a </a:t>
            </a:r>
            <a:r>
              <a:rPr lang="en-US" sz="2200" b="1" dirty="0" smtClean="0">
                <a:solidFill>
                  <a:srgbClr val="0000FF"/>
                </a:solidFill>
              </a:rPr>
              <a:t>3.0 GPA </a:t>
            </a:r>
            <a:r>
              <a:rPr lang="en-US" sz="2200" b="1" dirty="0" smtClean="0"/>
              <a:t>in order to  receive tuition assistance. </a:t>
            </a:r>
            <a:r>
              <a:rPr lang="en-US" sz="2200" b="1" dirty="0" smtClean="0">
                <a:solidFill>
                  <a:srgbClr val="FF0000"/>
                </a:solidFill>
              </a:rPr>
              <a:t>Courses that have a grade of "C" or below will be recouped.   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b="1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430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8515</TotalTime>
  <Words>1365</Words>
  <Application>Microsoft Office PowerPoint</Application>
  <PresentationFormat>Custom</PresentationFormat>
  <Paragraphs>186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1_Office Theme</vt:lpstr>
      <vt:lpstr>PowerPoint Presentation</vt:lpstr>
      <vt:lpstr>PowerPoint Presentation</vt:lpstr>
      <vt:lpstr>Transfer of Education Benefit (TEB) </vt:lpstr>
      <vt:lpstr>PowerPoint Presentation</vt:lpstr>
      <vt:lpstr>PowerPoint Presentation</vt:lpstr>
      <vt:lpstr>      Federal Tuition Assistance (GoArmyEd) </vt:lpstr>
      <vt:lpstr>     Federal Tuition Assistance (GoArmyEd)</vt:lpstr>
      <vt:lpstr>     Federal Tuition Assistance (GoArmyEd)</vt:lpstr>
      <vt:lpstr>     Federal Tuition Assistance (GoArmyEd)</vt:lpstr>
      <vt:lpstr>     Federal Tuition Assistance (GoArmyEd)</vt:lpstr>
      <vt:lpstr>     Federal Tuition Assistance (GoArmyEd)</vt:lpstr>
      <vt:lpstr>     Federal Tuition Assistance (GoArmyEd)</vt:lpstr>
      <vt:lpstr>     Federal Tuition Assistance (GoArmyEd)</vt:lpstr>
      <vt:lpstr>     Federal Tuition Assistance (GoArmyEd)</vt:lpstr>
      <vt:lpstr>PowerPoint Presentation</vt:lpstr>
      <vt:lpstr>PowerPoint Presentation</vt:lpstr>
      <vt:lpstr>Helpful  Websites</vt:lpstr>
      <vt:lpstr>Contacts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EISOC Regional Reps</dc:title>
  <dc:creator>Schultz, Casey Ms CTR US USA</dc:creator>
  <cp:lastModifiedBy>Michael McGee</cp:lastModifiedBy>
  <cp:revision>228</cp:revision>
  <cp:lastPrinted>2015-02-21T01:58:37Z</cp:lastPrinted>
  <dcterms:created xsi:type="dcterms:W3CDTF">2014-03-13T21:05:25Z</dcterms:created>
  <dcterms:modified xsi:type="dcterms:W3CDTF">2017-04-20T13:14:17Z</dcterms:modified>
</cp:coreProperties>
</file>