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698" r:id="rId4"/>
  </p:sldMasterIdLst>
  <p:notesMasterIdLst>
    <p:notesMasterId r:id="rId38"/>
  </p:notesMasterIdLst>
  <p:handoutMasterIdLst>
    <p:handoutMasterId r:id="rId39"/>
  </p:handoutMasterIdLst>
  <p:sldIdLst>
    <p:sldId id="256" r:id="rId5"/>
    <p:sldId id="259" r:id="rId6"/>
    <p:sldId id="321" r:id="rId7"/>
    <p:sldId id="358" r:id="rId8"/>
    <p:sldId id="359" r:id="rId9"/>
    <p:sldId id="344" r:id="rId10"/>
    <p:sldId id="299" r:id="rId11"/>
    <p:sldId id="324" r:id="rId12"/>
    <p:sldId id="326" r:id="rId13"/>
    <p:sldId id="353" r:id="rId14"/>
    <p:sldId id="354" r:id="rId15"/>
    <p:sldId id="348" r:id="rId16"/>
    <p:sldId id="355" r:id="rId17"/>
    <p:sldId id="285" r:id="rId18"/>
    <p:sldId id="362" r:id="rId19"/>
    <p:sldId id="363" r:id="rId20"/>
    <p:sldId id="361" r:id="rId21"/>
    <p:sldId id="327" r:id="rId22"/>
    <p:sldId id="304" r:id="rId23"/>
    <p:sldId id="364" r:id="rId24"/>
    <p:sldId id="329" r:id="rId25"/>
    <p:sldId id="328" r:id="rId26"/>
    <p:sldId id="311" r:id="rId27"/>
    <p:sldId id="330" r:id="rId28"/>
    <p:sldId id="275" r:id="rId29"/>
    <p:sldId id="356" r:id="rId30"/>
    <p:sldId id="340" r:id="rId31"/>
    <p:sldId id="350" r:id="rId32"/>
    <p:sldId id="366" r:id="rId33"/>
    <p:sldId id="349" r:id="rId34"/>
    <p:sldId id="357" r:id="rId35"/>
    <p:sldId id="338" r:id="rId36"/>
    <p:sldId id="269" r:id="rId37"/>
  </p:sldIdLst>
  <p:sldSz cx="9144000" cy="6858000" type="screen4x3"/>
  <p:notesSz cx="7053263" cy="9309100"/>
  <p:defaultTextStyle>
    <a:defPPr>
      <a:defRPr lang="en-US"/>
    </a:defPPr>
    <a:lvl1pPr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4572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9144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371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4pPr>
    <a:lvl5pPr marL="18288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0144" autoAdjust="0"/>
  </p:normalViewPr>
  <p:slideViewPr>
    <p:cSldViewPr>
      <p:cViewPr varScale="1">
        <p:scale>
          <a:sx n="56" d="100"/>
          <a:sy n="56" d="100"/>
        </p:scale>
        <p:origin x="1584" y="56"/>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1644" y="-84"/>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733FC-F8FF-421C-BD7D-0E9ADA1C631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8530C11-D504-47EB-A7B1-20055CCCCFA2}">
      <dgm:prSet phldrT="[Text]" custT="1"/>
      <dgm:spPr/>
      <dgm:t>
        <a:bodyPr/>
        <a:lstStyle/>
        <a:p>
          <a:r>
            <a:rPr lang="en-US" sz="1600" b="1" dirty="0" smtClean="0">
              <a:latin typeface="Arial" panose="020B0604020202020204" pitchFamily="34" charset="0"/>
              <a:cs typeface="Arial" panose="020B0604020202020204" pitchFamily="34" charset="0"/>
            </a:rPr>
            <a:t>  DMC Sends 1</a:t>
          </a:r>
          <a:r>
            <a:rPr lang="en-US" sz="1600" b="1" baseline="30000" dirty="0" smtClean="0">
              <a:latin typeface="Arial" panose="020B0604020202020204" pitchFamily="34" charset="0"/>
              <a:cs typeface="Arial" panose="020B0604020202020204" pitchFamily="34" charset="0"/>
            </a:rPr>
            <a:t>st</a:t>
          </a:r>
          <a:r>
            <a:rPr lang="en-US" sz="1600" b="1" dirty="0" smtClean="0">
              <a:latin typeface="Arial" panose="020B0604020202020204" pitchFamily="34" charset="0"/>
              <a:cs typeface="Arial" panose="020B0604020202020204" pitchFamily="34" charset="0"/>
            </a:rPr>
            <a:t> NOI</a:t>
          </a:r>
          <a:endParaRPr lang="en-US" sz="1600" b="1" dirty="0">
            <a:latin typeface="Arial" panose="020B0604020202020204" pitchFamily="34" charset="0"/>
            <a:cs typeface="Arial" panose="020B0604020202020204" pitchFamily="34" charset="0"/>
          </a:endParaRPr>
        </a:p>
      </dgm:t>
    </dgm:pt>
    <dgm:pt modelId="{55E7A3D6-CEC2-4944-B2CE-C2C6D73B89A9}" type="parTrans" cxnId="{EE31655B-CC9D-4514-8798-B056D80947AD}">
      <dgm:prSet/>
      <dgm:spPr/>
      <dgm:t>
        <a:bodyPr/>
        <a:lstStyle/>
        <a:p>
          <a:endParaRPr lang="en-US"/>
        </a:p>
      </dgm:t>
    </dgm:pt>
    <dgm:pt modelId="{F492D874-FA2B-447D-A0A7-C3E1996D3E8B}" type="sibTrans" cxnId="{EE31655B-CC9D-4514-8798-B056D80947AD}">
      <dgm:prSet/>
      <dgm:spPr/>
      <dgm:t>
        <a:bodyPr/>
        <a:lstStyle/>
        <a:p>
          <a:r>
            <a:rPr lang="en-US" b="1" dirty="0" smtClean="0">
              <a:latin typeface="Arial" panose="020B0604020202020204" pitchFamily="34" charset="0"/>
              <a:cs typeface="Arial" panose="020B0604020202020204" pitchFamily="34" charset="0"/>
            </a:rPr>
            <a:t>30</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days</a:t>
          </a:r>
          <a:endParaRPr lang="en-US" b="1" dirty="0">
            <a:latin typeface="Arial" panose="020B0604020202020204" pitchFamily="34" charset="0"/>
            <a:cs typeface="Arial" panose="020B0604020202020204" pitchFamily="34" charset="0"/>
          </a:endParaRPr>
        </a:p>
      </dgm:t>
    </dgm:pt>
    <dgm:pt modelId="{DB906368-C174-4A8F-A86A-F9F9FDB89D63}">
      <dgm:prSet phldrT="[Text]" custT="1"/>
      <dgm:spPr/>
      <dgm:t>
        <a:bodyPr/>
        <a:lstStyle/>
        <a:p>
          <a:r>
            <a:rPr lang="en-US" sz="2100" dirty="0" smtClean="0"/>
            <a:t>       </a:t>
          </a:r>
          <a:r>
            <a:rPr lang="en-US" sz="1600" b="1" dirty="0" smtClean="0">
              <a:latin typeface="Arial" panose="020B0604020202020204" pitchFamily="34" charset="0"/>
              <a:cs typeface="Arial" panose="020B0604020202020204" pitchFamily="34" charset="0"/>
            </a:rPr>
            <a:t>DMC Sends 2nd NOI</a:t>
          </a:r>
          <a:endParaRPr lang="en-US" sz="1600" b="1" dirty="0">
            <a:latin typeface="Arial" panose="020B0604020202020204" pitchFamily="34" charset="0"/>
            <a:cs typeface="Arial" panose="020B0604020202020204" pitchFamily="34" charset="0"/>
          </a:endParaRPr>
        </a:p>
      </dgm:t>
    </dgm:pt>
    <dgm:pt modelId="{B9D7025C-30D2-4A53-8E9A-639CC9ECE48D}" type="parTrans" cxnId="{B72B78F7-7AA6-4477-8CD8-6518F9151C12}">
      <dgm:prSet/>
      <dgm:spPr/>
      <dgm:t>
        <a:bodyPr/>
        <a:lstStyle/>
        <a:p>
          <a:endParaRPr lang="en-US"/>
        </a:p>
      </dgm:t>
    </dgm:pt>
    <dgm:pt modelId="{F25149E2-539C-4CBA-A87B-B7887F3ED9E9}" type="sibTrans" cxnId="{B72B78F7-7AA6-4477-8CD8-6518F9151C12}">
      <dgm:prSet/>
      <dgm:spPr/>
      <dgm:t>
        <a:bodyPr/>
        <a:lstStyle/>
        <a:p>
          <a:r>
            <a:rPr lang="en-US" b="1" dirty="0" smtClean="0">
              <a:latin typeface="Arial" panose="020B0604020202020204" pitchFamily="34" charset="0"/>
              <a:cs typeface="Arial" panose="020B0604020202020204" pitchFamily="34" charset="0"/>
            </a:rPr>
            <a:t>30 days</a:t>
          </a:r>
          <a:endParaRPr lang="en-US" b="1" dirty="0">
            <a:latin typeface="Arial" panose="020B0604020202020204" pitchFamily="34" charset="0"/>
            <a:cs typeface="Arial" panose="020B0604020202020204" pitchFamily="34" charset="0"/>
          </a:endParaRPr>
        </a:p>
      </dgm:t>
    </dgm:pt>
    <dgm:pt modelId="{28A33D8E-7322-4322-B9CF-89761D4B5E63}">
      <dgm:prSet phldrT="[Text]" custT="1"/>
      <dgm:spPr/>
      <dgm:t>
        <a:bodyPr/>
        <a:lstStyle/>
        <a:p>
          <a:r>
            <a:rPr lang="en-US" sz="1600" b="1" dirty="0" smtClean="0">
              <a:latin typeface="Arial" panose="020B0604020202020204" pitchFamily="34" charset="0"/>
              <a:cs typeface="Arial" panose="020B0604020202020204" pitchFamily="34" charset="0"/>
            </a:rPr>
            <a:t>      DMC Sends 3rd NOI </a:t>
          </a:r>
          <a:endParaRPr lang="en-US" sz="1600" b="1" dirty="0">
            <a:latin typeface="Arial" panose="020B0604020202020204" pitchFamily="34" charset="0"/>
            <a:cs typeface="Arial" panose="020B0604020202020204" pitchFamily="34" charset="0"/>
          </a:endParaRPr>
        </a:p>
      </dgm:t>
    </dgm:pt>
    <dgm:pt modelId="{3F753493-E42D-4049-9904-B602022D160C}" type="parTrans" cxnId="{719F60FC-5B7D-4944-B26B-C35AA6FDC924}">
      <dgm:prSet/>
      <dgm:spPr/>
      <dgm:t>
        <a:bodyPr/>
        <a:lstStyle/>
        <a:p>
          <a:endParaRPr lang="en-US"/>
        </a:p>
      </dgm:t>
    </dgm:pt>
    <dgm:pt modelId="{425AA931-AB1F-4FB6-8DA3-21722544740E}" type="sibTrans" cxnId="{719F60FC-5B7D-4944-B26B-C35AA6FDC924}">
      <dgm:prSet/>
      <dgm:spPr/>
      <dgm:t>
        <a:bodyPr/>
        <a:lstStyle/>
        <a:p>
          <a:r>
            <a:rPr lang="en-US" b="1" dirty="0" smtClean="0">
              <a:latin typeface="Arial" panose="020B0604020202020204" pitchFamily="34" charset="0"/>
              <a:cs typeface="Arial" panose="020B0604020202020204" pitchFamily="34" charset="0"/>
            </a:rPr>
            <a:t>60 days</a:t>
          </a:r>
          <a:endParaRPr lang="en-US" b="1" dirty="0">
            <a:latin typeface="Arial" panose="020B0604020202020204" pitchFamily="34" charset="0"/>
            <a:cs typeface="Arial" panose="020B0604020202020204" pitchFamily="34" charset="0"/>
          </a:endParaRPr>
        </a:p>
      </dgm:t>
    </dgm:pt>
    <dgm:pt modelId="{CC6532B6-3516-480E-A673-DAC83B864A16}">
      <dgm:prSet custT="1"/>
      <dgm:spPr>
        <a:solidFill>
          <a:srgbClr val="FF0000"/>
        </a:solidFill>
      </dgm:spPr>
      <dgm:t>
        <a:bodyPr/>
        <a:lstStyle/>
        <a:p>
          <a:pPr algn="ctr"/>
          <a:r>
            <a:rPr lang="en-US" sz="1300" b="1" dirty="0" smtClean="0">
              <a:latin typeface="Arial" panose="020B0604020202020204" pitchFamily="34" charset="0"/>
              <a:cs typeface="Arial" panose="020B0604020202020204" pitchFamily="34" charset="0"/>
            </a:rPr>
            <a:t>Debt is Referred to TOP</a:t>
          </a:r>
          <a:endParaRPr lang="en-US" sz="1300" b="1" dirty="0">
            <a:latin typeface="Arial" panose="020B0604020202020204" pitchFamily="34" charset="0"/>
            <a:cs typeface="Arial" panose="020B0604020202020204" pitchFamily="34" charset="0"/>
          </a:endParaRPr>
        </a:p>
      </dgm:t>
    </dgm:pt>
    <dgm:pt modelId="{619FCC18-34D1-4CFD-B096-01640873A2A7}" type="sibTrans" cxnId="{52137180-BEC3-4A01-A275-344815F71C46}">
      <dgm:prSet/>
      <dgm:spPr/>
      <dgm:t>
        <a:bodyPr/>
        <a:lstStyle/>
        <a:p>
          <a:endParaRPr lang="en-US"/>
        </a:p>
      </dgm:t>
    </dgm:pt>
    <dgm:pt modelId="{B233F53A-B108-44CD-B126-F7183F663206}" type="parTrans" cxnId="{52137180-BEC3-4A01-A275-344815F71C46}">
      <dgm:prSet/>
      <dgm:spPr/>
      <dgm:t>
        <a:bodyPr/>
        <a:lstStyle/>
        <a:p>
          <a:endParaRPr lang="en-US"/>
        </a:p>
      </dgm:t>
    </dgm:pt>
    <dgm:pt modelId="{BB31074D-1F9E-4EBE-9D7A-089ABB5547E2}" type="pres">
      <dgm:prSet presAssocID="{BE5733FC-F8FF-421C-BD7D-0E9ADA1C6315}" presName="outerComposite" presStyleCnt="0">
        <dgm:presLayoutVars>
          <dgm:chMax val="5"/>
          <dgm:dir/>
          <dgm:resizeHandles val="exact"/>
        </dgm:presLayoutVars>
      </dgm:prSet>
      <dgm:spPr/>
      <dgm:t>
        <a:bodyPr/>
        <a:lstStyle/>
        <a:p>
          <a:endParaRPr lang="en-US"/>
        </a:p>
      </dgm:t>
    </dgm:pt>
    <dgm:pt modelId="{4E2E556B-FCA4-4D6F-B510-6020C93B8B5C}" type="pres">
      <dgm:prSet presAssocID="{BE5733FC-F8FF-421C-BD7D-0E9ADA1C6315}" presName="dummyMaxCanvas" presStyleCnt="0">
        <dgm:presLayoutVars/>
      </dgm:prSet>
      <dgm:spPr/>
    </dgm:pt>
    <dgm:pt modelId="{3227CC58-99C8-430A-A258-0D001940ABBA}" type="pres">
      <dgm:prSet presAssocID="{BE5733FC-F8FF-421C-BD7D-0E9ADA1C6315}" presName="FourNodes_1" presStyleLbl="node1" presStyleIdx="0" presStyleCnt="4" custScaleX="48114" custLinFactNeighborX="-25943" custLinFactNeighborY="1081">
        <dgm:presLayoutVars>
          <dgm:bulletEnabled val="1"/>
        </dgm:presLayoutVars>
      </dgm:prSet>
      <dgm:spPr>
        <a:prstGeom prst="notchedRightArrow">
          <a:avLst/>
        </a:prstGeom>
      </dgm:spPr>
      <dgm:t>
        <a:bodyPr/>
        <a:lstStyle/>
        <a:p>
          <a:endParaRPr lang="en-US"/>
        </a:p>
      </dgm:t>
    </dgm:pt>
    <dgm:pt modelId="{BC72620E-EFE5-4DE4-B219-0E5825394165}" type="pres">
      <dgm:prSet presAssocID="{BE5733FC-F8FF-421C-BD7D-0E9ADA1C6315}" presName="FourNodes_2" presStyleLbl="node1" presStyleIdx="1" presStyleCnt="4" custScaleX="48353" custLinFactNeighborX="-20685" custLinFactNeighborY="-9634">
        <dgm:presLayoutVars>
          <dgm:bulletEnabled val="1"/>
        </dgm:presLayoutVars>
      </dgm:prSet>
      <dgm:spPr>
        <a:prstGeom prst="notchedRightArrow">
          <a:avLst/>
        </a:prstGeom>
      </dgm:spPr>
      <dgm:t>
        <a:bodyPr/>
        <a:lstStyle/>
        <a:p>
          <a:endParaRPr lang="en-US"/>
        </a:p>
      </dgm:t>
    </dgm:pt>
    <dgm:pt modelId="{C4B448C1-9539-4BE5-A2FA-E0899A3D034C}" type="pres">
      <dgm:prSet presAssocID="{BE5733FC-F8FF-421C-BD7D-0E9ADA1C6315}" presName="FourNodes_3" presStyleLbl="node1" presStyleIdx="2" presStyleCnt="4" custScaleX="48356" custLinFactNeighborX="-15420" custLinFactNeighborY="-19267">
        <dgm:presLayoutVars>
          <dgm:bulletEnabled val="1"/>
        </dgm:presLayoutVars>
      </dgm:prSet>
      <dgm:spPr>
        <a:prstGeom prst="notchedRightArrow">
          <a:avLst/>
        </a:prstGeom>
      </dgm:spPr>
      <dgm:t>
        <a:bodyPr/>
        <a:lstStyle/>
        <a:p>
          <a:endParaRPr lang="en-US"/>
        </a:p>
      </dgm:t>
    </dgm:pt>
    <dgm:pt modelId="{B0E93D40-B223-4892-B659-905FF089ECE8}" type="pres">
      <dgm:prSet presAssocID="{BE5733FC-F8FF-421C-BD7D-0E9ADA1C6315}" presName="FourNodes_4" presStyleLbl="node1" presStyleIdx="3" presStyleCnt="4" custScaleX="43927" custScaleY="157802" custLinFactNeighborX="28045" custLinFactNeighborY="-30445">
        <dgm:presLayoutVars>
          <dgm:bulletEnabled val="1"/>
        </dgm:presLayoutVars>
      </dgm:prSet>
      <dgm:spPr>
        <a:prstGeom prst="rightArrow">
          <a:avLst/>
        </a:prstGeom>
      </dgm:spPr>
      <dgm:t>
        <a:bodyPr/>
        <a:lstStyle/>
        <a:p>
          <a:endParaRPr lang="en-US"/>
        </a:p>
      </dgm:t>
    </dgm:pt>
    <dgm:pt modelId="{BE962ED0-D711-4A18-AE1F-A9478415CEB6}" type="pres">
      <dgm:prSet presAssocID="{BE5733FC-F8FF-421C-BD7D-0E9ADA1C6315}" presName="FourConn_1-2" presStyleLbl="fgAccFollowNode1" presStyleIdx="0" presStyleCnt="3" custLinFactX="-178029" custLinFactNeighborX="-200000" custLinFactNeighborY="-65645">
        <dgm:presLayoutVars>
          <dgm:bulletEnabled val="1"/>
        </dgm:presLayoutVars>
      </dgm:prSet>
      <dgm:spPr/>
      <dgm:t>
        <a:bodyPr/>
        <a:lstStyle/>
        <a:p>
          <a:endParaRPr lang="en-US"/>
        </a:p>
      </dgm:t>
    </dgm:pt>
    <dgm:pt modelId="{CBCA4971-DEC2-41B1-AFED-AD16FDF7DB02}" type="pres">
      <dgm:prSet presAssocID="{BE5733FC-F8FF-421C-BD7D-0E9ADA1C6315}" presName="FourConn_2-3" presStyleLbl="fgAccFollowNode1" presStyleIdx="1" presStyleCnt="3" custLinFactX="-130404" custLinFactNeighborX="-200000" custLinFactNeighborY="-80467">
        <dgm:presLayoutVars>
          <dgm:bulletEnabled val="1"/>
        </dgm:presLayoutVars>
      </dgm:prSet>
      <dgm:spPr/>
      <dgm:t>
        <a:bodyPr/>
        <a:lstStyle/>
        <a:p>
          <a:endParaRPr lang="en-US"/>
        </a:p>
      </dgm:t>
    </dgm:pt>
    <dgm:pt modelId="{E32C6D6A-B0E6-4A3F-AEFA-C77B68283F0F}" type="pres">
      <dgm:prSet presAssocID="{BE5733FC-F8FF-421C-BD7D-0E9ADA1C6315}" presName="FourConn_3-4" presStyleLbl="fgAccFollowNode1" presStyleIdx="2" presStyleCnt="3" custLinFactX="-100000" custLinFactNeighborX="-176008" custLinFactNeighborY="-89019">
        <dgm:presLayoutVars>
          <dgm:bulletEnabled val="1"/>
        </dgm:presLayoutVars>
      </dgm:prSet>
      <dgm:spPr/>
      <dgm:t>
        <a:bodyPr/>
        <a:lstStyle/>
        <a:p>
          <a:endParaRPr lang="en-US"/>
        </a:p>
      </dgm:t>
    </dgm:pt>
    <dgm:pt modelId="{646BE8B4-FB09-41BA-8B25-53FA4089A111}" type="pres">
      <dgm:prSet presAssocID="{BE5733FC-F8FF-421C-BD7D-0E9ADA1C6315}" presName="FourNodes_1_text" presStyleLbl="node1" presStyleIdx="3" presStyleCnt="4">
        <dgm:presLayoutVars>
          <dgm:bulletEnabled val="1"/>
        </dgm:presLayoutVars>
      </dgm:prSet>
      <dgm:spPr>
        <a:prstGeom prst="notchedRightArrow">
          <a:avLst/>
        </a:prstGeom>
      </dgm:spPr>
      <dgm:t>
        <a:bodyPr/>
        <a:lstStyle/>
        <a:p>
          <a:endParaRPr lang="en-US"/>
        </a:p>
      </dgm:t>
    </dgm:pt>
    <dgm:pt modelId="{86AA82E6-C450-4908-B554-0CA5C63B4BA9}" type="pres">
      <dgm:prSet presAssocID="{BE5733FC-F8FF-421C-BD7D-0E9ADA1C6315}" presName="FourNodes_2_text" presStyleLbl="node1" presStyleIdx="3" presStyleCnt="4">
        <dgm:presLayoutVars>
          <dgm:bulletEnabled val="1"/>
        </dgm:presLayoutVars>
      </dgm:prSet>
      <dgm:spPr/>
      <dgm:t>
        <a:bodyPr/>
        <a:lstStyle/>
        <a:p>
          <a:endParaRPr lang="en-US"/>
        </a:p>
      </dgm:t>
    </dgm:pt>
    <dgm:pt modelId="{F8C59FAE-75D2-4044-BC00-A70BA5AD71C2}" type="pres">
      <dgm:prSet presAssocID="{BE5733FC-F8FF-421C-BD7D-0E9ADA1C6315}" presName="FourNodes_3_text" presStyleLbl="node1" presStyleIdx="3" presStyleCnt="4">
        <dgm:presLayoutVars>
          <dgm:bulletEnabled val="1"/>
        </dgm:presLayoutVars>
      </dgm:prSet>
      <dgm:spPr/>
      <dgm:t>
        <a:bodyPr/>
        <a:lstStyle/>
        <a:p>
          <a:endParaRPr lang="en-US"/>
        </a:p>
      </dgm:t>
    </dgm:pt>
    <dgm:pt modelId="{BAED63AD-817C-455E-B934-990B6B623FB5}" type="pres">
      <dgm:prSet presAssocID="{BE5733FC-F8FF-421C-BD7D-0E9ADA1C6315}" presName="FourNodes_4_text" presStyleLbl="node1" presStyleIdx="3" presStyleCnt="4">
        <dgm:presLayoutVars>
          <dgm:bulletEnabled val="1"/>
        </dgm:presLayoutVars>
      </dgm:prSet>
      <dgm:spPr>
        <a:prstGeom prst="rightArrow">
          <a:avLst/>
        </a:prstGeom>
      </dgm:spPr>
      <dgm:t>
        <a:bodyPr/>
        <a:lstStyle/>
        <a:p>
          <a:endParaRPr lang="en-US"/>
        </a:p>
      </dgm:t>
    </dgm:pt>
  </dgm:ptLst>
  <dgm:cxnLst>
    <dgm:cxn modelId="{CB149EBB-0875-418C-8CE4-9D9C2C2A204D}" type="presOf" srcId="{18530C11-D504-47EB-A7B1-20055CCCCFA2}" destId="{646BE8B4-FB09-41BA-8B25-53FA4089A111}" srcOrd="1" destOrd="0" presId="urn:microsoft.com/office/officeart/2005/8/layout/vProcess5"/>
    <dgm:cxn modelId="{B72B78F7-7AA6-4477-8CD8-6518F9151C12}" srcId="{BE5733FC-F8FF-421C-BD7D-0E9ADA1C6315}" destId="{DB906368-C174-4A8F-A86A-F9F9FDB89D63}" srcOrd="1" destOrd="0" parTransId="{B9D7025C-30D2-4A53-8E9A-639CC9ECE48D}" sibTransId="{F25149E2-539C-4CBA-A87B-B7887F3ED9E9}"/>
    <dgm:cxn modelId="{719F60FC-5B7D-4944-B26B-C35AA6FDC924}" srcId="{BE5733FC-F8FF-421C-BD7D-0E9ADA1C6315}" destId="{28A33D8E-7322-4322-B9CF-89761D4B5E63}" srcOrd="2" destOrd="0" parTransId="{3F753493-E42D-4049-9904-B602022D160C}" sibTransId="{425AA931-AB1F-4FB6-8DA3-21722544740E}"/>
    <dgm:cxn modelId="{F51CB5F0-1E81-4DE3-A734-14BA7574FDAC}" type="presOf" srcId="{F25149E2-539C-4CBA-A87B-B7887F3ED9E9}" destId="{CBCA4971-DEC2-41B1-AFED-AD16FDF7DB02}" srcOrd="0" destOrd="0" presId="urn:microsoft.com/office/officeart/2005/8/layout/vProcess5"/>
    <dgm:cxn modelId="{F4471B0C-A2FF-4634-B6B9-3C6E84BA62AD}" type="presOf" srcId="{28A33D8E-7322-4322-B9CF-89761D4B5E63}" destId="{F8C59FAE-75D2-4044-BC00-A70BA5AD71C2}" srcOrd="1" destOrd="0" presId="urn:microsoft.com/office/officeart/2005/8/layout/vProcess5"/>
    <dgm:cxn modelId="{52137180-BEC3-4A01-A275-344815F71C46}" srcId="{BE5733FC-F8FF-421C-BD7D-0E9ADA1C6315}" destId="{CC6532B6-3516-480E-A673-DAC83B864A16}" srcOrd="3" destOrd="0" parTransId="{B233F53A-B108-44CD-B126-F7183F663206}" sibTransId="{619FCC18-34D1-4CFD-B096-01640873A2A7}"/>
    <dgm:cxn modelId="{EB47DAED-E983-444B-95EC-B445488FF5B0}" type="presOf" srcId="{BE5733FC-F8FF-421C-BD7D-0E9ADA1C6315}" destId="{BB31074D-1F9E-4EBE-9D7A-089ABB5547E2}" srcOrd="0" destOrd="0" presId="urn:microsoft.com/office/officeart/2005/8/layout/vProcess5"/>
    <dgm:cxn modelId="{3B551642-7613-4126-883E-ECD1CC4BCA3C}" type="presOf" srcId="{DB906368-C174-4A8F-A86A-F9F9FDB89D63}" destId="{BC72620E-EFE5-4DE4-B219-0E5825394165}" srcOrd="0" destOrd="0" presId="urn:microsoft.com/office/officeart/2005/8/layout/vProcess5"/>
    <dgm:cxn modelId="{F519BF9A-C9B8-408B-87B1-3BE8FD2C1A3C}" type="presOf" srcId="{18530C11-D504-47EB-A7B1-20055CCCCFA2}" destId="{3227CC58-99C8-430A-A258-0D001940ABBA}" srcOrd="0" destOrd="0" presId="urn:microsoft.com/office/officeart/2005/8/layout/vProcess5"/>
    <dgm:cxn modelId="{FCB1E69A-7953-45D5-B6C3-B74C2E8BAF65}" type="presOf" srcId="{CC6532B6-3516-480E-A673-DAC83B864A16}" destId="{B0E93D40-B223-4892-B659-905FF089ECE8}" srcOrd="0" destOrd="0" presId="urn:microsoft.com/office/officeart/2005/8/layout/vProcess5"/>
    <dgm:cxn modelId="{EE31655B-CC9D-4514-8798-B056D80947AD}" srcId="{BE5733FC-F8FF-421C-BD7D-0E9ADA1C6315}" destId="{18530C11-D504-47EB-A7B1-20055CCCCFA2}" srcOrd="0" destOrd="0" parTransId="{55E7A3D6-CEC2-4944-B2CE-C2C6D73B89A9}" sibTransId="{F492D874-FA2B-447D-A0A7-C3E1996D3E8B}"/>
    <dgm:cxn modelId="{20C75E6C-4EB4-4635-99D7-BBC2EB943771}" type="presOf" srcId="{CC6532B6-3516-480E-A673-DAC83B864A16}" destId="{BAED63AD-817C-455E-B934-990B6B623FB5}" srcOrd="1" destOrd="0" presId="urn:microsoft.com/office/officeart/2005/8/layout/vProcess5"/>
    <dgm:cxn modelId="{1391689B-1C0D-4995-BB2C-FEADB405BFD4}" type="presOf" srcId="{DB906368-C174-4A8F-A86A-F9F9FDB89D63}" destId="{86AA82E6-C450-4908-B554-0CA5C63B4BA9}" srcOrd="1" destOrd="0" presId="urn:microsoft.com/office/officeart/2005/8/layout/vProcess5"/>
    <dgm:cxn modelId="{DCF83ABF-3770-49F6-BA3E-2CB6286AB2F4}" type="presOf" srcId="{F492D874-FA2B-447D-A0A7-C3E1996D3E8B}" destId="{BE962ED0-D711-4A18-AE1F-A9478415CEB6}" srcOrd="0" destOrd="0" presId="urn:microsoft.com/office/officeart/2005/8/layout/vProcess5"/>
    <dgm:cxn modelId="{2FF851E5-8CC4-4D97-97F9-48FEB8BD1EEE}" type="presOf" srcId="{425AA931-AB1F-4FB6-8DA3-21722544740E}" destId="{E32C6D6A-B0E6-4A3F-AEFA-C77B68283F0F}" srcOrd="0" destOrd="0" presId="urn:microsoft.com/office/officeart/2005/8/layout/vProcess5"/>
    <dgm:cxn modelId="{77E70CB3-A9CE-4DF7-A85F-672C5BD61791}" type="presOf" srcId="{28A33D8E-7322-4322-B9CF-89761D4B5E63}" destId="{C4B448C1-9539-4BE5-A2FA-E0899A3D034C}" srcOrd="0" destOrd="0" presId="urn:microsoft.com/office/officeart/2005/8/layout/vProcess5"/>
    <dgm:cxn modelId="{7FE5830C-D88B-47EA-89B3-9038F9E998B5}" type="presParOf" srcId="{BB31074D-1F9E-4EBE-9D7A-089ABB5547E2}" destId="{4E2E556B-FCA4-4D6F-B510-6020C93B8B5C}" srcOrd="0" destOrd="0" presId="urn:microsoft.com/office/officeart/2005/8/layout/vProcess5"/>
    <dgm:cxn modelId="{39655389-B12A-4DD1-AAA2-469B041CEEF2}" type="presParOf" srcId="{BB31074D-1F9E-4EBE-9D7A-089ABB5547E2}" destId="{3227CC58-99C8-430A-A258-0D001940ABBA}" srcOrd="1" destOrd="0" presId="urn:microsoft.com/office/officeart/2005/8/layout/vProcess5"/>
    <dgm:cxn modelId="{DA080D04-0DAF-4A62-A39B-37650BC37313}" type="presParOf" srcId="{BB31074D-1F9E-4EBE-9D7A-089ABB5547E2}" destId="{BC72620E-EFE5-4DE4-B219-0E5825394165}" srcOrd="2" destOrd="0" presId="urn:microsoft.com/office/officeart/2005/8/layout/vProcess5"/>
    <dgm:cxn modelId="{54E9EEB5-66AD-4054-B640-B17BAC6B33DA}" type="presParOf" srcId="{BB31074D-1F9E-4EBE-9D7A-089ABB5547E2}" destId="{C4B448C1-9539-4BE5-A2FA-E0899A3D034C}" srcOrd="3" destOrd="0" presId="urn:microsoft.com/office/officeart/2005/8/layout/vProcess5"/>
    <dgm:cxn modelId="{8E9522F2-1DE8-4335-9198-C93B8E3E8264}" type="presParOf" srcId="{BB31074D-1F9E-4EBE-9D7A-089ABB5547E2}" destId="{B0E93D40-B223-4892-B659-905FF089ECE8}" srcOrd="4" destOrd="0" presId="urn:microsoft.com/office/officeart/2005/8/layout/vProcess5"/>
    <dgm:cxn modelId="{E268CE7F-8D15-4D9E-BD28-63A511442EC5}" type="presParOf" srcId="{BB31074D-1F9E-4EBE-9D7A-089ABB5547E2}" destId="{BE962ED0-D711-4A18-AE1F-A9478415CEB6}" srcOrd="5" destOrd="0" presId="urn:microsoft.com/office/officeart/2005/8/layout/vProcess5"/>
    <dgm:cxn modelId="{3BE6A264-C70F-401E-94AE-CAB7AEB93260}" type="presParOf" srcId="{BB31074D-1F9E-4EBE-9D7A-089ABB5547E2}" destId="{CBCA4971-DEC2-41B1-AFED-AD16FDF7DB02}" srcOrd="6" destOrd="0" presId="urn:microsoft.com/office/officeart/2005/8/layout/vProcess5"/>
    <dgm:cxn modelId="{2ADC692B-E92C-4C1C-9119-AF6275C5E03C}" type="presParOf" srcId="{BB31074D-1F9E-4EBE-9D7A-089ABB5547E2}" destId="{E32C6D6A-B0E6-4A3F-AEFA-C77B68283F0F}" srcOrd="7" destOrd="0" presId="urn:microsoft.com/office/officeart/2005/8/layout/vProcess5"/>
    <dgm:cxn modelId="{BEE6D39F-1D21-4798-A8CD-5D50F85E9C32}" type="presParOf" srcId="{BB31074D-1F9E-4EBE-9D7A-089ABB5547E2}" destId="{646BE8B4-FB09-41BA-8B25-53FA4089A111}" srcOrd="8" destOrd="0" presId="urn:microsoft.com/office/officeart/2005/8/layout/vProcess5"/>
    <dgm:cxn modelId="{08662AE8-56E6-4585-852F-ED01A11BDF2E}" type="presParOf" srcId="{BB31074D-1F9E-4EBE-9D7A-089ABB5547E2}" destId="{86AA82E6-C450-4908-B554-0CA5C63B4BA9}" srcOrd="9" destOrd="0" presId="urn:microsoft.com/office/officeart/2005/8/layout/vProcess5"/>
    <dgm:cxn modelId="{E4E161E0-1F96-456E-9531-05C48BB3FE7C}" type="presParOf" srcId="{BB31074D-1F9E-4EBE-9D7A-089ABB5547E2}" destId="{F8C59FAE-75D2-4044-BC00-A70BA5AD71C2}" srcOrd="10" destOrd="0" presId="urn:microsoft.com/office/officeart/2005/8/layout/vProcess5"/>
    <dgm:cxn modelId="{51FA7907-A796-4C05-BAD8-0D91F0C6CA03}" type="presParOf" srcId="{BB31074D-1F9E-4EBE-9D7A-089ABB5547E2}" destId="{BAED63AD-817C-455E-B934-990B6B623F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BA212-5E80-43A2-B270-174666919DB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31A5C32-EC96-409D-AF8B-02D5E6CEE97C}">
      <dgm:prSet phldrT="[Text]" custT="1"/>
      <dgm:spPr/>
      <dgm:t>
        <a:bodyPr/>
        <a:lstStyle/>
        <a:p>
          <a:r>
            <a:rPr lang="en-US" sz="2000" dirty="0" smtClean="0">
              <a:latin typeface="Arial" panose="020B0604020202020204" pitchFamily="34" charset="0"/>
              <a:cs typeface="Arial" panose="020B0604020202020204" pitchFamily="34" charset="0"/>
            </a:rPr>
            <a:t>RPO of </a:t>
          </a:r>
          <a:r>
            <a:rPr lang="en-US" sz="2000" smtClean="0">
              <a:latin typeface="Arial" panose="020B0604020202020204" pitchFamily="34" charset="0"/>
              <a:cs typeface="Arial" panose="020B0604020202020204" pitchFamily="34" charset="0"/>
            </a:rPr>
            <a:t>Jurisdiction evaluates </a:t>
          </a:r>
          <a:r>
            <a:rPr lang="en-US" sz="2000" dirty="0" smtClean="0">
              <a:latin typeface="Arial" panose="020B0604020202020204" pitchFamily="34" charset="0"/>
              <a:cs typeface="Arial" panose="020B0604020202020204" pitchFamily="34" charset="0"/>
            </a:rPr>
            <a:t>certifications and payments</a:t>
          </a:r>
          <a:endParaRPr lang="en-US" sz="2000" dirty="0">
            <a:latin typeface="Arial" panose="020B0604020202020204" pitchFamily="34" charset="0"/>
            <a:cs typeface="Arial" panose="020B0604020202020204" pitchFamily="34" charset="0"/>
          </a:endParaRPr>
        </a:p>
      </dgm:t>
    </dgm:pt>
    <dgm:pt modelId="{E4A9DF4C-3553-4DA4-A303-806BE4070821}" type="parTrans" cxnId="{F4B20BFE-808A-4F27-B20A-FAB0D06FC759}">
      <dgm:prSet/>
      <dgm:spPr/>
      <dgm:t>
        <a:bodyPr/>
        <a:lstStyle/>
        <a:p>
          <a:endParaRPr lang="en-US"/>
        </a:p>
      </dgm:t>
    </dgm:pt>
    <dgm:pt modelId="{8FB73BC6-12A0-4798-90E0-EC34E433D1EC}" type="sibTrans" cxnId="{F4B20BFE-808A-4F27-B20A-FAB0D06FC759}">
      <dgm:prSet/>
      <dgm:spPr/>
      <dgm:t>
        <a:bodyPr/>
        <a:lstStyle/>
        <a:p>
          <a:endParaRPr lang="en-US"/>
        </a:p>
      </dgm:t>
    </dgm:pt>
    <dgm:pt modelId="{6BE5DE6B-A60C-4272-AEA6-59FB671B8E49}">
      <dgm:prSet phldrT="[Text]" custT="1"/>
      <dgm:spPr/>
      <dgm:t>
        <a:bodyPr/>
        <a:lstStyle/>
        <a:p>
          <a:r>
            <a:rPr lang="en-US" sz="2200" dirty="0" smtClean="0">
              <a:latin typeface="Arial" panose="020B0604020202020204" pitchFamily="34" charset="0"/>
              <a:cs typeface="Arial" panose="020B0604020202020204" pitchFamily="34" charset="0"/>
            </a:rPr>
            <a:t>Student Debt</a:t>
          </a:r>
          <a:endParaRPr lang="en-US" sz="2200" dirty="0">
            <a:latin typeface="Arial" panose="020B0604020202020204" pitchFamily="34" charset="0"/>
            <a:cs typeface="Arial" panose="020B0604020202020204" pitchFamily="34" charset="0"/>
          </a:endParaRPr>
        </a:p>
      </dgm:t>
    </dgm:pt>
    <dgm:pt modelId="{C80CC384-E0F8-4D8F-A9BF-67E0729FFC14}" type="parTrans" cxnId="{7F9CAB4D-B8DB-4622-BC78-945F829FB8CB}">
      <dgm:prSet/>
      <dgm:spPr/>
      <dgm:t>
        <a:bodyPr/>
        <a:lstStyle/>
        <a:p>
          <a:endParaRPr lang="en-US"/>
        </a:p>
      </dgm:t>
    </dgm:pt>
    <dgm:pt modelId="{951E49A9-0589-4122-97F6-6F13C7DE771F}" type="sibTrans" cxnId="{7F9CAB4D-B8DB-4622-BC78-945F829FB8CB}">
      <dgm:prSet/>
      <dgm:spPr/>
      <dgm:t>
        <a:bodyPr/>
        <a:lstStyle/>
        <a:p>
          <a:endParaRPr lang="en-US"/>
        </a:p>
      </dgm:t>
    </dgm:pt>
    <dgm:pt modelId="{93FD1C48-F7DB-4147-827E-0665547743F4}">
      <dgm:prSet phldrT="[Text]" custT="1"/>
      <dgm:spPr/>
      <dgm:t>
        <a:bodyPr/>
        <a:lstStyle/>
        <a:p>
          <a:pPr>
            <a:lnSpc>
              <a:spcPct val="100000"/>
            </a:lnSpc>
            <a:spcAft>
              <a:spcPts val="0"/>
            </a:spcAft>
          </a:pPr>
          <a:r>
            <a:rPr lang="en-US" sz="1800" dirty="0" smtClean="0">
              <a:latin typeface="Arial" panose="020B0604020202020204" pitchFamily="34" charset="0"/>
              <a:cs typeface="Arial" panose="020B0604020202020204" pitchFamily="34" charset="0"/>
            </a:rPr>
            <a:t>Student contacts DMC</a:t>
          </a:r>
          <a:endParaRPr lang="en-US" sz="1800" dirty="0">
            <a:latin typeface="Arial" panose="020B0604020202020204" pitchFamily="34" charset="0"/>
            <a:cs typeface="Arial" panose="020B0604020202020204" pitchFamily="34" charset="0"/>
          </a:endParaRPr>
        </a:p>
      </dgm:t>
    </dgm:pt>
    <dgm:pt modelId="{C81E59B7-594F-49BD-A206-C152848C50C4}" type="parTrans" cxnId="{8E46C9F6-AB81-4C67-B4DE-FD2B55D73DDD}">
      <dgm:prSet/>
      <dgm:spPr/>
      <dgm:t>
        <a:bodyPr/>
        <a:lstStyle/>
        <a:p>
          <a:endParaRPr lang="en-US"/>
        </a:p>
      </dgm:t>
    </dgm:pt>
    <dgm:pt modelId="{67D0171E-742C-41E6-816E-1BFE68196710}" type="sibTrans" cxnId="{8E46C9F6-AB81-4C67-B4DE-FD2B55D73DDD}">
      <dgm:prSet/>
      <dgm:spPr/>
      <dgm:t>
        <a:bodyPr/>
        <a:lstStyle/>
        <a:p>
          <a:endParaRPr lang="en-US"/>
        </a:p>
      </dgm:t>
    </dgm:pt>
    <dgm:pt modelId="{9ACEDC53-352E-472D-9959-2E93F52C5C92}">
      <dgm:prSet phldrT="[Text]" custT="1"/>
      <dgm:spPr/>
      <dgm:t>
        <a:bodyPr/>
        <a:lstStyle/>
        <a:p>
          <a:r>
            <a:rPr lang="en-US" sz="1800" dirty="0" smtClean="0">
              <a:latin typeface="Arial" panose="020B0604020202020204" pitchFamily="34" charset="0"/>
              <a:cs typeface="Arial" panose="020B0604020202020204" pitchFamily="34" charset="0"/>
            </a:rPr>
            <a:t>No Action</a:t>
          </a:r>
          <a:endParaRPr lang="en-US" sz="1800" dirty="0">
            <a:latin typeface="Arial" panose="020B0604020202020204" pitchFamily="34" charset="0"/>
            <a:cs typeface="Arial" panose="020B0604020202020204" pitchFamily="34" charset="0"/>
          </a:endParaRPr>
        </a:p>
      </dgm:t>
    </dgm:pt>
    <dgm:pt modelId="{D4C6F6DB-09E9-4557-B69C-D883A0069151}" type="parTrans" cxnId="{5A251789-B16B-4AB4-BC63-D1FDBEDB16F4}">
      <dgm:prSet/>
      <dgm:spPr/>
      <dgm:t>
        <a:bodyPr/>
        <a:lstStyle/>
        <a:p>
          <a:endParaRPr lang="en-US"/>
        </a:p>
      </dgm:t>
    </dgm:pt>
    <dgm:pt modelId="{AB143FDF-AB80-4CEA-8393-C69C08D4F511}" type="sibTrans" cxnId="{5A251789-B16B-4AB4-BC63-D1FDBEDB16F4}">
      <dgm:prSet/>
      <dgm:spPr/>
      <dgm:t>
        <a:bodyPr/>
        <a:lstStyle/>
        <a:p>
          <a:endParaRPr lang="en-US"/>
        </a:p>
      </dgm:t>
    </dgm:pt>
    <dgm:pt modelId="{DEC73BFE-7954-43FC-85C4-53592F2C6AC9}">
      <dgm:prSet phldrT="[Text]" custT="1"/>
      <dgm:spPr/>
      <dgm:t>
        <a:bodyPr/>
        <a:lstStyle/>
        <a:p>
          <a:r>
            <a:rPr lang="en-US" sz="2200" dirty="0" smtClean="0">
              <a:latin typeface="Arial" panose="020B0604020202020204" pitchFamily="34" charset="0"/>
              <a:cs typeface="Arial" panose="020B0604020202020204" pitchFamily="34" charset="0"/>
            </a:rPr>
            <a:t>School Debt</a:t>
          </a:r>
          <a:endParaRPr lang="en-US" sz="2200" dirty="0">
            <a:latin typeface="Arial" panose="020B0604020202020204" pitchFamily="34" charset="0"/>
            <a:cs typeface="Arial" panose="020B0604020202020204" pitchFamily="34" charset="0"/>
          </a:endParaRPr>
        </a:p>
      </dgm:t>
    </dgm:pt>
    <dgm:pt modelId="{E89DE1AE-7186-46D1-825E-58BCD00A48D5}" type="parTrans" cxnId="{6335BC12-7622-41C4-A78B-6FDDC6C1F0F2}">
      <dgm:prSet/>
      <dgm:spPr/>
      <dgm:t>
        <a:bodyPr/>
        <a:lstStyle/>
        <a:p>
          <a:endParaRPr lang="en-US"/>
        </a:p>
      </dgm:t>
    </dgm:pt>
    <dgm:pt modelId="{CE263E59-CD2B-4E81-8FFF-0AFA89120BD2}" type="sibTrans" cxnId="{6335BC12-7622-41C4-A78B-6FDDC6C1F0F2}">
      <dgm:prSet/>
      <dgm:spPr/>
      <dgm:t>
        <a:bodyPr/>
        <a:lstStyle/>
        <a:p>
          <a:endParaRPr lang="en-US"/>
        </a:p>
      </dgm:t>
    </dgm:pt>
    <dgm:pt modelId="{69110595-F3C8-40F2-A4CE-56CC1BBEEED3}">
      <dgm:prSet phldrT="[Text]" custT="1"/>
      <dgm:spPr/>
      <dgm:t>
        <a:bodyPr/>
        <a:lstStyle/>
        <a:p>
          <a:pPr>
            <a:lnSpc>
              <a:spcPct val="100000"/>
            </a:lnSpc>
            <a:spcAft>
              <a:spcPts val="0"/>
            </a:spcAft>
          </a:pPr>
          <a:r>
            <a:rPr lang="en-US" sz="1800" dirty="0" smtClean="0">
              <a:latin typeface="Arial" panose="020B0604020202020204" pitchFamily="34" charset="0"/>
              <a:cs typeface="Arial" panose="020B0604020202020204" pitchFamily="34" charset="0"/>
            </a:rPr>
            <a:t>School </a:t>
          </a:r>
        </a:p>
        <a:p>
          <a:pPr>
            <a:lnSpc>
              <a:spcPct val="100000"/>
            </a:lnSpc>
            <a:spcAft>
              <a:spcPts val="0"/>
            </a:spcAft>
          </a:pPr>
          <a:r>
            <a:rPr lang="en-US" sz="1800" dirty="0" smtClean="0">
              <a:latin typeface="Arial" panose="020B0604020202020204" pitchFamily="34" charset="0"/>
              <a:cs typeface="Arial" panose="020B0604020202020204" pitchFamily="34" charset="0"/>
            </a:rPr>
            <a:t>contacts DMC</a:t>
          </a:r>
          <a:endParaRPr lang="en-US" sz="1800" dirty="0">
            <a:latin typeface="Arial" panose="020B0604020202020204" pitchFamily="34" charset="0"/>
            <a:cs typeface="Arial" panose="020B0604020202020204" pitchFamily="34" charset="0"/>
          </a:endParaRPr>
        </a:p>
      </dgm:t>
    </dgm:pt>
    <dgm:pt modelId="{8C7E8D2C-6242-4D9A-B398-8BCCCF8C5666}" type="parTrans" cxnId="{F10ED704-CFBC-4D11-97E1-D8FECE29E053}">
      <dgm:prSet/>
      <dgm:spPr/>
      <dgm:t>
        <a:bodyPr/>
        <a:lstStyle/>
        <a:p>
          <a:endParaRPr lang="en-US"/>
        </a:p>
      </dgm:t>
    </dgm:pt>
    <dgm:pt modelId="{0AB44976-9A60-4C5F-83CA-8C684E2D767E}" type="sibTrans" cxnId="{F10ED704-CFBC-4D11-97E1-D8FECE29E053}">
      <dgm:prSet/>
      <dgm:spPr/>
      <dgm:t>
        <a:bodyPr/>
        <a:lstStyle/>
        <a:p>
          <a:endParaRPr lang="en-US"/>
        </a:p>
      </dgm:t>
    </dgm:pt>
    <dgm:pt modelId="{F144545F-1462-41A6-AC61-EA25FE80C3F6}">
      <dgm:prSet custT="1"/>
      <dgm:spPr/>
      <dgm:t>
        <a:bodyPr/>
        <a:lstStyle/>
        <a:p>
          <a:r>
            <a:rPr lang="en-US" sz="1800" dirty="0" smtClean="0">
              <a:latin typeface="Arial" panose="020B0604020202020204" pitchFamily="34" charset="0"/>
              <a:cs typeface="Arial" panose="020B0604020202020204" pitchFamily="34" charset="0"/>
            </a:rPr>
            <a:t>No Action</a:t>
          </a:r>
          <a:endParaRPr lang="en-US" sz="1800" dirty="0">
            <a:latin typeface="Arial" panose="020B0604020202020204" pitchFamily="34" charset="0"/>
            <a:cs typeface="Arial" panose="020B0604020202020204" pitchFamily="34" charset="0"/>
          </a:endParaRPr>
        </a:p>
      </dgm:t>
    </dgm:pt>
    <dgm:pt modelId="{C468721E-1E36-4383-AC65-6BFB09052EE9}" type="parTrans" cxnId="{8FCA58D7-DE16-41B2-A392-50DD84A2D180}">
      <dgm:prSet/>
      <dgm:spPr/>
      <dgm:t>
        <a:bodyPr/>
        <a:lstStyle/>
        <a:p>
          <a:endParaRPr lang="en-US"/>
        </a:p>
      </dgm:t>
    </dgm:pt>
    <dgm:pt modelId="{C1B9AD9B-C43F-459A-A801-60C4FFE05919}" type="sibTrans" cxnId="{8FCA58D7-DE16-41B2-A392-50DD84A2D180}">
      <dgm:prSet/>
      <dgm:spPr/>
      <dgm:t>
        <a:bodyPr/>
        <a:lstStyle/>
        <a:p>
          <a:endParaRPr lang="en-US"/>
        </a:p>
      </dgm:t>
    </dgm:pt>
    <dgm:pt modelId="{B5A05EB5-1B0F-4EDA-9711-E674F63BD9A1}">
      <dgm:prSet custT="1"/>
      <dgm:spPr/>
      <dgm:t>
        <a:bodyPr/>
        <a:lstStyle/>
        <a:p>
          <a:pPr algn="l">
            <a:lnSpc>
              <a:spcPct val="100000"/>
            </a:lnSpc>
            <a:spcAft>
              <a:spcPts val="756"/>
            </a:spcAft>
          </a:pPr>
          <a:r>
            <a:rPr lang="en-US" sz="1800" dirty="0" smtClean="0">
              <a:latin typeface="Arial" panose="020B0604020202020204" pitchFamily="34" charset="0"/>
              <a:cs typeface="Arial" panose="020B0604020202020204" pitchFamily="34" charset="0"/>
            </a:rPr>
            <a:t>Pay in Full</a:t>
          </a:r>
        </a:p>
        <a:p>
          <a:pPr algn="l">
            <a:lnSpc>
              <a:spcPct val="90000"/>
            </a:lnSpc>
            <a:spcAft>
              <a:spcPts val="756"/>
            </a:spcAft>
          </a:pPr>
          <a:r>
            <a:rPr lang="en-US" sz="1800" dirty="0" smtClean="0">
              <a:latin typeface="Arial" panose="020B0604020202020204" pitchFamily="34" charset="0"/>
              <a:cs typeface="Arial" panose="020B0604020202020204" pitchFamily="34" charset="0"/>
            </a:rPr>
            <a:t>Waiver</a:t>
          </a:r>
        </a:p>
        <a:p>
          <a:pPr algn="l">
            <a:lnSpc>
              <a:spcPct val="90000"/>
            </a:lnSpc>
            <a:spcAft>
              <a:spcPct val="35000"/>
            </a:spcAft>
          </a:pPr>
          <a:r>
            <a:rPr lang="en-US" sz="1800" dirty="0" smtClean="0">
              <a:latin typeface="Arial" panose="020B0604020202020204" pitchFamily="34" charset="0"/>
              <a:cs typeface="Arial" panose="020B0604020202020204" pitchFamily="34" charset="0"/>
            </a:rPr>
            <a:t>Reduced Benefit Offset</a:t>
          </a:r>
        </a:p>
        <a:p>
          <a:pPr algn="l">
            <a:lnSpc>
              <a:spcPct val="90000"/>
            </a:lnSpc>
            <a:spcAft>
              <a:spcPct val="35000"/>
            </a:spcAft>
          </a:pPr>
          <a:r>
            <a:rPr lang="en-US" sz="1800" dirty="0" smtClean="0">
              <a:latin typeface="Arial" panose="020B0604020202020204" pitchFamily="34" charset="0"/>
              <a:cs typeface="Arial" panose="020B0604020202020204" pitchFamily="34" charset="0"/>
            </a:rPr>
            <a:t>Dispute</a:t>
          </a:r>
        </a:p>
        <a:p>
          <a:pPr algn="l">
            <a:lnSpc>
              <a:spcPct val="90000"/>
            </a:lnSpc>
            <a:spcAft>
              <a:spcPct val="35000"/>
            </a:spcAft>
          </a:pPr>
          <a:r>
            <a:rPr lang="en-US" sz="1800" dirty="0" smtClean="0">
              <a:latin typeface="Arial" panose="020B0604020202020204" pitchFamily="34" charset="0"/>
              <a:cs typeface="Arial" panose="020B0604020202020204" pitchFamily="34" charset="0"/>
            </a:rPr>
            <a:t>Payment Plan</a:t>
          </a:r>
        </a:p>
        <a:p>
          <a:pPr algn="l">
            <a:lnSpc>
              <a:spcPct val="90000"/>
            </a:lnSpc>
            <a:spcAft>
              <a:spcPct val="35000"/>
            </a:spcAft>
          </a:pPr>
          <a:r>
            <a:rPr lang="en-US" sz="1800" dirty="0" smtClean="0">
              <a:latin typeface="Arial" panose="020B0604020202020204" pitchFamily="34" charset="0"/>
              <a:cs typeface="Arial" panose="020B0604020202020204" pitchFamily="34" charset="0"/>
            </a:rPr>
            <a:t>Compromise</a:t>
          </a:r>
        </a:p>
      </dgm:t>
    </dgm:pt>
    <dgm:pt modelId="{FE494FBD-6674-408C-9D10-1758C79594FF}" type="parTrans" cxnId="{D28A0D56-9E1B-4FE1-8A7F-1D77CC3E84EF}">
      <dgm:prSet/>
      <dgm:spPr/>
      <dgm:t>
        <a:bodyPr/>
        <a:lstStyle/>
        <a:p>
          <a:endParaRPr lang="en-US"/>
        </a:p>
      </dgm:t>
    </dgm:pt>
    <dgm:pt modelId="{F170417A-8C4D-47D9-932C-2D8AA7F68723}" type="sibTrans" cxnId="{D28A0D56-9E1B-4FE1-8A7F-1D77CC3E84EF}">
      <dgm:prSet/>
      <dgm:spPr/>
      <dgm:t>
        <a:bodyPr/>
        <a:lstStyle/>
        <a:p>
          <a:endParaRPr lang="en-US"/>
        </a:p>
      </dgm:t>
    </dgm:pt>
    <dgm:pt modelId="{27FD7B37-0E63-4F90-834E-71F0EE2C9711}">
      <dgm:prSet custT="1"/>
      <dgm:spPr/>
      <dgm:t>
        <a:bodyPr/>
        <a:lstStyle/>
        <a:p>
          <a:pPr algn="l">
            <a:lnSpc>
              <a:spcPct val="100000"/>
            </a:lnSpc>
            <a:spcAft>
              <a:spcPts val="0"/>
            </a:spcAft>
          </a:pPr>
          <a:endParaRPr lang="en-US" sz="1800" dirty="0" smtClean="0">
            <a:latin typeface="Arial" panose="020B0604020202020204" pitchFamily="34" charset="0"/>
            <a:cs typeface="Arial" panose="020B0604020202020204" pitchFamily="34" charset="0"/>
          </a:endParaRPr>
        </a:p>
        <a:p>
          <a:pPr algn="l">
            <a:lnSpc>
              <a:spcPct val="100000"/>
            </a:lnSpc>
            <a:spcAft>
              <a:spcPts val="756"/>
            </a:spcAft>
          </a:pPr>
          <a:r>
            <a:rPr lang="en-US" sz="1800" dirty="0" smtClean="0">
              <a:latin typeface="Arial" panose="020B0604020202020204" pitchFamily="34" charset="0"/>
              <a:cs typeface="Arial" panose="020B0604020202020204" pitchFamily="34" charset="0"/>
            </a:rPr>
            <a:t>Benefits offset in Full</a:t>
          </a:r>
        </a:p>
        <a:p>
          <a:pPr algn="l">
            <a:lnSpc>
              <a:spcPct val="100000"/>
            </a:lnSpc>
            <a:spcAft>
              <a:spcPts val="756"/>
            </a:spcAft>
          </a:pPr>
          <a:r>
            <a:rPr lang="en-US" sz="1800" dirty="0" smtClean="0">
              <a:latin typeface="Arial" panose="020B0604020202020204" pitchFamily="34" charset="0"/>
              <a:cs typeface="Arial" panose="020B0604020202020204" pitchFamily="34" charset="0"/>
            </a:rPr>
            <a:t>Referral to:</a:t>
          </a:r>
        </a:p>
        <a:p>
          <a:pPr algn="l">
            <a:lnSpc>
              <a:spcPct val="100000"/>
            </a:lnSpc>
            <a:spcAft>
              <a:spcPts val="0"/>
            </a:spcAft>
          </a:pPr>
          <a:r>
            <a:rPr lang="en-US" sz="1800" dirty="0" smtClean="0">
              <a:latin typeface="Arial" panose="020B0604020202020204" pitchFamily="34" charset="0"/>
              <a:cs typeface="Arial" panose="020B0604020202020204" pitchFamily="34" charset="0"/>
            </a:rPr>
            <a:t>TOP</a:t>
          </a:r>
        </a:p>
        <a:p>
          <a:pPr algn="l">
            <a:lnSpc>
              <a:spcPct val="100000"/>
            </a:lnSpc>
            <a:spcAft>
              <a:spcPts val="0"/>
            </a:spcAft>
          </a:pPr>
          <a:r>
            <a:rPr lang="en-US" sz="1800" dirty="0" smtClean="0">
              <a:latin typeface="Arial" panose="020B0604020202020204" pitchFamily="34" charset="0"/>
              <a:cs typeface="Arial" panose="020B0604020202020204" pitchFamily="34" charset="0"/>
            </a:rPr>
            <a:t>Cross-Servicing</a:t>
          </a:r>
        </a:p>
        <a:p>
          <a:pPr algn="l">
            <a:lnSpc>
              <a:spcPct val="100000"/>
            </a:lnSpc>
            <a:spcAft>
              <a:spcPts val="0"/>
            </a:spcAft>
          </a:pPr>
          <a:r>
            <a:rPr lang="en-US" sz="1800" dirty="0" smtClean="0">
              <a:latin typeface="Arial" panose="020B0604020202020204" pitchFamily="34" charset="0"/>
              <a:cs typeface="Arial" panose="020B0604020202020204" pitchFamily="34" charset="0"/>
            </a:rPr>
            <a:t>Credit Reporting</a:t>
          </a:r>
        </a:p>
        <a:p>
          <a:pPr algn="l">
            <a:lnSpc>
              <a:spcPct val="100000"/>
            </a:lnSpc>
            <a:spcAft>
              <a:spcPts val="0"/>
            </a:spcAft>
          </a:pPr>
          <a:r>
            <a:rPr lang="en-US" sz="1800" dirty="0" smtClean="0">
              <a:latin typeface="Arial" panose="020B0604020202020204" pitchFamily="34" charset="0"/>
              <a:cs typeface="Arial" panose="020B0604020202020204" pitchFamily="34" charset="0"/>
            </a:rPr>
            <a:t>CAIVRS</a:t>
          </a:r>
        </a:p>
        <a:p>
          <a:pPr algn="l">
            <a:lnSpc>
              <a:spcPct val="100000"/>
            </a:lnSpc>
            <a:spcAft>
              <a:spcPts val="0"/>
            </a:spcAft>
          </a:pPr>
          <a:endParaRPr lang="en-US" sz="1800" dirty="0">
            <a:latin typeface="Arial" panose="020B0604020202020204" pitchFamily="34" charset="0"/>
            <a:cs typeface="Arial" panose="020B0604020202020204" pitchFamily="34" charset="0"/>
          </a:endParaRPr>
        </a:p>
      </dgm:t>
    </dgm:pt>
    <dgm:pt modelId="{0BA73330-A342-4D79-B4AD-F28FD4684EB3}" type="parTrans" cxnId="{4B224F6E-D496-4FAE-971C-644F0EC44007}">
      <dgm:prSet/>
      <dgm:spPr/>
      <dgm:t>
        <a:bodyPr/>
        <a:lstStyle/>
        <a:p>
          <a:endParaRPr lang="en-US"/>
        </a:p>
      </dgm:t>
    </dgm:pt>
    <dgm:pt modelId="{BB26D3A1-428E-47E6-A47B-CE645E285AB9}" type="sibTrans" cxnId="{4B224F6E-D496-4FAE-971C-644F0EC44007}">
      <dgm:prSet/>
      <dgm:spPr/>
      <dgm:t>
        <a:bodyPr/>
        <a:lstStyle/>
        <a:p>
          <a:endParaRPr lang="en-US"/>
        </a:p>
      </dgm:t>
    </dgm:pt>
    <dgm:pt modelId="{932E07D1-4A40-427E-B5ED-CD0867A6DC02}">
      <dgm:prSet custT="1"/>
      <dgm:spPr/>
      <dgm:t>
        <a:bodyPr/>
        <a:lstStyle/>
        <a:p>
          <a:pPr algn="l">
            <a:lnSpc>
              <a:spcPct val="100000"/>
            </a:lnSpc>
            <a:spcAft>
              <a:spcPts val="756"/>
            </a:spcAft>
          </a:pPr>
          <a:r>
            <a:rPr lang="en-US" sz="1800" dirty="0" smtClean="0">
              <a:latin typeface="Arial" panose="020B0604020202020204" pitchFamily="34" charset="0"/>
              <a:cs typeface="Arial" panose="020B0604020202020204" pitchFamily="34" charset="0"/>
            </a:rPr>
            <a:t>Pay in Full</a:t>
          </a:r>
        </a:p>
        <a:p>
          <a:pPr algn="l">
            <a:lnSpc>
              <a:spcPct val="90000"/>
            </a:lnSpc>
            <a:spcAft>
              <a:spcPts val="756"/>
            </a:spcAft>
          </a:pPr>
          <a:r>
            <a:rPr lang="en-US" sz="1800" dirty="0" smtClean="0">
              <a:latin typeface="Arial" panose="020B0604020202020204" pitchFamily="34" charset="0"/>
              <a:cs typeface="Arial" panose="020B0604020202020204" pitchFamily="34" charset="0"/>
            </a:rPr>
            <a:t>Dispute</a:t>
          </a:r>
        </a:p>
        <a:p>
          <a:pPr algn="l">
            <a:lnSpc>
              <a:spcPct val="90000"/>
            </a:lnSpc>
            <a:spcAft>
              <a:spcPts val="756"/>
            </a:spcAft>
          </a:pPr>
          <a:endParaRPr lang="en-US" sz="1800" dirty="0" smtClean="0">
            <a:latin typeface="Arial" panose="020B0604020202020204" pitchFamily="34" charset="0"/>
            <a:cs typeface="Arial" panose="020B0604020202020204" pitchFamily="34" charset="0"/>
          </a:endParaRPr>
        </a:p>
        <a:p>
          <a:pPr algn="l">
            <a:lnSpc>
              <a:spcPct val="90000"/>
            </a:lnSpc>
            <a:spcAft>
              <a:spcPts val="756"/>
            </a:spcAft>
          </a:pPr>
          <a:endParaRPr lang="en-US" sz="1800" dirty="0" smtClean="0">
            <a:latin typeface="Arial" panose="020B0604020202020204" pitchFamily="34" charset="0"/>
            <a:cs typeface="Arial" panose="020B0604020202020204" pitchFamily="34" charset="0"/>
          </a:endParaRPr>
        </a:p>
        <a:p>
          <a:pPr algn="l">
            <a:lnSpc>
              <a:spcPct val="90000"/>
            </a:lnSpc>
            <a:spcAft>
              <a:spcPts val="756"/>
            </a:spcAft>
          </a:pPr>
          <a:endParaRPr lang="en-US" sz="1800" dirty="0" smtClean="0">
            <a:latin typeface="Arial" panose="020B0604020202020204" pitchFamily="34" charset="0"/>
            <a:cs typeface="Arial" panose="020B0604020202020204" pitchFamily="34" charset="0"/>
          </a:endParaRPr>
        </a:p>
        <a:p>
          <a:pPr algn="l">
            <a:lnSpc>
              <a:spcPct val="90000"/>
            </a:lnSpc>
            <a:spcAft>
              <a:spcPct val="35000"/>
            </a:spcAft>
          </a:pPr>
          <a:endParaRPr lang="en-US" sz="1800" dirty="0" smtClean="0">
            <a:latin typeface="Arial" panose="020B0604020202020204" pitchFamily="34" charset="0"/>
            <a:cs typeface="Arial" panose="020B0604020202020204" pitchFamily="34" charset="0"/>
          </a:endParaRPr>
        </a:p>
        <a:p>
          <a:pPr algn="l">
            <a:lnSpc>
              <a:spcPct val="90000"/>
            </a:lnSpc>
            <a:spcAft>
              <a:spcPct val="35000"/>
            </a:spcAft>
          </a:pPr>
          <a:endParaRPr lang="en-US" sz="1800" dirty="0" smtClean="0">
            <a:latin typeface="Arial" panose="020B0604020202020204" pitchFamily="34" charset="0"/>
            <a:cs typeface="Arial" panose="020B0604020202020204" pitchFamily="34" charset="0"/>
          </a:endParaRPr>
        </a:p>
      </dgm:t>
    </dgm:pt>
    <dgm:pt modelId="{59162B40-9E55-4435-A5EF-A95CD1CC5FC1}" type="parTrans" cxnId="{18BB4D26-9C32-436E-A456-A3393D61EDF9}">
      <dgm:prSet/>
      <dgm:spPr/>
      <dgm:t>
        <a:bodyPr/>
        <a:lstStyle/>
        <a:p>
          <a:endParaRPr lang="en-US"/>
        </a:p>
      </dgm:t>
    </dgm:pt>
    <dgm:pt modelId="{5372974D-55C9-42D7-AB5B-D45A11E62430}" type="sibTrans" cxnId="{18BB4D26-9C32-436E-A456-A3393D61EDF9}">
      <dgm:prSet/>
      <dgm:spPr/>
      <dgm:t>
        <a:bodyPr/>
        <a:lstStyle/>
        <a:p>
          <a:endParaRPr lang="en-US"/>
        </a:p>
      </dgm:t>
    </dgm:pt>
    <dgm:pt modelId="{88D6031A-1099-4099-8EB2-9E6E7272E953}">
      <dgm:prSet custT="1"/>
      <dgm:spPr/>
      <dgm:t>
        <a:bodyPr/>
        <a:lstStyle/>
        <a:p>
          <a:pPr algn="ctr"/>
          <a:r>
            <a:rPr lang="en-US" sz="1800" dirty="0" smtClean="0">
              <a:latin typeface="Arial" panose="020B0604020202020204" pitchFamily="34" charset="0"/>
              <a:cs typeface="Arial" panose="020B0604020202020204" pitchFamily="34" charset="0"/>
            </a:rPr>
            <a:t>Referral to TOP</a:t>
          </a:r>
          <a:endParaRPr lang="en-US" sz="1800" dirty="0">
            <a:latin typeface="Arial" panose="020B0604020202020204" pitchFamily="34" charset="0"/>
            <a:cs typeface="Arial" panose="020B0604020202020204" pitchFamily="34" charset="0"/>
          </a:endParaRPr>
        </a:p>
      </dgm:t>
    </dgm:pt>
    <dgm:pt modelId="{2C9E85B8-8F4C-4FA7-8E7F-B93B6AFFD491}" type="parTrans" cxnId="{37E46F3E-41D0-43A8-9E03-6830D250B2AA}">
      <dgm:prSet/>
      <dgm:spPr/>
      <dgm:t>
        <a:bodyPr/>
        <a:lstStyle/>
        <a:p>
          <a:endParaRPr lang="en-US"/>
        </a:p>
      </dgm:t>
    </dgm:pt>
    <dgm:pt modelId="{90DF8326-616C-4201-A1E9-247B2E5C64F9}" type="sibTrans" cxnId="{37E46F3E-41D0-43A8-9E03-6830D250B2AA}">
      <dgm:prSet/>
      <dgm:spPr/>
      <dgm:t>
        <a:bodyPr/>
        <a:lstStyle/>
        <a:p>
          <a:endParaRPr lang="en-US"/>
        </a:p>
      </dgm:t>
    </dgm:pt>
    <dgm:pt modelId="{01BED70A-DE7E-4B05-BCD9-91A824F9A6E8}" type="pres">
      <dgm:prSet presAssocID="{45CBA212-5E80-43A2-B270-174666919DB8}" presName="hierChild1" presStyleCnt="0">
        <dgm:presLayoutVars>
          <dgm:chPref val="1"/>
          <dgm:dir/>
          <dgm:animOne val="branch"/>
          <dgm:animLvl val="lvl"/>
          <dgm:resizeHandles/>
        </dgm:presLayoutVars>
      </dgm:prSet>
      <dgm:spPr/>
      <dgm:t>
        <a:bodyPr/>
        <a:lstStyle/>
        <a:p>
          <a:endParaRPr lang="en-US"/>
        </a:p>
      </dgm:t>
    </dgm:pt>
    <dgm:pt modelId="{67476236-EBBE-4A37-B134-8A294DE4910D}" type="pres">
      <dgm:prSet presAssocID="{731A5C32-EC96-409D-AF8B-02D5E6CEE97C}" presName="hierRoot1" presStyleCnt="0"/>
      <dgm:spPr/>
    </dgm:pt>
    <dgm:pt modelId="{A07F3483-7E07-484A-8257-D3028F0E72B9}" type="pres">
      <dgm:prSet presAssocID="{731A5C32-EC96-409D-AF8B-02D5E6CEE97C}" presName="composite" presStyleCnt="0"/>
      <dgm:spPr/>
    </dgm:pt>
    <dgm:pt modelId="{9153847B-7397-4896-B5F2-9B700803FB89}" type="pres">
      <dgm:prSet presAssocID="{731A5C32-EC96-409D-AF8B-02D5E6CEE97C}" presName="background" presStyleLbl="node0" presStyleIdx="0" presStyleCnt="1"/>
      <dgm:spPr/>
    </dgm:pt>
    <dgm:pt modelId="{A4BE0B23-52ED-432F-99E0-0C430DEE88EE}" type="pres">
      <dgm:prSet presAssocID="{731A5C32-EC96-409D-AF8B-02D5E6CEE97C}" presName="text" presStyleLbl="fgAcc0" presStyleIdx="0" presStyleCnt="1" custScaleX="683911" custScaleY="53193" custLinFactNeighborX="883" custLinFactNeighborY="-7702">
        <dgm:presLayoutVars>
          <dgm:chPref val="3"/>
        </dgm:presLayoutVars>
      </dgm:prSet>
      <dgm:spPr/>
      <dgm:t>
        <a:bodyPr/>
        <a:lstStyle/>
        <a:p>
          <a:endParaRPr lang="en-US"/>
        </a:p>
      </dgm:t>
    </dgm:pt>
    <dgm:pt modelId="{83EC2647-53ED-4278-A67A-B2278114F99E}" type="pres">
      <dgm:prSet presAssocID="{731A5C32-EC96-409D-AF8B-02D5E6CEE97C}" presName="hierChild2" presStyleCnt="0"/>
      <dgm:spPr/>
    </dgm:pt>
    <dgm:pt modelId="{62AB8C33-C1C2-4DEC-A3D3-0895140CC4B9}" type="pres">
      <dgm:prSet presAssocID="{C80CC384-E0F8-4D8F-A9BF-67E0729FFC14}" presName="Name10" presStyleLbl="parChTrans1D2" presStyleIdx="0" presStyleCnt="2"/>
      <dgm:spPr/>
      <dgm:t>
        <a:bodyPr/>
        <a:lstStyle/>
        <a:p>
          <a:endParaRPr lang="en-US"/>
        </a:p>
      </dgm:t>
    </dgm:pt>
    <dgm:pt modelId="{0D8011DD-F366-48A8-B818-20461E3FF56B}" type="pres">
      <dgm:prSet presAssocID="{6BE5DE6B-A60C-4272-AEA6-59FB671B8E49}" presName="hierRoot2" presStyleCnt="0"/>
      <dgm:spPr/>
    </dgm:pt>
    <dgm:pt modelId="{0869680A-EA3F-4DF6-A44C-ECDF3F876275}" type="pres">
      <dgm:prSet presAssocID="{6BE5DE6B-A60C-4272-AEA6-59FB671B8E49}" presName="composite2" presStyleCnt="0"/>
      <dgm:spPr/>
    </dgm:pt>
    <dgm:pt modelId="{6720C495-617D-423C-971F-BCE4F79A837C}" type="pres">
      <dgm:prSet presAssocID="{6BE5DE6B-A60C-4272-AEA6-59FB671B8E49}" presName="background2" presStyleLbl="node2" presStyleIdx="0" presStyleCnt="2"/>
      <dgm:spPr/>
    </dgm:pt>
    <dgm:pt modelId="{A66F155A-2B14-4694-8696-20B22CB70700}" type="pres">
      <dgm:prSet presAssocID="{6BE5DE6B-A60C-4272-AEA6-59FB671B8E49}" presName="text2" presStyleLbl="fgAcc2" presStyleIdx="0" presStyleCnt="2" custScaleX="198434" custScaleY="49360" custLinFactNeighborX="-31106" custLinFactNeighborY="-8904">
        <dgm:presLayoutVars>
          <dgm:chPref val="3"/>
        </dgm:presLayoutVars>
      </dgm:prSet>
      <dgm:spPr/>
      <dgm:t>
        <a:bodyPr/>
        <a:lstStyle/>
        <a:p>
          <a:endParaRPr lang="en-US"/>
        </a:p>
      </dgm:t>
    </dgm:pt>
    <dgm:pt modelId="{002E846C-A195-48FB-BE4D-52DF82B6088F}" type="pres">
      <dgm:prSet presAssocID="{6BE5DE6B-A60C-4272-AEA6-59FB671B8E49}" presName="hierChild3" presStyleCnt="0"/>
      <dgm:spPr/>
    </dgm:pt>
    <dgm:pt modelId="{88744C12-83FE-4875-AACF-CA3FE0D53C8E}" type="pres">
      <dgm:prSet presAssocID="{C81E59B7-594F-49BD-A206-C152848C50C4}" presName="Name17" presStyleLbl="parChTrans1D3" presStyleIdx="0" presStyleCnt="4"/>
      <dgm:spPr/>
      <dgm:t>
        <a:bodyPr/>
        <a:lstStyle/>
        <a:p>
          <a:endParaRPr lang="en-US"/>
        </a:p>
      </dgm:t>
    </dgm:pt>
    <dgm:pt modelId="{F415DEB7-B616-4DC0-86F5-3FE91F332EEC}" type="pres">
      <dgm:prSet presAssocID="{93FD1C48-F7DB-4147-827E-0665547743F4}" presName="hierRoot3" presStyleCnt="0"/>
      <dgm:spPr/>
    </dgm:pt>
    <dgm:pt modelId="{72A84D27-870B-4566-8460-1975B6D6978C}" type="pres">
      <dgm:prSet presAssocID="{93FD1C48-F7DB-4147-827E-0665547743F4}" presName="composite3" presStyleCnt="0"/>
      <dgm:spPr/>
    </dgm:pt>
    <dgm:pt modelId="{34C055CF-5612-4EE5-AE05-5D25E1ED116F}" type="pres">
      <dgm:prSet presAssocID="{93FD1C48-F7DB-4147-827E-0665547743F4}" presName="background3" presStyleLbl="node3" presStyleIdx="0" presStyleCnt="4"/>
      <dgm:spPr/>
    </dgm:pt>
    <dgm:pt modelId="{EFEEFD36-0A98-4862-87CB-705C46706DC1}" type="pres">
      <dgm:prSet presAssocID="{93FD1C48-F7DB-4147-827E-0665547743F4}" presName="text3" presStyleLbl="fgAcc3" presStyleIdx="0" presStyleCnt="4" custScaleX="148973" custLinFactNeighborX="-25622" custLinFactNeighborY="-7249">
        <dgm:presLayoutVars>
          <dgm:chPref val="3"/>
        </dgm:presLayoutVars>
      </dgm:prSet>
      <dgm:spPr/>
      <dgm:t>
        <a:bodyPr/>
        <a:lstStyle/>
        <a:p>
          <a:endParaRPr lang="en-US"/>
        </a:p>
      </dgm:t>
    </dgm:pt>
    <dgm:pt modelId="{F74D0041-7E30-4D7B-A5F7-A7AAB2A68740}" type="pres">
      <dgm:prSet presAssocID="{93FD1C48-F7DB-4147-827E-0665547743F4}" presName="hierChild4" presStyleCnt="0"/>
      <dgm:spPr/>
    </dgm:pt>
    <dgm:pt modelId="{A46A1882-F4E6-4631-B352-AE124C7D9445}" type="pres">
      <dgm:prSet presAssocID="{FE494FBD-6674-408C-9D10-1758C79594FF}" presName="Name23" presStyleLbl="parChTrans1D4" presStyleIdx="0" presStyleCnt="4"/>
      <dgm:spPr/>
      <dgm:t>
        <a:bodyPr/>
        <a:lstStyle/>
        <a:p>
          <a:endParaRPr lang="en-US"/>
        </a:p>
      </dgm:t>
    </dgm:pt>
    <dgm:pt modelId="{E41E9C5A-E1C4-414A-8BBB-B15C2FDBBDE2}" type="pres">
      <dgm:prSet presAssocID="{B5A05EB5-1B0F-4EDA-9711-E674F63BD9A1}" presName="hierRoot4" presStyleCnt="0"/>
      <dgm:spPr/>
    </dgm:pt>
    <dgm:pt modelId="{364025D9-239E-435A-891D-20B5DCA6EA28}" type="pres">
      <dgm:prSet presAssocID="{B5A05EB5-1B0F-4EDA-9711-E674F63BD9A1}" presName="composite4" presStyleCnt="0"/>
      <dgm:spPr/>
    </dgm:pt>
    <dgm:pt modelId="{B1FA2233-B86A-470E-8056-5D5F1639DDEC}" type="pres">
      <dgm:prSet presAssocID="{B5A05EB5-1B0F-4EDA-9711-E674F63BD9A1}" presName="background4" presStyleLbl="node4" presStyleIdx="0" presStyleCnt="4"/>
      <dgm:spPr/>
    </dgm:pt>
    <dgm:pt modelId="{5976DCDE-3BC3-406B-B769-40C75FF88A1B}" type="pres">
      <dgm:prSet presAssocID="{B5A05EB5-1B0F-4EDA-9711-E674F63BD9A1}" presName="text4" presStyleLbl="fgAcc4" presStyleIdx="0" presStyleCnt="4" custScaleX="148865" custScaleY="337101" custLinFactNeighborX="-25761" custLinFactNeighborY="-13431">
        <dgm:presLayoutVars>
          <dgm:chPref val="3"/>
        </dgm:presLayoutVars>
      </dgm:prSet>
      <dgm:spPr/>
      <dgm:t>
        <a:bodyPr/>
        <a:lstStyle/>
        <a:p>
          <a:endParaRPr lang="en-US"/>
        </a:p>
      </dgm:t>
    </dgm:pt>
    <dgm:pt modelId="{F38BF639-EB08-465C-AF10-D9A51D2DAEE8}" type="pres">
      <dgm:prSet presAssocID="{B5A05EB5-1B0F-4EDA-9711-E674F63BD9A1}" presName="hierChild5" presStyleCnt="0"/>
      <dgm:spPr/>
    </dgm:pt>
    <dgm:pt modelId="{925DB016-DD59-451F-B0D1-D3494A2529FF}" type="pres">
      <dgm:prSet presAssocID="{D4C6F6DB-09E9-4557-B69C-D883A0069151}" presName="Name17" presStyleLbl="parChTrans1D3" presStyleIdx="1" presStyleCnt="4"/>
      <dgm:spPr/>
      <dgm:t>
        <a:bodyPr/>
        <a:lstStyle/>
        <a:p>
          <a:endParaRPr lang="en-US"/>
        </a:p>
      </dgm:t>
    </dgm:pt>
    <dgm:pt modelId="{151795A3-316B-4354-B091-3359A05241A7}" type="pres">
      <dgm:prSet presAssocID="{9ACEDC53-352E-472D-9959-2E93F52C5C92}" presName="hierRoot3" presStyleCnt="0"/>
      <dgm:spPr/>
    </dgm:pt>
    <dgm:pt modelId="{8D03CB2D-CE46-4D86-9DA6-35D0EDB106F2}" type="pres">
      <dgm:prSet presAssocID="{9ACEDC53-352E-472D-9959-2E93F52C5C92}" presName="composite3" presStyleCnt="0"/>
      <dgm:spPr/>
    </dgm:pt>
    <dgm:pt modelId="{59BBF9D5-4083-4E49-8533-9E3B9DAAD8EE}" type="pres">
      <dgm:prSet presAssocID="{9ACEDC53-352E-472D-9959-2E93F52C5C92}" presName="background3" presStyleLbl="node3" presStyleIdx="1" presStyleCnt="4"/>
      <dgm:spPr/>
    </dgm:pt>
    <dgm:pt modelId="{058F69AB-E619-4376-BDA5-D91AFB1505C9}" type="pres">
      <dgm:prSet presAssocID="{9ACEDC53-352E-472D-9959-2E93F52C5C92}" presName="text3" presStyleLbl="fgAcc3" presStyleIdx="1" presStyleCnt="4" custScaleX="148973" custLinFactNeighborX="-25919" custLinFactNeighborY="-6841">
        <dgm:presLayoutVars>
          <dgm:chPref val="3"/>
        </dgm:presLayoutVars>
      </dgm:prSet>
      <dgm:spPr/>
      <dgm:t>
        <a:bodyPr/>
        <a:lstStyle/>
        <a:p>
          <a:endParaRPr lang="en-US"/>
        </a:p>
      </dgm:t>
    </dgm:pt>
    <dgm:pt modelId="{43D97CE7-321D-454E-9A67-95F38091BC33}" type="pres">
      <dgm:prSet presAssocID="{9ACEDC53-352E-472D-9959-2E93F52C5C92}" presName="hierChild4" presStyleCnt="0"/>
      <dgm:spPr/>
    </dgm:pt>
    <dgm:pt modelId="{A8627D3C-655F-4626-8B62-93143A2AC4C6}" type="pres">
      <dgm:prSet presAssocID="{0BA73330-A342-4D79-B4AD-F28FD4684EB3}" presName="Name23" presStyleLbl="parChTrans1D4" presStyleIdx="1" presStyleCnt="4"/>
      <dgm:spPr/>
      <dgm:t>
        <a:bodyPr/>
        <a:lstStyle/>
        <a:p>
          <a:endParaRPr lang="en-US"/>
        </a:p>
      </dgm:t>
    </dgm:pt>
    <dgm:pt modelId="{5DC92AF7-ED10-446B-A97A-E4AD507FF0F7}" type="pres">
      <dgm:prSet presAssocID="{27FD7B37-0E63-4F90-834E-71F0EE2C9711}" presName="hierRoot4" presStyleCnt="0"/>
      <dgm:spPr/>
    </dgm:pt>
    <dgm:pt modelId="{96449CF9-EF7A-44A3-9D0B-8F2C87E21F6A}" type="pres">
      <dgm:prSet presAssocID="{27FD7B37-0E63-4F90-834E-71F0EE2C9711}" presName="composite4" presStyleCnt="0"/>
      <dgm:spPr/>
    </dgm:pt>
    <dgm:pt modelId="{8A187B9D-303C-4B0C-9EAA-55D054E9B92B}" type="pres">
      <dgm:prSet presAssocID="{27FD7B37-0E63-4F90-834E-71F0EE2C9711}" presName="background4" presStyleLbl="node4" presStyleIdx="1" presStyleCnt="4"/>
      <dgm:spPr/>
    </dgm:pt>
    <dgm:pt modelId="{10DC8339-646D-4C3C-A100-F3894DB08E41}" type="pres">
      <dgm:prSet presAssocID="{27FD7B37-0E63-4F90-834E-71F0EE2C9711}" presName="text4" presStyleLbl="fgAcc4" presStyleIdx="1" presStyleCnt="4" custScaleX="174150" custScaleY="337101" custLinFactNeighborX="-25973" custLinFactNeighborY="-13022">
        <dgm:presLayoutVars>
          <dgm:chPref val="3"/>
        </dgm:presLayoutVars>
      </dgm:prSet>
      <dgm:spPr/>
      <dgm:t>
        <a:bodyPr/>
        <a:lstStyle/>
        <a:p>
          <a:endParaRPr lang="en-US"/>
        </a:p>
      </dgm:t>
    </dgm:pt>
    <dgm:pt modelId="{B4A4A7C0-BEAE-4F49-8CAF-8402BF4F9F88}" type="pres">
      <dgm:prSet presAssocID="{27FD7B37-0E63-4F90-834E-71F0EE2C9711}" presName="hierChild5" presStyleCnt="0"/>
      <dgm:spPr/>
    </dgm:pt>
    <dgm:pt modelId="{2D3FE6B1-C4E6-4699-8D1D-4A936615C5B5}" type="pres">
      <dgm:prSet presAssocID="{E89DE1AE-7186-46D1-825E-58BCD00A48D5}" presName="Name10" presStyleLbl="parChTrans1D2" presStyleIdx="1" presStyleCnt="2"/>
      <dgm:spPr/>
      <dgm:t>
        <a:bodyPr/>
        <a:lstStyle/>
        <a:p>
          <a:endParaRPr lang="en-US"/>
        </a:p>
      </dgm:t>
    </dgm:pt>
    <dgm:pt modelId="{3B297E03-F459-445D-BD63-E4D81FA5187C}" type="pres">
      <dgm:prSet presAssocID="{DEC73BFE-7954-43FC-85C4-53592F2C6AC9}" presName="hierRoot2" presStyleCnt="0"/>
      <dgm:spPr/>
    </dgm:pt>
    <dgm:pt modelId="{FF564010-F104-421E-9E02-B5A5B36D2C75}" type="pres">
      <dgm:prSet presAssocID="{DEC73BFE-7954-43FC-85C4-53592F2C6AC9}" presName="composite2" presStyleCnt="0"/>
      <dgm:spPr/>
    </dgm:pt>
    <dgm:pt modelId="{EB4F563F-4097-402F-9373-F5BBBEF9B302}" type="pres">
      <dgm:prSet presAssocID="{DEC73BFE-7954-43FC-85C4-53592F2C6AC9}" presName="background2" presStyleLbl="node2" presStyleIdx="1" presStyleCnt="2"/>
      <dgm:spPr/>
    </dgm:pt>
    <dgm:pt modelId="{80B807F5-DA60-44C9-8228-5A6CB62946C4}" type="pres">
      <dgm:prSet presAssocID="{DEC73BFE-7954-43FC-85C4-53592F2C6AC9}" presName="text2" presStyleLbl="fgAcc2" presStyleIdx="1" presStyleCnt="2" custScaleX="169020" custScaleY="50687" custLinFactNeighborX="21346" custLinFactNeighborY="-8904">
        <dgm:presLayoutVars>
          <dgm:chPref val="3"/>
        </dgm:presLayoutVars>
      </dgm:prSet>
      <dgm:spPr/>
      <dgm:t>
        <a:bodyPr/>
        <a:lstStyle/>
        <a:p>
          <a:endParaRPr lang="en-US"/>
        </a:p>
      </dgm:t>
    </dgm:pt>
    <dgm:pt modelId="{E3CADC0E-D593-4D17-A6B7-322E6B703EB9}" type="pres">
      <dgm:prSet presAssocID="{DEC73BFE-7954-43FC-85C4-53592F2C6AC9}" presName="hierChild3" presStyleCnt="0"/>
      <dgm:spPr/>
    </dgm:pt>
    <dgm:pt modelId="{A0D74DD2-9366-4104-A9D4-1EABD6ABE9D9}" type="pres">
      <dgm:prSet presAssocID="{8C7E8D2C-6242-4D9A-B398-8BCCCF8C5666}" presName="Name17" presStyleLbl="parChTrans1D3" presStyleIdx="2" presStyleCnt="4"/>
      <dgm:spPr/>
      <dgm:t>
        <a:bodyPr/>
        <a:lstStyle/>
        <a:p>
          <a:endParaRPr lang="en-US"/>
        </a:p>
      </dgm:t>
    </dgm:pt>
    <dgm:pt modelId="{C2143C51-F016-4D83-932E-D48DFC47C011}" type="pres">
      <dgm:prSet presAssocID="{69110595-F3C8-40F2-A4CE-56CC1BBEEED3}" presName="hierRoot3" presStyleCnt="0"/>
      <dgm:spPr/>
    </dgm:pt>
    <dgm:pt modelId="{BEEE9BE4-B9A9-4E84-947D-4619ACFFD203}" type="pres">
      <dgm:prSet presAssocID="{69110595-F3C8-40F2-A4CE-56CC1BBEEED3}" presName="composite3" presStyleCnt="0"/>
      <dgm:spPr/>
    </dgm:pt>
    <dgm:pt modelId="{10E9C735-F119-49CF-BA11-5988720A0DA6}" type="pres">
      <dgm:prSet presAssocID="{69110595-F3C8-40F2-A4CE-56CC1BBEEED3}" presName="background3" presStyleLbl="node3" presStyleIdx="2" presStyleCnt="4"/>
      <dgm:spPr/>
    </dgm:pt>
    <dgm:pt modelId="{E0177039-4F0F-48AD-AC9B-6C92E642D553}" type="pres">
      <dgm:prSet presAssocID="{69110595-F3C8-40F2-A4CE-56CC1BBEEED3}" presName="text3" presStyleLbl="fgAcc3" presStyleIdx="2" presStyleCnt="4" custScaleX="148973" custLinFactNeighborX="22156" custLinFactNeighborY="-10240">
        <dgm:presLayoutVars>
          <dgm:chPref val="3"/>
        </dgm:presLayoutVars>
      </dgm:prSet>
      <dgm:spPr/>
      <dgm:t>
        <a:bodyPr/>
        <a:lstStyle/>
        <a:p>
          <a:endParaRPr lang="en-US"/>
        </a:p>
      </dgm:t>
    </dgm:pt>
    <dgm:pt modelId="{DB46B978-1204-4648-9A23-D7CC618E92D0}" type="pres">
      <dgm:prSet presAssocID="{69110595-F3C8-40F2-A4CE-56CC1BBEEED3}" presName="hierChild4" presStyleCnt="0"/>
      <dgm:spPr/>
    </dgm:pt>
    <dgm:pt modelId="{C738F6EA-CC27-4BF3-A332-A695214DA488}" type="pres">
      <dgm:prSet presAssocID="{59162B40-9E55-4435-A5EF-A95CD1CC5FC1}" presName="Name23" presStyleLbl="parChTrans1D4" presStyleIdx="2" presStyleCnt="4"/>
      <dgm:spPr/>
      <dgm:t>
        <a:bodyPr/>
        <a:lstStyle/>
        <a:p>
          <a:endParaRPr lang="en-US"/>
        </a:p>
      </dgm:t>
    </dgm:pt>
    <dgm:pt modelId="{5B8E46EA-AEC7-4F46-ABD4-82563DBA3D18}" type="pres">
      <dgm:prSet presAssocID="{932E07D1-4A40-427E-B5ED-CD0867A6DC02}" presName="hierRoot4" presStyleCnt="0"/>
      <dgm:spPr/>
    </dgm:pt>
    <dgm:pt modelId="{83BA3EF6-F795-46FE-A6B8-B90BD3687EE7}" type="pres">
      <dgm:prSet presAssocID="{932E07D1-4A40-427E-B5ED-CD0867A6DC02}" presName="composite4" presStyleCnt="0"/>
      <dgm:spPr/>
    </dgm:pt>
    <dgm:pt modelId="{392C3152-B797-4030-975A-C1E64C5157C6}" type="pres">
      <dgm:prSet presAssocID="{932E07D1-4A40-427E-B5ED-CD0867A6DC02}" presName="background4" presStyleLbl="node4" presStyleIdx="2" presStyleCnt="4"/>
      <dgm:spPr/>
    </dgm:pt>
    <dgm:pt modelId="{1B4A33B4-DA35-4748-A86D-848E559FC96A}" type="pres">
      <dgm:prSet presAssocID="{932E07D1-4A40-427E-B5ED-CD0867A6DC02}" presName="text4" presStyleLbl="fgAcc4" presStyleIdx="2" presStyleCnt="4" custScaleX="148902" custScaleY="337101" custLinFactNeighborX="22120" custLinFactNeighborY="-14758">
        <dgm:presLayoutVars>
          <dgm:chPref val="3"/>
        </dgm:presLayoutVars>
      </dgm:prSet>
      <dgm:spPr/>
      <dgm:t>
        <a:bodyPr/>
        <a:lstStyle/>
        <a:p>
          <a:endParaRPr lang="en-US"/>
        </a:p>
      </dgm:t>
    </dgm:pt>
    <dgm:pt modelId="{F87348C1-9327-4F6C-908D-4661083C6304}" type="pres">
      <dgm:prSet presAssocID="{932E07D1-4A40-427E-B5ED-CD0867A6DC02}" presName="hierChild5" presStyleCnt="0"/>
      <dgm:spPr/>
    </dgm:pt>
    <dgm:pt modelId="{0EA0C74C-8664-4F17-B00E-943CB671C37F}" type="pres">
      <dgm:prSet presAssocID="{C468721E-1E36-4383-AC65-6BFB09052EE9}" presName="Name17" presStyleLbl="parChTrans1D3" presStyleIdx="3" presStyleCnt="4"/>
      <dgm:spPr/>
      <dgm:t>
        <a:bodyPr/>
        <a:lstStyle/>
        <a:p>
          <a:endParaRPr lang="en-US"/>
        </a:p>
      </dgm:t>
    </dgm:pt>
    <dgm:pt modelId="{7DE090E3-9317-4591-B5DE-30062E31A3E0}" type="pres">
      <dgm:prSet presAssocID="{F144545F-1462-41A6-AC61-EA25FE80C3F6}" presName="hierRoot3" presStyleCnt="0"/>
      <dgm:spPr/>
    </dgm:pt>
    <dgm:pt modelId="{D0971638-A104-4E20-AE2B-2511071A3962}" type="pres">
      <dgm:prSet presAssocID="{F144545F-1462-41A6-AC61-EA25FE80C3F6}" presName="composite3" presStyleCnt="0"/>
      <dgm:spPr/>
    </dgm:pt>
    <dgm:pt modelId="{DCE496C1-EAC8-46CA-937F-89FF3C10E84E}" type="pres">
      <dgm:prSet presAssocID="{F144545F-1462-41A6-AC61-EA25FE80C3F6}" presName="background3" presStyleLbl="node3" presStyleIdx="3" presStyleCnt="4"/>
      <dgm:spPr/>
    </dgm:pt>
    <dgm:pt modelId="{1EB9BFFF-5374-4FBC-B7CB-FC7C4A7CEB7E}" type="pres">
      <dgm:prSet presAssocID="{F144545F-1462-41A6-AC61-EA25FE80C3F6}" presName="text3" presStyleLbl="fgAcc3" presStyleIdx="3" presStyleCnt="4" custScaleX="148973" custLinFactNeighborX="17644" custLinFactNeighborY="-9432">
        <dgm:presLayoutVars>
          <dgm:chPref val="3"/>
        </dgm:presLayoutVars>
      </dgm:prSet>
      <dgm:spPr/>
      <dgm:t>
        <a:bodyPr/>
        <a:lstStyle/>
        <a:p>
          <a:endParaRPr lang="en-US"/>
        </a:p>
      </dgm:t>
    </dgm:pt>
    <dgm:pt modelId="{A16BEB1F-3F4C-4ED5-9C4B-BC963A5EA47F}" type="pres">
      <dgm:prSet presAssocID="{F144545F-1462-41A6-AC61-EA25FE80C3F6}" presName="hierChild4" presStyleCnt="0"/>
      <dgm:spPr/>
    </dgm:pt>
    <dgm:pt modelId="{8EF0EAA6-1AE3-4591-8B03-86A8CC51610C}" type="pres">
      <dgm:prSet presAssocID="{2C9E85B8-8F4C-4FA7-8E7F-B93B6AFFD491}" presName="Name23" presStyleLbl="parChTrans1D4" presStyleIdx="3" presStyleCnt="4"/>
      <dgm:spPr/>
      <dgm:t>
        <a:bodyPr/>
        <a:lstStyle/>
        <a:p>
          <a:endParaRPr lang="en-US"/>
        </a:p>
      </dgm:t>
    </dgm:pt>
    <dgm:pt modelId="{3EFD329D-1726-4C48-8901-434143CD7961}" type="pres">
      <dgm:prSet presAssocID="{88D6031A-1099-4099-8EB2-9E6E7272E953}" presName="hierRoot4" presStyleCnt="0"/>
      <dgm:spPr/>
    </dgm:pt>
    <dgm:pt modelId="{DDD5AAB0-710B-4B34-A4CD-F2ACD5E77C21}" type="pres">
      <dgm:prSet presAssocID="{88D6031A-1099-4099-8EB2-9E6E7272E953}" presName="composite4" presStyleCnt="0"/>
      <dgm:spPr/>
    </dgm:pt>
    <dgm:pt modelId="{07AEDED1-F850-44CA-940D-6A6321522F55}" type="pres">
      <dgm:prSet presAssocID="{88D6031A-1099-4099-8EB2-9E6E7272E953}" presName="background4" presStyleLbl="node4" presStyleIdx="3" presStyleCnt="4"/>
      <dgm:spPr/>
    </dgm:pt>
    <dgm:pt modelId="{25A16397-24DE-4003-8BF4-6D6B11B0A588}" type="pres">
      <dgm:prSet presAssocID="{88D6031A-1099-4099-8EB2-9E6E7272E953}" presName="text4" presStyleLbl="fgAcc4" presStyleIdx="3" presStyleCnt="4" custScaleX="148865" custLinFactNeighborX="17932" custLinFactNeighborY="-13103">
        <dgm:presLayoutVars>
          <dgm:chPref val="3"/>
        </dgm:presLayoutVars>
      </dgm:prSet>
      <dgm:spPr/>
      <dgm:t>
        <a:bodyPr/>
        <a:lstStyle/>
        <a:p>
          <a:endParaRPr lang="en-US"/>
        </a:p>
      </dgm:t>
    </dgm:pt>
    <dgm:pt modelId="{F1A80DF3-29E5-4D8C-BEEB-19E5498CDF4E}" type="pres">
      <dgm:prSet presAssocID="{88D6031A-1099-4099-8EB2-9E6E7272E953}" presName="hierChild5" presStyleCnt="0"/>
      <dgm:spPr/>
    </dgm:pt>
  </dgm:ptLst>
  <dgm:cxnLst>
    <dgm:cxn modelId="{F4B20BFE-808A-4F27-B20A-FAB0D06FC759}" srcId="{45CBA212-5E80-43A2-B270-174666919DB8}" destId="{731A5C32-EC96-409D-AF8B-02D5E6CEE97C}" srcOrd="0" destOrd="0" parTransId="{E4A9DF4C-3553-4DA4-A303-806BE4070821}" sibTransId="{8FB73BC6-12A0-4798-90E0-EC34E433D1EC}"/>
    <dgm:cxn modelId="{DE86BD0D-28AB-4B4B-9F87-FE992CED2F92}" type="presOf" srcId="{E89DE1AE-7186-46D1-825E-58BCD00A48D5}" destId="{2D3FE6B1-C4E6-4699-8D1D-4A936615C5B5}" srcOrd="0" destOrd="0" presId="urn:microsoft.com/office/officeart/2005/8/layout/hierarchy1"/>
    <dgm:cxn modelId="{37E46F3E-41D0-43A8-9E03-6830D250B2AA}" srcId="{F144545F-1462-41A6-AC61-EA25FE80C3F6}" destId="{88D6031A-1099-4099-8EB2-9E6E7272E953}" srcOrd="0" destOrd="0" parTransId="{2C9E85B8-8F4C-4FA7-8E7F-B93B6AFFD491}" sibTransId="{90DF8326-616C-4201-A1E9-247B2E5C64F9}"/>
    <dgm:cxn modelId="{7F9CAB4D-B8DB-4622-BC78-945F829FB8CB}" srcId="{731A5C32-EC96-409D-AF8B-02D5E6CEE97C}" destId="{6BE5DE6B-A60C-4272-AEA6-59FB671B8E49}" srcOrd="0" destOrd="0" parTransId="{C80CC384-E0F8-4D8F-A9BF-67E0729FFC14}" sibTransId="{951E49A9-0589-4122-97F6-6F13C7DE771F}"/>
    <dgm:cxn modelId="{5B8C64B6-4A31-4D10-9C2B-DFE3DF35A51C}" type="presOf" srcId="{6BE5DE6B-A60C-4272-AEA6-59FB671B8E49}" destId="{A66F155A-2B14-4694-8696-20B22CB70700}" srcOrd="0" destOrd="0" presId="urn:microsoft.com/office/officeart/2005/8/layout/hierarchy1"/>
    <dgm:cxn modelId="{5DF2CDA0-69BA-4C33-95B0-0C1EA746338D}" type="presOf" srcId="{27FD7B37-0E63-4F90-834E-71F0EE2C9711}" destId="{10DC8339-646D-4C3C-A100-F3894DB08E41}" srcOrd="0" destOrd="0" presId="urn:microsoft.com/office/officeart/2005/8/layout/hierarchy1"/>
    <dgm:cxn modelId="{19372624-1541-4ACC-8D3F-91E68424E5B9}" type="presOf" srcId="{B5A05EB5-1B0F-4EDA-9711-E674F63BD9A1}" destId="{5976DCDE-3BC3-406B-B769-40C75FF88A1B}" srcOrd="0" destOrd="0" presId="urn:microsoft.com/office/officeart/2005/8/layout/hierarchy1"/>
    <dgm:cxn modelId="{8FCA58D7-DE16-41B2-A392-50DD84A2D180}" srcId="{DEC73BFE-7954-43FC-85C4-53592F2C6AC9}" destId="{F144545F-1462-41A6-AC61-EA25FE80C3F6}" srcOrd="1" destOrd="0" parTransId="{C468721E-1E36-4383-AC65-6BFB09052EE9}" sibTransId="{C1B9AD9B-C43F-459A-A801-60C4FFE05919}"/>
    <dgm:cxn modelId="{6335BC12-7622-41C4-A78B-6FDDC6C1F0F2}" srcId="{731A5C32-EC96-409D-AF8B-02D5E6CEE97C}" destId="{DEC73BFE-7954-43FC-85C4-53592F2C6AC9}" srcOrd="1" destOrd="0" parTransId="{E89DE1AE-7186-46D1-825E-58BCD00A48D5}" sibTransId="{CE263E59-CD2B-4E81-8FFF-0AFA89120BD2}"/>
    <dgm:cxn modelId="{60162E43-0E31-45A2-84D6-37C4CA2C6F66}" type="presOf" srcId="{C81E59B7-594F-49BD-A206-C152848C50C4}" destId="{88744C12-83FE-4875-AACF-CA3FE0D53C8E}" srcOrd="0" destOrd="0" presId="urn:microsoft.com/office/officeart/2005/8/layout/hierarchy1"/>
    <dgm:cxn modelId="{B1C3D2E6-D67C-42E2-A470-6B5BD1E15061}" type="presOf" srcId="{59162B40-9E55-4435-A5EF-A95CD1CC5FC1}" destId="{C738F6EA-CC27-4BF3-A332-A695214DA488}" srcOrd="0" destOrd="0" presId="urn:microsoft.com/office/officeart/2005/8/layout/hierarchy1"/>
    <dgm:cxn modelId="{3246F679-B4AA-4537-B1EC-C833F1E0D6F9}" type="presOf" srcId="{C468721E-1E36-4383-AC65-6BFB09052EE9}" destId="{0EA0C74C-8664-4F17-B00E-943CB671C37F}" srcOrd="0" destOrd="0" presId="urn:microsoft.com/office/officeart/2005/8/layout/hierarchy1"/>
    <dgm:cxn modelId="{3B693E75-D866-44F7-B3F1-A4C95F383272}" type="presOf" srcId="{2C9E85B8-8F4C-4FA7-8E7F-B93B6AFFD491}" destId="{8EF0EAA6-1AE3-4591-8B03-86A8CC51610C}" srcOrd="0" destOrd="0" presId="urn:microsoft.com/office/officeart/2005/8/layout/hierarchy1"/>
    <dgm:cxn modelId="{4B224F6E-D496-4FAE-971C-644F0EC44007}" srcId="{9ACEDC53-352E-472D-9959-2E93F52C5C92}" destId="{27FD7B37-0E63-4F90-834E-71F0EE2C9711}" srcOrd="0" destOrd="0" parTransId="{0BA73330-A342-4D79-B4AD-F28FD4684EB3}" sibTransId="{BB26D3A1-428E-47E6-A47B-CE645E285AB9}"/>
    <dgm:cxn modelId="{48436F29-63BA-4FE2-8ECA-BDCD9C106620}" type="presOf" srcId="{FE494FBD-6674-408C-9D10-1758C79594FF}" destId="{A46A1882-F4E6-4631-B352-AE124C7D9445}" srcOrd="0" destOrd="0" presId="urn:microsoft.com/office/officeart/2005/8/layout/hierarchy1"/>
    <dgm:cxn modelId="{D28A0D56-9E1B-4FE1-8A7F-1D77CC3E84EF}" srcId="{93FD1C48-F7DB-4147-827E-0665547743F4}" destId="{B5A05EB5-1B0F-4EDA-9711-E674F63BD9A1}" srcOrd="0" destOrd="0" parTransId="{FE494FBD-6674-408C-9D10-1758C79594FF}" sibTransId="{F170417A-8C4D-47D9-932C-2D8AA7F68723}"/>
    <dgm:cxn modelId="{07C07A3A-B8D6-44A8-854A-7F07508729C3}" type="presOf" srcId="{C80CC384-E0F8-4D8F-A9BF-67E0729FFC14}" destId="{62AB8C33-C1C2-4DEC-A3D3-0895140CC4B9}" srcOrd="0" destOrd="0" presId="urn:microsoft.com/office/officeart/2005/8/layout/hierarchy1"/>
    <dgm:cxn modelId="{D82F4259-A399-4C74-9F96-5B1D1ABB3F70}" type="presOf" srcId="{F144545F-1462-41A6-AC61-EA25FE80C3F6}" destId="{1EB9BFFF-5374-4FBC-B7CB-FC7C4A7CEB7E}" srcOrd="0" destOrd="0" presId="urn:microsoft.com/office/officeart/2005/8/layout/hierarchy1"/>
    <dgm:cxn modelId="{1E1BD8B9-F88B-4F8B-BBB5-D70765A46A39}" type="presOf" srcId="{93FD1C48-F7DB-4147-827E-0665547743F4}" destId="{EFEEFD36-0A98-4862-87CB-705C46706DC1}" srcOrd="0" destOrd="0" presId="urn:microsoft.com/office/officeart/2005/8/layout/hierarchy1"/>
    <dgm:cxn modelId="{80CA36C0-DA87-4A4F-8F27-5C2C70A42412}" type="presOf" srcId="{932E07D1-4A40-427E-B5ED-CD0867A6DC02}" destId="{1B4A33B4-DA35-4748-A86D-848E559FC96A}" srcOrd="0" destOrd="0" presId="urn:microsoft.com/office/officeart/2005/8/layout/hierarchy1"/>
    <dgm:cxn modelId="{163FA791-AB05-46B0-B493-5FA0EFBA1581}" type="presOf" srcId="{DEC73BFE-7954-43FC-85C4-53592F2C6AC9}" destId="{80B807F5-DA60-44C9-8228-5A6CB62946C4}" srcOrd="0" destOrd="0" presId="urn:microsoft.com/office/officeart/2005/8/layout/hierarchy1"/>
    <dgm:cxn modelId="{5A251789-B16B-4AB4-BC63-D1FDBEDB16F4}" srcId="{6BE5DE6B-A60C-4272-AEA6-59FB671B8E49}" destId="{9ACEDC53-352E-472D-9959-2E93F52C5C92}" srcOrd="1" destOrd="0" parTransId="{D4C6F6DB-09E9-4557-B69C-D883A0069151}" sibTransId="{AB143FDF-AB80-4CEA-8393-C69C08D4F511}"/>
    <dgm:cxn modelId="{B00A48F6-88B8-471A-8331-89E807D1AB11}" type="presOf" srcId="{D4C6F6DB-09E9-4557-B69C-D883A0069151}" destId="{925DB016-DD59-451F-B0D1-D3494A2529FF}" srcOrd="0" destOrd="0" presId="urn:microsoft.com/office/officeart/2005/8/layout/hierarchy1"/>
    <dgm:cxn modelId="{BE5366CC-9A0A-4A6B-A2DE-ABB61AAD5E02}" type="presOf" srcId="{8C7E8D2C-6242-4D9A-B398-8BCCCF8C5666}" destId="{A0D74DD2-9366-4104-A9D4-1EABD6ABE9D9}" srcOrd="0" destOrd="0" presId="urn:microsoft.com/office/officeart/2005/8/layout/hierarchy1"/>
    <dgm:cxn modelId="{18BB4D26-9C32-436E-A456-A3393D61EDF9}" srcId="{69110595-F3C8-40F2-A4CE-56CC1BBEEED3}" destId="{932E07D1-4A40-427E-B5ED-CD0867A6DC02}" srcOrd="0" destOrd="0" parTransId="{59162B40-9E55-4435-A5EF-A95CD1CC5FC1}" sibTransId="{5372974D-55C9-42D7-AB5B-D45A11E62430}"/>
    <dgm:cxn modelId="{47EDD56B-0159-4013-817A-E837E4DE4CC3}" type="presOf" srcId="{9ACEDC53-352E-472D-9959-2E93F52C5C92}" destId="{058F69AB-E619-4376-BDA5-D91AFB1505C9}" srcOrd="0" destOrd="0" presId="urn:microsoft.com/office/officeart/2005/8/layout/hierarchy1"/>
    <dgm:cxn modelId="{FA8E71ED-A181-42A1-B32D-C9EB6EA601AF}" type="presOf" srcId="{45CBA212-5E80-43A2-B270-174666919DB8}" destId="{01BED70A-DE7E-4B05-BCD9-91A824F9A6E8}" srcOrd="0" destOrd="0" presId="urn:microsoft.com/office/officeart/2005/8/layout/hierarchy1"/>
    <dgm:cxn modelId="{DABAF4D4-74D3-4EE2-A509-EB8E5F8AF241}" type="presOf" srcId="{69110595-F3C8-40F2-A4CE-56CC1BBEEED3}" destId="{E0177039-4F0F-48AD-AC9B-6C92E642D553}" srcOrd="0" destOrd="0" presId="urn:microsoft.com/office/officeart/2005/8/layout/hierarchy1"/>
    <dgm:cxn modelId="{8E46C9F6-AB81-4C67-B4DE-FD2B55D73DDD}" srcId="{6BE5DE6B-A60C-4272-AEA6-59FB671B8E49}" destId="{93FD1C48-F7DB-4147-827E-0665547743F4}" srcOrd="0" destOrd="0" parTransId="{C81E59B7-594F-49BD-A206-C152848C50C4}" sibTransId="{67D0171E-742C-41E6-816E-1BFE68196710}"/>
    <dgm:cxn modelId="{57DCDBFF-2EC8-4376-9C44-28482A3113DD}" type="presOf" srcId="{0BA73330-A342-4D79-B4AD-F28FD4684EB3}" destId="{A8627D3C-655F-4626-8B62-93143A2AC4C6}" srcOrd="0" destOrd="0" presId="urn:microsoft.com/office/officeart/2005/8/layout/hierarchy1"/>
    <dgm:cxn modelId="{F10ED704-CFBC-4D11-97E1-D8FECE29E053}" srcId="{DEC73BFE-7954-43FC-85C4-53592F2C6AC9}" destId="{69110595-F3C8-40F2-A4CE-56CC1BBEEED3}" srcOrd="0" destOrd="0" parTransId="{8C7E8D2C-6242-4D9A-B398-8BCCCF8C5666}" sibTransId="{0AB44976-9A60-4C5F-83CA-8C684E2D767E}"/>
    <dgm:cxn modelId="{2EE7853C-3DF5-4DB9-B485-C73CF794870A}" type="presOf" srcId="{731A5C32-EC96-409D-AF8B-02D5E6CEE97C}" destId="{A4BE0B23-52ED-432F-99E0-0C430DEE88EE}" srcOrd="0" destOrd="0" presId="urn:microsoft.com/office/officeart/2005/8/layout/hierarchy1"/>
    <dgm:cxn modelId="{CDE8164D-B71D-481A-B2D5-E39F2D590035}" type="presOf" srcId="{88D6031A-1099-4099-8EB2-9E6E7272E953}" destId="{25A16397-24DE-4003-8BF4-6D6B11B0A588}" srcOrd="0" destOrd="0" presId="urn:microsoft.com/office/officeart/2005/8/layout/hierarchy1"/>
    <dgm:cxn modelId="{A2949FBB-2528-4738-BBF2-0A92C480C93C}" type="presParOf" srcId="{01BED70A-DE7E-4B05-BCD9-91A824F9A6E8}" destId="{67476236-EBBE-4A37-B134-8A294DE4910D}" srcOrd="0" destOrd="0" presId="urn:microsoft.com/office/officeart/2005/8/layout/hierarchy1"/>
    <dgm:cxn modelId="{038A992C-8C0C-44A1-A3F7-E2BFA10944B4}" type="presParOf" srcId="{67476236-EBBE-4A37-B134-8A294DE4910D}" destId="{A07F3483-7E07-484A-8257-D3028F0E72B9}" srcOrd="0" destOrd="0" presId="urn:microsoft.com/office/officeart/2005/8/layout/hierarchy1"/>
    <dgm:cxn modelId="{764ADBBA-2A1E-426A-AC88-778295565BE1}" type="presParOf" srcId="{A07F3483-7E07-484A-8257-D3028F0E72B9}" destId="{9153847B-7397-4896-B5F2-9B700803FB89}" srcOrd="0" destOrd="0" presId="urn:microsoft.com/office/officeart/2005/8/layout/hierarchy1"/>
    <dgm:cxn modelId="{4622396C-A7BA-498E-8E48-79D8F7402326}" type="presParOf" srcId="{A07F3483-7E07-484A-8257-D3028F0E72B9}" destId="{A4BE0B23-52ED-432F-99E0-0C430DEE88EE}" srcOrd="1" destOrd="0" presId="urn:microsoft.com/office/officeart/2005/8/layout/hierarchy1"/>
    <dgm:cxn modelId="{378B11C3-B2AC-4F51-899F-181D0D647437}" type="presParOf" srcId="{67476236-EBBE-4A37-B134-8A294DE4910D}" destId="{83EC2647-53ED-4278-A67A-B2278114F99E}" srcOrd="1" destOrd="0" presId="urn:microsoft.com/office/officeart/2005/8/layout/hierarchy1"/>
    <dgm:cxn modelId="{501ACCF5-D88D-44C0-BC1D-7D665171F145}" type="presParOf" srcId="{83EC2647-53ED-4278-A67A-B2278114F99E}" destId="{62AB8C33-C1C2-4DEC-A3D3-0895140CC4B9}" srcOrd="0" destOrd="0" presId="urn:microsoft.com/office/officeart/2005/8/layout/hierarchy1"/>
    <dgm:cxn modelId="{64C5A87C-A7CB-4AFD-B519-B6F538F865C7}" type="presParOf" srcId="{83EC2647-53ED-4278-A67A-B2278114F99E}" destId="{0D8011DD-F366-48A8-B818-20461E3FF56B}" srcOrd="1" destOrd="0" presId="urn:microsoft.com/office/officeart/2005/8/layout/hierarchy1"/>
    <dgm:cxn modelId="{1C6B9B86-31C7-40D4-A849-3A47DDFE30D4}" type="presParOf" srcId="{0D8011DD-F366-48A8-B818-20461E3FF56B}" destId="{0869680A-EA3F-4DF6-A44C-ECDF3F876275}" srcOrd="0" destOrd="0" presId="urn:microsoft.com/office/officeart/2005/8/layout/hierarchy1"/>
    <dgm:cxn modelId="{8E38BCFE-A522-4058-B42F-CFD4E843FA4B}" type="presParOf" srcId="{0869680A-EA3F-4DF6-A44C-ECDF3F876275}" destId="{6720C495-617D-423C-971F-BCE4F79A837C}" srcOrd="0" destOrd="0" presId="urn:microsoft.com/office/officeart/2005/8/layout/hierarchy1"/>
    <dgm:cxn modelId="{54583C0F-D629-4CED-BBF7-190637768F29}" type="presParOf" srcId="{0869680A-EA3F-4DF6-A44C-ECDF3F876275}" destId="{A66F155A-2B14-4694-8696-20B22CB70700}" srcOrd="1" destOrd="0" presId="urn:microsoft.com/office/officeart/2005/8/layout/hierarchy1"/>
    <dgm:cxn modelId="{8CF3971E-6D4C-46DD-8E13-923528CDBA1F}" type="presParOf" srcId="{0D8011DD-F366-48A8-B818-20461E3FF56B}" destId="{002E846C-A195-48FB-BE4D-52DF82B6088F}" srcOrd="1" destOrd="0" presId="urn:microsoft.com/office/officeart/2005/8/layout/hierarchy1"/>
    <dgm:cxn modelId="{4141BF2C-2E0B-4FCB-B902-A61F3D27C6FD}" type="presParOf" srcId="{002E846C-A195-48FB-BE4D-52DF82B6088F}" destId="{88744C12-83FE-4875-AACF-CA3FE0D53C8E}" srcOrd="0" destOrd="0" presId="urn:microsoft.com/office/officeart/2005/8/layout/hierarchy1"/>
    <dgm:cxn modelId="{5CA37F49-8506-4C80-BD88-1708E7349288}" type="presParOf" srcId="{002E846C-A195-48FB-BE4D-52DF82B6088F}" destId="{F415DEB7-B616-4DC0-86F5-3FE91F332EEC}" srcOrd="1" destOrd="0" presId="urn:microsoft.com/office/officeart/2005/8/layout/hierarchy1"/>
    <dgm:cxn modelId="{DD33EA7B-9229-459D-B6C4-0BF773E963DA}" type="presParOf" srcId="{F415DEB7-B616-4DC0-86F5-3FE91F332EEC}" destId="{72A84D27-870B-4566-8460-1975B6D6978C}" srcOrd="0" destOrd="0" presId="urn:microsoft.com/office/officeart/2005/8/layout/hierarchy1"/>
    <dgm:cxn modelId="{4FBE9CDA-1CBC-45D2-9690-804D4522B461}" type="presParOf" srcId="{72A84D27-870B-4566-8460-1975B6D6978C}" destId="{34C055CF-5612-4EE5-AE05-5D25E1ED116F}" srcOrd="0" destOrd="0" presId="urn:microsoft.com/office/officeart/2005/8/layout/hierarchy1"/>
    <dgm:cxn modelId="{68240BF3-60C5-4C77-989D-1C023262EC6D}" type="presParOf" srcId="{72A84D27-870B-4566-8460-1975B6D6978C}" destId="{EFEEFD36-0A98-4862-87CB-705C46706DC1}" srcOrd="1" destOrd="0" presId="urn:microsoft.com/office/officeart/2005/8/layout/hierarchy1"/>
    <dgm:cxn modelId="{CA93EFB5-70E1-4A12-BFA0-9C2ECFAA1EAA}" type="presParOf" srcId="{F415DEB7-B616-4DC0-86F5-3FE91F332EEC}" destId="{F74D0041-7E30-4D7B-A5F7-A7AAB2A68740}" srcOrd="1" destOrd="0" presId="urn:microsoft.com/office/officeart/2005/8/layout/hierarchy1"/>
    <dgm:cxn modelId="{006B4230-EE8E-4DF0-902E-F83E4764C813}" type="presParOf" srcId="{F74D0041-7E30-4D7B-A5F7-A7AAB2A68740}" destId="{A46A1882-F4E6-4631-B352-AE124C7D9445}" srcOrd="0" destOrd="0" presId="urn:microsoft.com/office/officeart/2005/8/layout/hierarchy1"/>
    <dgm:cxn modelId="{08F069C1-96D8-43CE-B489-EE9DAE0A3AC3}" type="presParOf" srcId="{F74D0041-7E30-4D7B-A5F7-A7AAB2A68740}" destId="{E41E9C5A-E1C4-414A-8BBB-B15C2FDBBDE2}" srcOrd="1" destOrd="0" presId="urn:microsoft.com/office/officeart/2005/8/layout/hierarchy1"/>
    <dgm:cxn modelId="{BEEF3CC9-76C4-4811-8D0C-2B6FB23EC8BA}" type="presParOf" srcId="{E41E9C5A-E1C4-414A-8BBB-B15C2FDBBDE2}" destId="{364025D9-239E-435A-891D-20B5DCA6EA28}" srcOrd="0" destOrd="0" presId="urn:microsoft.com/office/officeart/2005/8/layout/hierarchy1"/>
    <dgm:cxn modelId="{233B3A1B-2777-45FB-B9A7-441C802C55A2}" type="presParOf" srcId="{364025D9-239E-435A-891D-20B5DCA6EA28}" destId="{B1FA2233-B86A-470E-8056-5D5F1639DDEC}" srcOrd="0" destOrd="0" presId="urn:microsoft.com/office/officeart/2005/8/layout/hierarchy1"/>
    <dgm:cxn modelId="{4817245B-C269-467E-B00C-81A22CCB4A46}" type="presParOf" srcId="{364025D9-239E-435A-891D-20B5DCA6EA28}" destId="{5976DCDE-3BC3-406B-B769-40C75FF88A1B}" srcOrd="1" destOrd="0" presId="urn:microsoft.com/office/officeart/2005/8/layout/hierarchy1"/>
    <dgm:cxn modelId="{6EB59721-F63D-44BB-B07D-EA3332F316E8}" type="presParOf" srcId="{E41E9C5A-E1C4-414A-8BBB-B15C2FDBBDE2}" destId="{F38BF639-EB08-465C-AF10-D9A51D2DAEE8}" srcOrd="1" destOrd="0" presId="urn:microsoft.com/office/officeart/2005/8/layout/hierarchy1"/>
    <dgm:cxn modelId="{1FB332A2-CCA5-4DAE-9686-67A840E9EA68}" type="presParOf" srcId="{002E846C-A195-48FB-BE4D-52DF82B6088F}" destId="{925DB016-DD59-451F-B0D1-D3494A2529FF}" srcOrd="2" destOrd="0" presId="urn:microsoft.com/office/officeart/2005/8/layout/hierarchy1"/>
    <dgm:cxn modelId="{C0983A27-368E-4822-BAAB-D1BE5F2CA424}" type="presParOf" srcId="{002E846C-A195-48FB-BE4D-52DF82B6088F}" destId="{151795A3-316B-4354-B091-3359A05241A7}" srcOrd="3" destOrd="0" presId="urn:microsoft.com/office/officeart/2005/8/layout/hierarchy1"/>
    <dgm:cxn modelId="{C882E066-52AA-49D0-B454-F3CB1BDBF24D}" type="presParOf" srcId="{151795A3-316B-4354-B091-3359A05241A7}" destId="{8D03CB2D-CE46-4D86-9DA6-35D0EDB106F2}" srcOrd="0" destOrd="0" presId="urn:microsoft.com/office/officeart/2005/8/layout/hierarchy1"/>
    <dgm:cxn modelId="{554A00F3-4FD5-44AC-BC26-754596D13784}" type="presParOf" srcId="{8D03CB2D-CE46-4D86-9DA6-35D0EDB106F2}" destId="{59BBF9D5-4083-4E49-8533-9E3B9DAAD8EE}" srcOrd="0" destOrd="0" presId="urn:microsoft.com/office/officeart/2005/8/layout/hierarchy1"/>
    <dgm:cxn modelId="{B374F180-F635-44D5-95DF-5E1BE9F98424}" type="presParOf" srcId="{8D03CB2D-CE46-4D86-9DA6-35D0EDB106F2}" destId="{058F69AB-E619-4376-BDA5-D91AFB1505C9}" srcOrd="1" destOrd="0" presId="urn:microsoft.com/office/officeart/2005/8/layout/hierarchy1"/>
    <dgm:cxn modelId="{D98722EE-283E-482D-8AF7-3912F1ACD5DB}" type="presParOf" srcId="{151795A3-316B-4354-B091-3359A05241A7}" destId="{43D97CE7-321D-454E-9A67-95F38091BC33}" srcOrd="1" destOrd="0" presId="urn:microsoft.com/office/officeart/2005/8/layout/hierarchy1"/>
    <dgm:cxn modelId="{8FF3225D-E142-4300-84C6-BB3409F8E62C}" type="presParOf" srcId="{43D97CE7-321D-454E-9A67-95F38091BC33}" destId="{A8627D3C-655F-4626-8B62-93143A2AC4C6}" srcOrd="0" destOrd="0" presId="urn:microsoft.com/office/officeart/2005/8/layout/hierarchy1"/>
    <dgm:cxn modelId="{F9CC1C86-1B54-4939-83A6-BD7F975A4138}" type="presParOf" srcId="{43D97CE7-321D-454E-9A67-95F38091BC33}" destId="{5DC92AF7-ED10-446B-A97A-E4AD507FF0F7}" srcOrd="1" destOrd="0" presId="urn:microsoft.com/office/officeart/2005/8/layout/hierarchy1"/>
    <dgm:cxn modelId="{4FDFFA16-FE47-4FC9-8643-AF8B76806A65}" type="presParOf" srcId="{5DC92AF7-ED10-446B-A97A-E4AD507FF0F7}" destId="{96449CF9-EF7A-44A3-9D0B-8F2C87E21F6A}" srcOrd="0" destOrd="0" presId="urn:microsoft.com/office/officeart/2005/8/layout/hierarchy1"/>
    <dgm:cxn modelId="{A1A5B3B7-D1A7-4C11-B56A-F448BEC71659}" type="presParOf" srcId="{96449CF9-EF7A-44A3-9D0B-8F2C87E21F6A}" destId="{8A187B9D-303C-4B0C-9EAA-55D054E9B92B}" srcOrd="0" destOrd="0" presId="urn:microsoft.com/office/officeart/2005/8/layout/hierarchy1"/>
    <dgm:cxn modelId="{A7D27DB6-D8F2-4ED2-9C37-62212BFC8829}" type="presParOf" srcId="{96449CF9-EF7A-44A3-9D0B-8F2C87E21F6A}" destId="{10DC8339-646D-4C3C-A100-F3894DB08E41}" srcOrd="1" destOrd="0" presId="urn:microsoft.com/office/officeart/2005/8/layout/hierarchy1"/>
    <dgm:cxn modelId="{DABD18B8-D223-43B9-8D33-F88E4CE45B1C}" type="presParOf" srcId="{5DC92AF7-ED10-446B-A97A-E4AD507FF0F7}" destId="{B4A4A7C0-BEAE-4F49-8CAF-8402BF4F9F88}" srcOrd="1" destOrd="0" presId="urn:microsoft.com/office/officeart/2005/8/layout/hierarchy1"/>
    <dgm:cxn modelId="{69092242-55B5-4B36-9A6A-C557EFB3034D}" type="presParOf" srcId="{83EC2647-53ED-4278-A67A-B2278114F99E}" destId="{2D3FE6B1-C4E6-4699-8D1D-4A936615C5B5}" srcOrd="2" destOrd="0" presId="urn:microsoft.com/office/officeart/2005/8/layout/hierarchy1"/>
    <dgm:cxn modelId="{45BF119B-6BBB-49F9-B0CD-F020AA6E1D6F}" type="presParOf" srcId="{83EC2647-53ED-4278-A67A-B2278114F99E}" destId="{3B297E03-F459-445D-BD63-E4D81FA5187C}" srcOrd="3" destOrd="0" presId="urn:microsoft.com/office/officeart/2005/8/layout/hierarchy1"/>
    <dgm:cxn modelId="{9C271F43-3AB3-4698-8F31-443A62BFE410}" type="presParOf" srcId="{3B297E03-F459-445D-BD63-E4D81FA5187C}" destId="{FF564010-F104-421E-9E02-B5A5B36D2C75}" srcOrd="0" destOrd="0" presId="urn:microsoft.com/office/officeart/2005/8/layout/hierarchy1"/>
    <dgm:cxn modelId="{E2DFFC9A-3C09-4FF8-ABDD-6286B3095269}" type="presParOf" srcId="{FF564010-F104-421E-9E02-B5A5B36D2C75}" destId="{EB4F563F-4097-402F-9373-F5BBBEF9B302}" srcOrd="0" destOrd="0" presId="urn:microsoft.com/office/officeart/2005/8/layout/hierarchy1"/>
    <dgm:cxn modelId="{BEFAA594-B7AB-46F3-8AA3-19C3511FD08C}" type="presParOf" srcId="{FF564010-F104-421E-9E02-B5A5B36D2C75}" destId="{80B807F5-DA60-44C9-8228-5A6CB62946C4}" srcOrd="1" destOrd="0" presId="urn:microsoft.com/office/officeart/2005/8/layout/hierarchy1"/>
    <dgm:cxn modelId="{147946B1-A71E-4F89-BAB8-801B26572CE7}" type="presParOf" srcId="{3B297E03-F459-445D-BD63-E4D81FA5187C}" destId="{E3CADC0E-D593-4D17-A6B7-322E6B703EB9}" srcOrd="1" destOrd="0" presId="urn:microsoft.com/office/officeart/2005/8/layout/hierarchy1"/>
    <dgm:cxn modelId="{80A1ADAC-731D-4D4A-A510-EE003DF044DD}" type="presParOf" srcId="{E3CADC0E-D593-4D17-A6B7-322E6B703EB9}" destId="{A0D74DD2-9366-4104-A9D4-1EABD6ABE9D9}" srcOrd="0" destOrd="0" presId="urn:microsoft.com/office/officeart/2005/8/layout/hierarchy1"/>
    <dgm:cxn modelId="{E3C6BFCC-7846-4157-8B2D-D1391B011A01}" type="presParOf" srcId="{E3CADC0E-D593-4D17-A6B7-322E6B703EB9}" destId="{C2143C51-F016-4D83-932E-D48DFC47C011}" srcOrd="1" destOrd="0" presId="urn:microsoft.com/office/officeart/2005/8/layout/hierarchy1"/>
    <dgm:cxn modelId="{5F07B02D-CF7C-4FDA-A32C-8D1F6A2C0228}" type="presParOf" srcId="{C2143C51-F016-4D83-932E-D48DFC47C011}" destId="{BEEE9BE4-B9A9-4E84-947D-4619ACFFD203}" srcOrd="0" destOrd="0" presId="urn:microsoft.com/office/officeart/2005/8/layout/hierarchy1"/>
    <dgm:cxn modelId="{DB525CC0-58F2-4572-895C-BBD6A7371204}" type="presParOf" srcId="{BEEE9BE4-B9A9-4E84-947D-4619ACFFD203}" destId="{10E9C735-F119-49CF-BA11-5988720A0DA6}" srcOrd="0" destOrd="0" presId="urn:microsoft.com/office/officeart/2005/8/layout/hierarchy1"/>
    <dgm:cxn modelId="{B55AF2D6-6B8A-43F1-961F-4304EB676793}" type="presParOf" srcId="{BEEE9BE4-B9A9-4E84-947D-4619ACFFD203}" destId="{E0177039-4F0F-48AD-AC9B-6C92E642D553}" srcOrd="1" destOrd="0" presId="urn:microsoft.com/office/officeart/2005/8/layout/hierarchy1"/>
    <dgm:cxn modelId="{1718CEBB-5FDC-4D2E-AED9-210B4DD2ABB1}" type="presParOf" srcId="{C2143C51-F016-4D83-932E-D48DFC47C011}" destId="{DB46B978-1204-4648-9A23-D7CC618E92D0}" srcOrd="1" destOrd="0" presId="urn:microsoft.com/office/officeart/2005/8/layout/hierarchy1"/>
    <dgm:cxn modelId="{6F764193-6D5E-4C75-8F0E-E9DF706A762A}" type="presParOf" srcId="{DB46B978-1204-4648-9A23-D7CC618E92D0}" destId="{C738F6EA-CC27-4BF3-A332-A695214DA488}" srcOrd="0" destOrd="0" presId="urn:microsoft.com/office/officeart/2005/8/layout/hierarchy1"/>
    <dgm:cxn modelId="{9AD9FD49-6480-4127-8CCC-CAD8E4F82831}" type="presParOf" srcId="{DB46B978-1204-4648-9A23-D7CC618E92D0}" destId="{5B8E46EA-AEC7-4F46-ABD4-82563DBA3D18}" srcOrd="1" destOrd="0" presId="urn:microsoft.com/office/officeart/2005/8/layout/hierarchy1"/>
    <dgm:cxn modelId="{DA8F88E0-70F3-451E-B611-166E67AEFC5E}" type="presParOf" srcId="{5B8E46EA-AEC7-4F46-ABD4-82563DBA3D18}" destId="{83BA3EF6-F795-46FE-A6B8-B90BD3687EE7}" srcOrd="0" destOrd="0" presId="urn:microsoft.com/office/officeart/2005/8/layout/hierarchy1"/>
    <dgm:cxn modelId="{7BAD798B-577F-4598-A5CE-269B4F458D2E}" type="presParOf" srcId="{83BA3EF6-F795-46FE-A6B8-B90BD3687EE7}" destId="{392C3152-B797-4030-975A-C1E64C5157C6}" srcOrd="0" destOrd="0" presId="urn:microsoft.com/office/officeart/2005/8/layout/hierarchy1"/>
    <dgm:cxn modelId="{670E5EBC-A1B4-45E0-B7FE-59B313A91E5A}" type="presParOf" srcId="{83BA3EF6-F795-46FE-A6B8-B90BD3687EE7}" destId="{1B4A33B4-DA35-4748-A86D-848E559FC96A}" srcOrd="1" destOrd="0" presId="urn:microsoft.com/office/officeart/2005/8/layout/hierarchy1"/>
    <dgm:cxn modelId="{4B343C8E-ADC6-45D3-9E4F-1383535548F5}" type="presParOf" srcId="{5B8E46EA-AEC7-4F46-ABD4-82563DBA3D18}" destId="{F87348C1-9327-4F6C-908D-4661083C6304}" srcOrd="1" destOrd="0" presId="urn:microsoft.com/office/officeart/2005/8/layout/hierarchy1"/>
    <dgm:cxn modelId="{0B07F074-DE07-435D-A041-6C8500D38FF4}" type="presParOf" srcId="{E3CADC0E-D593-4D17-A6B7-322E6B703EB9}" destId="{0EA0C74C-8664-4F17-B00E-943CB671C37F}" srcOrd="2" destOrd="0" presId="urn:microsoft.com/office/officeart/2005/8/layout/hierarchy1"/>
    <dgm:cxn modelId="{D05BCCC2-EDC8-4F0B-9290-501AD1FD1FEA}" type="presParOf" srcId="{E3CADC0E-D593-4D17-A6B7-322E6B703EB9}" destId="{7DE090E3-9317-4591-B5DE-30062E31A3E0}" srcOrd="3" destOrd="0" presId="urn:microsoft.com/office/officeart/2005/8/layout/hierarchy1"/>
    <dgm:cxn modelId="{16E99754-B3F8-401D-817F-909626C88B85}" type="presParOf" srcId="{7DE090E3-9317-4591-B5DE-30062E31A3E0}" destId="{D0971638-A104-4E20-AE2B-2511071A3962}" srcOrd="0" destOrd="0" presId="urn:microsoft.com/office/officeart/2005/8/layout/hierarchy1"/>
    <dgm:cxn modelId="{ACEF79AA-9660-40E1-BBDE-154F671CD5AD}" type="presParOf" srcId="{D0971638-A104-4E20-AE2B-2511071A3962}" destId="{DCE496C1-EAC8-46CA-937F-89FF3C10E84E}" srcOrd="0" destOrd="0" presId="urn:microsoft.com/office/officeart/2005/8/layout/hierarchy1"/>
    <dgm:cxn modelId="{FE42E094-6848-4224-AB91-9701D00F46AD}" type="presParOf" srcId="{D0971638-A104-4E20-AE2B-2511071A3962}" destId="{1EB9BFFF-5374-4FBC-B7CB-FC7C4A7CEB7E}" srcOrd="1" destOrd="0" presId="urn:microsoft.com/office/officeart/2005/8/layout/hierarchy1"/>
    <dgm:cxn modelId="{ECC69F16-C8F3-4382-A6A9-CE2263792BB9}" type="presParOf" srcId="{7DE090E3-9317-4591-B5DE-30062E31A3E0}" destId="{A16BEB1F-3F4C-4ED5-9C4B-BC963A5EA47F}" srcOrd="1" destOrd="0" presId="urn:microsoft.com/office/officeart/2005/8/layout/hierarchy1"/>
    <dgm:cxn modelId="{034E7CBA-E26D-4516-ADEC-10E430FD6E04}" type="presParOf" srcId="{A16BEB1F-3F4C-4ED5-9C4B-BC963A5EA47F}" destId="{8EF0EAA6-1AE3-4591-8B03-86A8CC51610C}" srcOrd="0" destOrd="0" presId="urn:microsoft.com/office/officeart/2005/8/layout/hierarchy1"/>
    <dgm:cxn modelId="{58783817-0205-47EB-9BDA-D03401092F37}" type="presParOf" srcId="{A16BEB1F-3F4C-4ED5-9C4B-BC963A5EA47F}" destId="{3EFD329D-1726-4C48-8901-434143CD7961}" srcOrd="1" destOrd="0" presId="urn:microsoft.com/office/officeart/2005/8/layout/hierarchy1"/>
    <dgm:cxn modelId="{C3726D89-4FC7-4E90-926A-0A2C56457E6B}" type="presParOf" srcId="{3EFD329D-1726-4C48-8901-434143CD7961}" destId="{DDD5AAB0-710B-4B34-A4CD-F2ACD5E77C21}" srcOrd="0" destOrd="0" presId="urn:microsoft.com/office/officeart/2005/8/layout/hierarchy1"/>
    <dgm:cxn modelId="{FE1BB166-9F2C-414A-8FCE-84D1E107D9AB}" type="presParOf" srcId="{DDD5AAB0-710B-4B34-A4CD-F2ACD5E77C21}" destId="{07AEDED1-F850-44CA-940D-6A6321522F55}" srcOrd="0" destOrd="0" presId="urn:microsoft.com/office/officeart/2005/8/layout/hierarchy1"/>
    <dgm:cxn modelId="{16E62434-3E81-4914-B887-5B32EAC53B1D}" type="presParOf" srcId="{DDD5AAB0-710B-4B34-A4CD-F2ACD5E77C21}" destId="{25A16397-24DE-4003-8BF4-6D6B11B0A588}" srcOrd="1" destOrd="0" presId="urn:microsoft.com/office/officeart/2005/8/layout/hierarchy1"/>
    <dgm:cxn modelId="{A6638193-11B9-4A4F-9200-A103FF765AD9}" type="presParOf" srcId="{3EFD329D-1726-4C48-8901-434143CD7961}" destId="{F1A80DF3-29E5-4D8C-BEEB-19E5498CDF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CC58-99C8-430A-A258-0D001940ABBA}">
      <dsp:nvSpPr>
        <dsp:cNvPr id="0" name=""/>
        <dsp:cNvSpPr/>
      </dsp:nvSpPr>
      <dsp:spPr>
        <a:xfrm>
          <a:off x="0" y="-152405"/>
          <a:ext cx="3255662" cy="1139952"/>
        </a:xfrm>
        <a:prstGeom prst="notched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  DMC Sends 1</a:t>
          </a:r>
          <a:r>
            <a:rPr lang="en-US" sz="1600" b="1" kern="1200" baseline="30000" dirty="0" smtClean="0">
              <a:latin typeface="Arial" panose="020B0604020202020204" pitchFamily="34" charset="0"/>
              <a:cs typeface="Arial" panose="020B0604020202020204" pitchFamily="34" charset="0"/>
            </a:rPr>
            <a:t>st</a:t>
          </a:r>
          <a:r>
            <a:rPr lang="en-US" sz="1600" b="1" kern="1200" dirty="0" smtClean="0">
              <a:latin typeface="Arial" panose="020B0604020202020204" pitchFamily="34" charset="0"/>
              <a:cs typeface="Arial" panose="020B0604020202020204" pitchFamily="34" charset="0"/>
            </a:rPr>
            <a:t> NOI</a:t>
          </a:r>
          <a:endParaRPr lang="en-US" sz="1600" b="1" kern="1200" dirty="0">
            <a:latin typeface="Arial" panose="020B0604020202020204" pitchFamily="34" charset="0"/>
            <a:cs typeface="Arial" panose="020B0604020202020204" pitchFamily="34" charset="0"/>
          </a:endParaRPr>
        </a:p>
      </dsp:txBody>
      <dsp:txXfrm>
        <a:off x="284988" y="132583"/>
        <a:ext cx="2079620" cy="569976"/>
      </dsp:txXfrm>
    </dsp:sp>
    <dsp:sp modelId="{BC72620E-EFE5-4DE4-B219-0E5825394165}">
      <dsp:nvSpPr>
        <dsp:cNvPr id="0" name=""/>
        <dsp:cNvSpPr/>
      </dsp:nvSpPr>
      <dsp:spPr>
        <a:xfrm>
          <a:off x="914399" y="1072664"/>
          <a:ext cx="3271834" cy="1139952"/>
        </a:xfrm>
        <a:prstGeom prst="notched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       </a:t>
          </a:r>
          <a:r>
            <a:rPr lang="en-US" sz="1600" b="1" kern="1200" dirty="0" smtClean="0">
              <a:latin typeface="Arial" panose="020B0604020202020204" pitchFamily="34" charset="0"/>
              <a:cs typeface="Arial" panose="020B0604020202020204" pitchFamily="34" charset="0"/>
            </a:rPr>
            <a:t>DMC Sends 2nd NOI</a:t>
          </a:r>
          <a:endParaRPr lang="en-US" sz="1600" b="1" kern="1200" dirty="0">
            <a:latin typeface="Arial" panose="020B0604020202020204" pitchFamily="34" charset="0"/>
            <a:cs typeface="Arial" panose="020B0604020202020204" pitchFamily="34" charset="0"/>
          </a:endParaRPr>
        </a:p>
      </dsp:txBody>
      <dsp:txXfrm>
        <a:off x="947787" y="1106052"/>
        <a:ext cx="2572761" cy="1073176"/>
      </dsp:txXfrm>
    </dsp:sp>
    <dsp:sp modelId="{C4B448C1-9539-4BE5-A2FA-E0899A3D034C}">
      <dsp:nvSpPr>
        <dsp:cNvPr id="0" name=""/>
        <dsp:cNvSpPr/>
      </dsp:nvSpPr>
      <dsp:spPr>
        <a:xfrm>
          <a:off x="1828798" y="2310068"/>
          <a:ext cx="3272037" cy="1139952"/>
        </a:xfrm>
        <a:prstGeom prst="notched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      DMC Sends 3rd NOI </a:t>
          </a:r>
          <a:endParaRPr lang="en-US" sz="1600" b="1" kern="1200" dirty="0">
            <a:latin typeface="Arial" panose="020B0604020202020204" pitchFamily="34" charset="0"/>
            <a:cs typeface="Arial" panose="020B0604020202020204" pitchFamily="34" charset="0"/>
          </a:endParaRPr>
        </a:p>
      </dsp:txBody>
      <dsp:txXfrm>
        <a:off x="1862186" y="2343456"/>
        <a:ext cx="2577015" cy="1073176"/>
      </dsp:txXfrm>
    </dsp:sp>
    <dsp:sp modelId="{B0E93D40-B223-4892-B659-905FF089ECE8}">
      <dsp:nvSpPr>
        <dsp:cNvPr id="0" name=""/>
        <dsp:cNvSpPr/>
      </dsp:nvSpPr>
      <dsp:spPr>
        <a:xfrm>
          <a:off x="5485853" y="3200403"/>
          <a:ext cx="2972346" cy="1798867"/>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Debt is Referred to TOP</a:t>
          </a:r>
          <a:endParaRPr lang="en-US" sz="1300" b="1" kern="1200" dirty="0">
            <a:latin typeface="Arial" panose="020B0604020202020204" pitchFamily="34" charset="0"/>
            <a:cs typeface="Arial" panose="020B0604020202020204" pitchFamily="34" charset="0"/>
          </a:endParaRPr>
        </a:p>
      </dsp:txBody>
      <dsp:txXfrm>
        <a:off x="5485853" y="3650120"/>
        <a:ext cx="1948210" cy="899433"/>
      </dsp:txXfrm>
    </dsp:sp>
    <dsp:sp modelId="{BE962ED0-D711-4A18-AE1F-A9478415CEB6}">
      <dsp:nvSpPr>
        <dsp:cNvPr id="0" name=""/>
        <dsp:cNvSpPr/>
      </dsp:nvSpPr>
      <dsp:spPr>
        <a:xfrm>
          <a:off x="3224514" y="22196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30</a:t>
          </a:r>
          <a:r>
            <a:rPr lang="en-US" sz="1200" kern="1200" dirty="0" smtClean="0">
              <a:latin typeface="Arial" panose="020B0604020202020204" pitchFamily="34" charset="0"/>
              <a:cs typeface="Arial" panose="020B0604020202020204" pitchFamily="34" charset="0"/>
            </a:rPr>
            <a:t> </a:t>
          </a:r>
          <a:r>
            <a:rPr lang="en-US" sz="1200" b="1" kern="1200" dirty="0" smtClean="0">
              <a:latin typeface="Arial" panose="020B0604020202020204" pitchFamily="34" charset="0"/>
              <a:cs typeface="Arial" panose="020B0604020202020204" pitchFamily="34" charset="0"/>
            </a:rPr>
            <a:t>days</a:t>
          </a:r>
          <a:endParaRPr lang="en-US" sz="1200" b="1" kern="1200" dirty="0">
            <a:latin typeface="Arial" panose="020B0604020202020204" pitchFamily="34" charset="0"/>
            <a:cs typeface="Arial" panose="020B0604020202020204" pitchFamily="34" charset="0"/>
          </a:endParaRPr>
        </a:p>
      </dsp:txBody>
      <dsp:txXfrm>
        <a:off x="3391232" y="221961"/>
        <a:ext cx="407532" cy="557578"/>
      </dsp:txXfrm>
    </dsp:sp>
    <dsp:sp modelId="{CBCA4971-DEC2-41B1-AFED-AD16FDF7DB02}">
      <dsp:nvSpPr>
        <dsp:cNvPr id="0" name=""/>
        <dsp:cNvSpPr/>
      </dsp:nvSpPr>
      <dsp:spPr>
        <a:xfrm>
          <a:off x="4144100" y="145935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30 days</a:t>
          </a:r>
          <a:endParaRPr lang="en-US" sz="1200" b="1" kern="1200" dirty="0">
            <a:latin typeface="Arial" panose="020B0604020202020204" pitchFamily="34" charset="0"/>
            <a:cs typeface="Arial" panose="020B0604020202020204" pitchFamily="34" charset="0"/>
          </a:endParaRPr>
        </a:p>
      </dsp:txBody>
      <dsp:txXfrm>
        <a:off x="4310818" y="1459351"/>
        <a:ext cx="407532" cy="557578"/>
      </dsp:txXfrm>
    </dsp:sp>
    <dsp:sp modelId="{E32C6D6A-B0E6-4A3F-AEFA-C77B68283F0F}">
      <dsp:nvSpPr>
        <dsp:cNvPr id="0" name=""/>
        <dsp:cNvSpPr/>
      </dsp:nvSpPr>
      <dsp:spPr>
        <a:xfrm>
          <a:off x="5105398" y="27431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60 days</a:t>
          </a:r>
          <a:endParaRPr lang="en-US" sz="1200" b="1" kern="1200" dirty="0">
            <a:latin typeface="Arial" panose="020B0604020202020204" pitchFamily="34" charset="0"/>
            <a:cs typeface="Arial" panose="020B0604020202020204" pitchFamily="34" charset="0"/>
          </a:endParaRPr>
        </a:p>
      </dsp:txBody>
      <dsp:txXfrm>
        <a:off x="5272116" y="2743199"/>
        <a:ext cx="407532" cy="55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0EAA6-1AE3-4591-8B03-86A8CC51610C}">
      <dsp:nvSpPr>
        <dsp:cNvPr id="0" name=""/>
        <dsp:cNvSpPr/>
      </dsp:nvSpPr>
      <dsp:spPr>
        <a:xfrm>
          <a:off x="7485931" y="2101926"/>
          <a:ext cx="91440" cy="309027"/>
        </a:xfrm>
        <a:custGeom>
          <a:avLst/>
          <a:gdLst/>
          <a:ahLst/>
          <a:cxnLst/>
          <a:rect l="0" t="0" r="0" b="0"/>
          <a:pathLst>
            <a:path>
              <a:moveTo>
                <a:pt x="45720" y="0"/>
              </a:moveTo>
              <a:lnTo>
                <a:pt x="45720" y="202015"/>
              </a:lnTo>
              <a:lnTo>
                <a:pt x="49046" y="202015"/>
              </a:lnTo>
              <a:lnTo>
                <a:pt x="49046" y="3090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0C74C-8664-4F17-B00E-943CB671C37F}">
      <dsp:nvSpPr>
        <dsp:cNvPr id="0" name=""/>
        <dsp:cNvSpPr/>
      </dsp:nvSpPr>
      <dsp:spPr>
        <a:xfrm>
          <a:off x="6585639" y="1036328"/>
          <a:ext cx="946012" cy="332081"/>
        </a:xfrm>
        <a:custGeom>
          <a:avLst/>
          <a:gdLst/>
          <a:ahLst/>
          <a:cxnLst/>
          <a:rect l="0" t="0" r="0" b="0"/>
          <a:pathLst>
            <a:path>
              <a:moveTo>
                <a:pt x="0" y="0"/>
              </a:moveTo>
              <a:lnTo>
                <a:pt x="0" y="225070"/>
              </a:lnTo>
              <a:lnTo>
                <a:pt x="946012" y="225070"/>
              </a:lnTo>
              <a:lnTo>
                <a:pt x="946012" y="332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8F6EA-CC27-4BF3-A332-A695214DA488}">
      <dsp:nvSpPr>
        <dsp:cNvPr id="0" name=""/>
        <dsp:cNvSpPr/>
      </dsp:nvSpPr>
      <dsp:spPr>
        <a:xfrm>
          <a:off x="5560083" y="2096000"/>
          <a:ext cx="91440" cy="302814"/>
        </a:xfrm>
        <a:custGeom>
          <a:avLst/>
          <a:gdLst/>
          <a:ahLst/>
          <a:cxnLst/>
          <a:rect l="0" t="0" r="0" b="0"/>
          <a:pathLst>
            <a:path>
              <a:moveTo>
                <a:pt x="46135" y="0"/>
              </a:moveTo>
              <a:lnTo>
                <a:pt x="46135" y="195802"/>
              </a:lnTo>
              <a:lnTo>
                <a:pt x="45720" y="195802"/>
              </a:lnTo>
              <a:lnTo>
                <a:pt x="45720" y="3028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74DD2-9366-4104-A9D4-1EABD6ABE9D9}">
      <dsp:nvSpPr>
        <dsp:cNvPr id="0" name=""/>
        <dsp:cNvSpPr/>
      </dsp:nvSpPr>
      <dsp:spPr>
        <a:xfrm>
          <a:off x="5606219" y="1036328"/>
          <a:ext cx="979419" cy="326154"/>
        </a:xfrm>
        <a:custGeom>
          <a:avLst/>
          <a:gdLst/>
          <a:ahLst/>
          <a:cxnLst/>
          <a:rect l="0" t="0" r="0" b="0"/>
          <a:pathLst>
            <a:path>
              <a:moveTo>
                <a:pt x="979419" y="0"/>
              </a:moveTo>
              <a:lnTo>
                <a:pt x="979419" y="219143"/>
              </a:lnTo>
              <a:lnTo>
                <a:pt x="0" y="219143"/>
              </a:lnTo>
              <a:lnTo>
                <a:pt x="0" y="3261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FE6B1-C4E6-4699-8D1D-4A936615C5B5}">
      <dsp:nvSpPr>
        <dsp:cNvPr id="0" name=""/>
        <dsp:cNvSpPr/>
      </dsp:nvSpPr>
      <dsp:spPr>
        <a:xfrm>
          <a:off x="4178065" y="337393"/>
          <a:ext cx="2407573" cy="327137"/>
        </a:xfrm>
        <a:custGeom>
          <a:avLst/>
          <a:gdLst/>
          <a:ahLst/>
          <a:cxnLst/>
          <a:rect l="0" t="0" r="0" b="0"/>
          <a:pathLst>
            <a:path>
              <a:moveTo>
                <a:pt x="0" y="0"/>
              </a:moveTo>
              <a:lnTo>
                <a:pt x="0" y="220126"/>
              </a:lnTo>
              <a:lnTo>
                <a:pt x="2407573" y="220126"/>
              </a:lnTo>
              <a:lnTo>
                <a:pt x="2407573" y="327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27D3C-655F-4626-8B62-93143A2AC4C6}">
      <dsp:nvSpPr>
        <dsp:cNvPr id="0" name=""/>
        <dsp:cNvSpPr/>
      </dsp:nvSpPr>
      <dsp:spPr>
        <a:xfrm>
          <a:off x="2881983" y="2111198"/>
          <a:ext cx="91440" cy="290615"/>
        </a:xfrm>
        <a:custGeom>
          <a:avLst/>
          <a:gdLst/>
          <a:ahLst/>
          <a:cxnLst/>
          <a:rect l="0" t="0" r="0" b="0"/>
          <a:pathLst>
            <a:path>
              <a:moveTo>
                <a:pt x="46343" y="0"/>
              </a:moveTo>
              <a:lnTo>
                <a:pt x="46343" y="183604"/>
              </a:lnTo>
              <a:lnTo>
                <a:pt x="45720" y="183604"/>
              </a:lnTo>
              <a:lnTo>
                <a:pt x="45720" y="2906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DB016-DD59-451F-B0D1-D3494A2529FF}">
      <dsp:nvSpPr>
        <dsp:cNvPr id="0" name=""/>
        <dsp:cNvSpPr/>
      </dsp:nvSpPr>
      <dsp:spPr>
        <a:xfrm>
          <a:off x="1807237" y="1026594"/>
          <a:ext cx="1121089" cy="351086"/>
        </a:xfrm>
        <a:custGeom>
          <a:avLst/>
          <a:gdLst/>
          <a:ahLst/>
          <a:cxnLst/>
          <a:rect l="0" t="0" r="0" b="0"/>
          <a:pathLst>
            <a:path>
              <a:moveTo>
                <a:pt x="0" y="0"/>
              </a:moveTo>
              <a:lnTo>
                <a:pt x="0" y="244075"/>
              </a:lnTo>
              <a:lnTo>
                <a:pt x="1121089" y="244075"/>
              </a:lnTo>
              <a:lnTo>
                <a:pt x="1121089" y="3510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A1882-F4E6-4631-B352-AE124C7D9445}">
      <dsp:nvSpPr>
        <dsp:cNvPr id="0" name=""/>
        <dsp:cNvSpPr/>
      </dsp:nvSpPr>
      <dsp:spPr>
        <a:xfrm>
          <a:off x="762088" y="2108205"/>
          <a:ext cx="91440" cy="290608"/>
        </a:xfrm>
        <a:custGeom>
          <a:avLst/>
          <a:gdLst/>
          <a:ahLst/>
          <a:cxnLst/>
          <a:rect l="0" t="0" r="0" b="0"/>
          <a:pathLst>
            <a:path>
              <a:moveTo>
                <a:pt x="47325" y="0"/>
              </a:moveTo>
              <a:lnTo>
                <a:pt x="47325" y="183597"/>
              </a:lnTo>
              <a:lnTo>
                <a:pt x="45720" y="183597"/>
              </a:lnTo>
              <a:lnTo>
                <a:pt x="45720" y="290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44C12-83FE-4875-AACF-CA3FE0D53C8E}">
      <dsp:nvSpPr>
        <dsp:cNvPr id="0" name=""/>
        <dsp:cNvSpPr/>
      </dsp:nvSpPr>
      <dsp:spPr>
        <a:xfrm>
          <a:off x="809414" y="1026594"/>
          <a:ext cx="997823" cy="348094"/>
        </a:xfrm>
        <a:custGeom>
          <a:avLst/>
          <a:gdLst/>
          <a:ahLst/>
          <a:cxnLst/>
          <a:rect l="0" t="0" r="0" b="0"/>
          <a:pathLst>
            <a:path>
              <a:moveTo>
                <a:pt x="997823" y="0"/>
              </a:moveTo>
              <a:lnTo>
                <a:pt x="997823" y="241082"/>
              </a:lnTo>
              <a:lnTo>
                <a:pt x="0" y="241082"/>
              </a:lnTo>
              <a:lnTo>
                <a:pt x="0" y="3480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B8C33-C1C2-4DEC-A3D3-0895140CC4B9}">
      <dsp:nvSpPr>
        <dsp:cNvPr id="0" name=""/>
        <dsp:cNvSpPr/>
      </dsp:nvSpPr>
      <dsp:spPr>
        <a:xfrm>
          <a:off x="1807237" y="337393"/>
          <a:ext cx="2370828" cy="327137"/>
        </a:xfrm>
        <a:custGeom>
          <a:avLst/>
          <a:gdLst/>
          <a:ahLst/>
          <a:cxnLst/>
          <a:rect l="0" t="0" r="0" b="0"/>
          <a:pathLst>
            <a:path>
              <a:moveTo>
                <a:pt x="2370828" y="0"/>
              </a:moveTo>
              <a:lnTo>
                <a:pt x="2370828" y="220126"/>
              </a:lnTo>
              <a:lnTo>
                <a:pt x="0" y="220126"/>
              </a:lnTo>
              <a:lnTo>
                <a:pt x="0" y="327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3847B-7397-4896-B5F2-9B700803FB89}">
      <dsp:nvSpPr>
        <dsp:cNvPr id="0" name=""/>
        <dsp:cNvSpPr/>
      </dsp:nvSpPr>
      <dsp:spPr>
        <a:xfrm>
          <a:off x="227986" y="-52786"/>
          <a:ext cx="7900159" cy="390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E0B23-52ED-432F-99E0-0C430DEE88EE}">
      <dsp:nvSpPr>
        <dsp:cNvPr id="0" name=""/>
        <dsp:cNvSpPr/>
      </dsp:nvSpPr>
      <dsp:spPr>
        <a:xfrm>
          <a:off x="356335" y="69145"/>
          <a:ext cx="7900159" cy="390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RPO of </a:t>
          </a:r>
          <a:r>
            <a:rPr lang="en-US" sz="2000" kern="1200" smtClean="0">
              <a:latin typeface="Arial" panose="020B0604020202020204" pitchFamily="34" charset="0"/>
              <a:cs typeface="Arial" panose="020B0604020202020204" pitchFamily="34" charset="0"/>
            </a:rPr>
            <a:t>Jurisdiction evaluates </a:t>
          </a:r>
          <a:r>
            <a:rPr lang="en-US" sz="2000" kern="1200" dirty="0" smtClean="0">
              <a:latin typeface="Arial" panose="020B0604020202020204" pitchFamily="34" charset="0"/>
              <a:cs typeface="Arial" panose="020B0604020202020204" pitchFamily="34" charset="0"/>
            </a:rPr>
            <a:t>certifications and payments</a:t>
          </a:r>
          <a:endParaRPr lang="en-US" sz="2000" kern="1200" dirty="0">
            <a:latin typeface="Arial" panose="020B0604020202020204" pitchFamily="34" charset="0"/>
            <a:cs typeface="Arial" panose="020B0604020202020204" pitchFamily="34" charset="0"/>
          </a:endParaRPr>
        </a:p>
      </dsp:txBody>
      <dsp:txXfrm>
        <a:off x="367763" y="80573"/>
        <a:ext cx="7877303" cy="367323"/>
      </dsp:txXfrm>
    </dsp:sp>
    <dsp:sp modelId="{6720C495-617D-423C-971F-BCE4F79A837C}">
      <dsp:nvSpPr>
        <dsp:cNvPr id="0" name=""/>
        <dsp:cNvSpPr/>
      </dsp:nvSpPr>
      <dsp:spPr>
        <a:xfrm>
          <a:off x="661138" y="664531"/>
          <a:ext cx="2292199" cy="362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F155A-2B14-4694-8696-20B22CB70700}">
      <dsp:nvSpPr>
        <dsp:cNvPr id="0" name=""/>
        <dsp:cNvSpPr/>
      </dsp:nvSpPr>
      <dsp:spPr>
        <a:xfrm>
          <a:off x="789487" y="786462"/>
          <a:ext cx="2292199" cy="362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panose="020B0604020202020204" pitchFamily="34" charset="0"/>
              <a:cs typeface="Arial" panose="020B0604020202020204" pitchFamily="34" charset="0"/>
            </a:rPr>
            <a:t>Student Debt</a:t>
          </a:r>
          <a:endParaRPr lang="en-US" sz="2200" kern="1200" dirty="0">
            <a:latin typeface="Arial" panose="020B0604020202020204" pitchFamily="34" charset="0"/>
            <a:cs typeface="Arial" panose="020B0604020202020204" pitchFamily="34" charset="0"/>
          </a:endParaRPr>
        </a:p>
      </dsp:txBody>
      <dsp:txXfrm>
        <a:off x="800091" y="797066"/>
        <a:ext cx="2270991" cy="340855"/>
      </dsp:txXfrm>
    </dsp:sp>
    <dsp:sp modelId="{34C055CF-5612-4EE5-AE05-5D25E1ED116F}">
      <dsp:nvSpPr>
        <dsp:cNvPr id="0" name=""/>
        <dsp:cNvSpPr/>
      </dsp:nvSpPr>
      <dsp:spPr>
        <a:xfrm>
          <a:off x="-51012" y="1374689"/>
          <a:ext cx="1720853" cy="733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EFD36-0A98-4862-87CB-705C46706DC1}">
      <dsp:nvSpPr>
        <dsp:cNvPr id="0" name=""/>
        <dsp:cNvSpPr/>
      </dsp:nvSpPr>
      <dsp:spPr>
        <a:xfrm>
          <a:off x="77336" y="1496621"/>
          <a:ext cx="1720853" cy="733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Student contacts DMC</a:t>
          </a:r>
          <a:endParaRPr lang="en-US" sz="1800" kern="1200" dirty="0">
            <a:latin typeface="Arial" panose="020B0604020202020204" pitchFamily="34" charset="0"/>
            <a:cs typeface="Arial" panose="020B0604020202020204" pitchFamily="34" charset="0"/>
          </a:endParaRPr>
        </a:p>
      </dsp:txBody>
      <dsp:txXfrm>
        <a:off x="98820" y="1518105"/>
        <a:ext cx="1677885" cy="690548"/>
      </dsp:txXfrm>
    </dsp:sp>
    <dsp:sp modelId="{B1FA2233-B86A-470E-8056-5D5F1639DDEC}">
      <dsp:nvSpPr>
        <dsp:cNvPr id="0" name=""/>
        <dsp:cNvSpPr/>
      </dsp:nvSpPr>
      <dsp:spPr>
        <a:xfrm>
          <a:off x="-51994" y="2398814"/>
          <a:ext cx="1719605" cy="2472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6DCDE-3BC3-406B-B769-40C75FF88A1B}">
      <dsp:nvSpPr>
        <dsp:cNvPr id="0" name=""/>
        <dsp:cNvSpPr/>
      </dsp:nvSpPr>
      <dsp:spPr>
        <a:xfrm>
          <a:off x="76354" y="2520746"/>
          <a:ext cx="1719605" cy="24726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756"/>
            </a:spcAft>
          </a:pPr>
          <a:r>
            <a:rPr lang="en-US" sz="1800" kern="1200" dirty="0" smtClean="0">
              <a:latin typeface="Arial" panose="020B0604020202020204" pitchFamily="34" charset="0"/>
              <a:cs typeface="Arial" panose="020B0604020202020204" pitchFamily="34" charset="0"/>
            </a:rPr>
            <a:t>Pay in Full</a:t>
          </a:r>
        </a:p>
        <a:p>
          <a:pPr lvl="0" algn="l" defTabSz="800100">
            <a:lnSpc>
              <a:spcPct val="90000"/>
            </a:lnSpc>
            <a:spcBef>
              <a:spcPct val="0"/>
            </a:spcBef>
            <a:spcAft>
              <a:spcPts val="756"/>
            </a:spcAft>
          </a:pPr>
          <a:r>
            <a:rPr lang="en-US" sz="1800" kern="1200" dirty="0" smtClean="0">
              <a:latin typeface="Arial" panose="020B0604020202020204" pitchFamily="34" charset="0"/>
              <a:cs typeface="Arial" panose="020B0604020202020204" pitchFamily="34" charset="0"/>
            </a:rPr>
            <a:t>Waiver</a:t>
          </a:r>
        </a:p>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Reduced Benefit Offset</a:t>
          </a:r>
        </a:p>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Dispute</a:t>
          </a:r>
        </a:p>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Payment Plan</a:t>
          </a:r>
        </a:p>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Compromise</a:t>
          </a:r>
        </a:p>
      </dsp:txBody>
      <dsp:txXfrm>
        <a:off x="126720" y="2571112"/>
        <a:ext cx="1618873" cy="2371960"/>
      </dsp:txXfrm>
    </dsp:sp>
    <dsp:sp modelId="{59BBF9D5-4083-4E49-8533-9E3B9DAAD8EE}">
      <dsp:nvSpPr>
        <dsp:cNvPr id="0" name=""/>
        <dsp:cNvSpPr/>
      </dsp:nvSpPr>
      <dsp:spPr>
        <a:xfrm>
          <a:off x="2067900" y="1377681"/>
          <a:ext cx="1720853" cy="733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F69AB-E619-4376-BDA5-D91AFB1505C9}">
      <dsp:nvSpPr>
        <dsp:cNvPr id="0" name=""/>
        <dsp:cNvSpPr/>
      </dsp:nvSpPr>
      <dsp:spPr>
        <a:xfrm>
          <a:off x="2196249" y="1499613"/>
          <a:ext cx="1720853" cy="733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No Action</a:t>
          </a:r>
          <a:endParaRPr lang="en-US" sz="1800" kern="1200" dirty="0">
            <a:latin typeface="Arial" panose="020B0604020202020204" pitchFamily="34" charset="0"/>
            <a:cs typeface="Arial" panose="020B0604020202020204" pitchFamily="34" charset="0"/>
          </a:endParaRPr>
        </a:p>
      </dsp:txBody>
      <dsp:txXfrm>
        <a:off x="2217733" y="1521097"/>
        <a:ext cx="1677885" cy="690548"/>
      </dsp:txXfrm>
    </dsp:sp>
    <dsp:sp modelId="{8A187B9D-303C-4B0C-9EAA-55D054E9B92B}">
      <dsp:nvSpPr>
        <dsp:cNvPr id="0" name=""/>
        <dsp:cNvSpPr/>
      </dsp:nvSpPr>
      <dsp:spPr>
        <a:xfrm>
          <a:off x="1921861" y="2401814"/>
          <a:ext cx="2011683" cy="2472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C8339-646D-4C3C-A100-F3894DB08E41}">
      <dsp:nvSpPr>
        <dsp:cNvPr id="0" name=""/>
        <dsp:cNvSpPr/>
      </dsp:nvSpPr>
      <dsp:spPr>
        <a:xfrm>
          <a:off x="2050210" y="2523746"/>
          <a:ext cx="2011683" cy="24726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0"/>
            </a:spcAft>
          </a:pPr>
          <a:endParaRPr lang="en-US" sz="1800" kern="1200" dirty="0" smtClean="0">
            <a:latin typeface="Arial" panose="020B0604020202020204" pitchFamily="34" charset="0"/>
            <a:cs typeface="Arial" panose="020B0604020202020204" pitchFamily="34" charset="0"/>
          </a:endParaRPr>
        </a:p>
        <a:p>
          <a:pPr lvl="0" algn="l" defTabSz="800100">
            <a:lnSpc>
              <a:spcPct val="100000"/>
            </a:lnSpc>
            <a:spcBef>
              <a:spcPct val="0"/>
            </a:spcBef>
            <a:spcAft>
              <a:spcPts val="756"/>
            </a:spcAft>
          </a:pPr>
          <a:r>
            <a:rPr lang="en-US" sz="1800" kern="1200" dirty="0" smtClean="0">
              <a:latin typeface="Arial" panose="020B0604020202020204" pitchFamily="34" charset="0"/>
              <a:cs typeface="Arial" panose="020B0604020202020204" pitchFamily="34" charset="0"/>
            </a:rPr>
            <a:t>Benefits offset in Full</a:t>
          </a:r>
        </a:p>
        <a:p>
          <a:pPr lvl="0" algn="l" defTabSz="800100">
            <a:lnSpc>
              <a:spcPct val="100000"/>
            </a:lnSpc>
            <a:spcBef>
              <a:spcPct val="0"/>
            </a:spcBef>
            <a:spcAft>
              <a:spcPts val="756"/>
            </a:spcAft>
          </a:pPr>
          <a:r>
            <a:rPr lang="en-US" sz="1800" kern="1200" dirty="0" smtClean="0">
              <a:latin typeface="Arial" panose="020B0604020202020204" pitchFamily="34" charset="0"/>
              <a:cs typeface="Arial" panose="020B0604020202020204" pitchFamily="34" charset="0"/>
            </a:rPr>
            <a:t>Referral to:</a:t>
          </a:r>
        </a:p>
        <a:p>
          <a:pPr lvl="0" algn="l"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TOP</a:t>
          </a:r>
        </a:p>
        <a:p>
          <a:pPr lvl="0" algn="l"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Cross-Servicing</a:t>
          </a:r>
        </a:p>
        <a:p>
          <a:pPr lvl="0" algn="l"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Credit Reporting</a:t>
          </a:r>
        </a:p>
        <a:p>
          <a:pPr lvl="0" algn="l"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CAIVRS</a:t>
          </a:r>
        </a:p>
        <a:p>
          <a:pPr lvl="0" algn="l" defTabSz="800100">
            <a:lnSpc>
              <a:spcPct val="100000"/>
            </a:lnSpc>
            <a:spcBef>
              <a:spcPct val="0"/>
            </a:spcBef>
            <a:spcAft>
              <a:spcPts val="0"/>
            </a:spcAft>
          </a:pPr>
          <a:endParaRPr lang="en-US" sz="1800" kern="1200" dirty="0">
            <a:latin typeface="Arial" panose="020B0604020202020204" pitchFamily="34" charset="0"/>
            <a:cs typeface="Arial" panose="020B0604020202020204" pitchFamily="34" charset="0"/>
          </a:endParaRPr>
        </a:p>
      </dsp:txBody>
      <dsp:txXfrm>
        <a:off x="2109130" y="2582666"/>
        <a:ext cx="1893843" cy="2354852"/>
      </dsp:txXfrm>
    </dsp:sp>
    <dsp:sp modelId="{EB4F563F-4097-402F-9373-F5BBBEF9B302}">
      <dsp:nvSpPr>
        <dsp:cNvPr id="0" name=""/>
        <dsp:cNvSpPr/>
      </dsp:nvSpPr>
      <dsp:spPr>
        <a:xfrm>
          <a:off x="5609426" y="664531"/>
          <a:ext cx="1952425" cy="371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807F5-DA60-44C9-8228-5A6CB62946C4}">
      <dsp:nvSpPr>
        <dsp:cNvPr id="0" name=""/>
        <dsp:cNvSpPr/>
      </dsp:nvSpPr>
      <dsp:spPr>
        <a:xfrm>
          <a:off x="5737775" y="786462"/>
          <a:ext cx="1952425" cy="3717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panose="020B0604020202020204" pitchFamily="34" charset="0"/>
              <a:cs typeface="Arial" panose="020B0604020202020204" pitchFamily="34" charset="0"/>
            </a:rPr>
            <a:t>School Debt</a:t>
          </a:r>
          <a:endParaRPr lang="en-US" sz="2200" kern="1200" dirty="0">
            <a:latin typeface="Arial" panose="020B0604020202020204" pitchFamily="34" charset="0"/>
            <a:cs typeface="Arial" panose="020B0604020202020204" pitchFamily="34" charset="0"/>
          </a:endParaRPr>
        </a:p>
      </dsp:txBody>
      <dsp:txXfrm>
        <a:off x="5748665" y="797352"/>
        <a:ext cx="1930645" cy="350017"/>
      </dsp:txXfrm>
    </dsp:sp>
    <dsp:sp modelId="{10E9C735-F119-49CF-BA11-5988720A0DA6}">
      <dsp:nvSpPr>
        <dsp:cNvPr id="0" name=""/>
        <dsp:cNvSpPr/>
      </dsp:nvSpPr>
      <dsp:spPr>
        <a:xfrm>
          <a:off x="4745793" y="1362483"/>
          <a:ext cx="1720853" cy="733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77039-4F0F-48AD-AC9B-6C92E642D553}">
      <dsp:nvSpPr>
        <dsp:cNvPr id="0" name=""/>
        <dsp:cNvSpPr/>
      </dsp:nvSpPr>
      <dsp:spPr>
        <a:xfrm>
          <a:off x="4874142" y="1484415"/>
          <a:ext cx="1720853" cy="733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School </a:t>
          </a:r>
        </a:p>
        <a:p>
          <a:pPr lvl="0" algn="ctr" defTabSz="800100">
            <a:lnSpc>
              <a:spcPct val="100000"/>
            </a:lnSpc>
            <a:spcBef>
              <a:spcPct val="0"/>
            </a:spcBef>
            <a:spcAft>
              <a:spcPts val="0"/>
            </a:spcAft>
          </a:pPr>
          <a:r>
            <a:rPr lang="en-US" sz="1800" kern="1200" dirty="0" smtClean="0">
              <a:latin typeface="Arial" panose="020B0604020202020204" pitchFamily="34" charset="0"/>
              <a:cs typeface="Arial" panose="020B0604020202020204" pitchFamily="34" charset="0"/>
            </a:rPr>
            <a:t>contacts DMC</a:t>
          </a:r>
          <a:endParaRPr lang="en-US" sz="1800" kern="1200" dirty="0">
            <a:latin typeface="Arial" panose="020B0604020202020204" pitchFamily="34" charset="0"/>
            <a:cs typeface="Arial" panose="020B0604020202020204" pitchFamily="34" charset="0"/>
          </a:endParaRPr>
        </a:p>
      </dsp:txBody>
      <dsp:txXfrm>
        <a:off x="4895626" y="1505899"/>
        <a:ext cx="1677885" cy="690548"/>
      </dsp:txXfrm>
    </dsp:sp>
    <dsp:sp modelId="{392C3152-B797-4030-975A-C1E64C5157C6}">
      <dsp:nvSpPr>
        <dsp:cNvPr id="0" name=""/>
        <dsp:cNvSpPr/>
      </dsp:nvSpPr>
      <dsp:spPr>
        <a:xfrm>
          <a:off x="4745787" y="2398814"/>
          <a:ext cx="1720033" cy="2472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A33B4-DA35-4748-A86D-848E559FC96A}">
      <dsp:nvSpPr>
        <dsp:cNvPr id="0" name=""/>
        <dsp:cNvSpPr/>
      </dsp:nvSpPr>
      <dsp:spPr>
        <a:xfrm>
          <a:off x="4874136" y="2520746"/>
          <a:ext cx="1720033" cy="24726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756"/>
            </a:spcAft>
          </a:pPr>
          <a:r>
            <a:rPr lang="en-US" sz="1800" kern="1200" dirty="0" smtClean="0">
              <a:latin typeface="Arial" panose="020B0604020202020204" pitchFamily="34" charset="0"/>
              <a:cs typeface="Arial" panose="020B0604020202020204" pitchFamily="34" charset="0"/>
            </a:rPr>
            <a:t>Pay in Full</a:t>
          </a:r>
        </a:p>
        <a:p>
          <a:pPr lvl="0" algn="l" defTabSz="800100">
            <a:lnSpc>
              <a:spcPct val="90000"/>
            </a:lnSpc>
            <a:spcBef>
              <a:spcPct val="0"/>
            </a:spcBef>
            <a:spcAft>
              <a:spcPts val="756"/>
            </a:spcAft>
          </a:pPr>
          <a:r>
            <a:rPr lang="en-US" sz="1800" kern="1200" dirty="0" smtClean="0">
              <a:latin typeface="Arial" panose="020B0604020202020204" pitchFamily="34" charset="0"/>
              <a:cs typeface="Arial" panose="020B0604020202020204" pitchFamily="34" charset="0"/>
            </a:rPr>
            <a:t>Dispute</a:t>
          </a:r>
        </a:p>
        <a:p>
          <a:pPr lvl="0" algn="l" defTabSz="800100">
            <a:lnSpc>
              <a:spcPct val="90000"/>
            </a:lnSpc>
            <a:spcBef>
              <a:spcPct val="0"/>
            </a:spcBef>
            <a:spcAft>
              <a:spcPts val="756"/>
            </a:spcAft>
          </a:pPr>
          <a:endParaRPr lang="en-US" sz="1800" kern="1200" dirty="0" smtClean="0">
            <a:latin typeface="Arial" panose="020B0604020202020204" pitchFamily="34" charset="0"/>
            <a:cs typeface="Arial" panose="020B0604020202020204" pitchFamily="34" charset="0"/>
          </a:endParaRPr>
        </a:p>
        <a:p>
          <a:pPr lvl="0" algn="l" defTabSz="800100">
            <a:lnSpc>
              <a:spcPct val="90000"/>
            </a:lnSpc>
            <a:spcBef>
              <a:spcPct val="0"/>
            </a:spcBef>
            <a:spcAft>
              <a:spcPts val="756"/>
            </a:spcAft>
          </a:pPr>
          <a:endParaRPr lang="en-US" sz="1800" kern="1200" dirty="0" smtClean="0">
            <a:latin typeface="Arial" panose="020B0604020202020204" pitchFamily="34" charset="0"/>
            <a:cs typeface="Arial" panose="020B0604020202020204" pitchFamily="34" charset="0"/>
          </a:endParaRPr>
        </a:p>
        <a:p>
          <a:pPr lvl="0" algn="l" defTabSz="800100">
            <a:lnSpc>
              <a:spcPct val="90000"/>
            </a:lnSpc>
            <a:spcBef>
              <a:spcPct val="0"/>
            </a:spcBef>
            <a:spcAft>
              <a:spcPts val="756"/>
            </a:spcAft>
          </a:pPr>
          <a:endParaRPr lang="en-US" sz="1800" kern="1200" dirty="0" smtClean="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en-US" sz="1800" kern="1200" dirty="0" smtClean="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en-US" sz="1800" kern="1200" dirty="0" smtClean="0">
            <a:latin typeface="Arial" panose="020B0604020202020204" pitchFamily="34" charset="0"/>
            <a:cs typeface="Arial" panose="020B0604020202020204" pitchFamily="34" charset="0"/>
          </a:endParaRPr>
        </a:p>
      </dsp:txBody>
      <dsp:txXfrm>
        <a:off x="4924514" y="2571124"/>
        <a:ext cx="1619277" cy="2371936"/>
      </dsp:txXfrm>
    </dsp:sp>
    <dsp:sp modelId="{DCE496C1-EAC8-46CA-937F-89FF3C10E84E}">
      <dsp:nvSpPr>
        <dsp:cNvPr id="0" name=""/>
        <dsp:cNvSpPr/>
      </dsp:nvSpPr>
      <dsp:spPr>
        <a:xfrm>
          <a:off x="6671224" y="1368410"/>
          <a:ext cx="1720853" cy="733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9BFFF-5374-4FBC-B7CB-FC7C4A7CEB7E}">
      <dsp:nvSpPr>
        <dsp:cNvPr id="0" name=""/>
        <dsp:cNvSpPr/>
      </dsp:nvSpPr>
      <dsp:spPr>
        <a:xfrm>
          <a:off x="6799574" y="1490342"/>
          <a:ext cx="1720853" cy="733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No Action</a:t>
          </a:r>
          <a:endParaRPr lang="en-US" sz="1800" kern="1200" dirty="0">
            <a:latin typeface="Arial" panose="020B0604020202020204" pitchFamily="34" charset="0"/>
            <a:cs typeface="Arial" panose="020B0604020202020204" pitchFamily="34" charset="0"/>
          </a:endParaRPr>
        </a:p>
      </dsp:txBody>
      <dsp:txXfrm>
        <a:off x="6821058" y="1511826"/>
        <a:ext cx="1677885" cy="690548"/>
      </dsp:txXfrm>
    </dsp:sp>
    <dsp:sp modelId="{07AEDED1-F850-44CA-940D-6A6321522F55}">
      <dsp:nvSpPr>
        <dsp:cNvPr id="0" name=""/>
        <dsp:cNvSpPr/>
      </dsp:nvSpPr>
      <dsp:spPr>
        <a:xfrm>
          <a:off x="6675175" y="2410953"/>
          <a:ext cx="1719605" cy="733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16397-24DE-4003-8BF4-6D6B11B0A588}">
      <dsp:nvSpPr>
        <dsp:cNvPr id="0" name=""/>
        <dsp:cNvSpPr/>
      </dsp:nvSpPr>
      <dsp:spPr>
        <a:xfrm>
          <a:off x="6803524" y="2532885"/>
          <a:ext cx="1719605" cy="733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Referral to TOP</a:t>
          </a:r>
          <a:endParaRPr lang="en-US" sz="1800" kern="1200" dirty="0">
            <a:latin typeface="Arial" panose="020B0604020202020204" pitchFamily="34" charset="0"/>
            <a:cs typeface="Arial" panose="020B0604020202020204" pitchFamily="34" charset="0"/>
          </a:endParaRPr>
        </a:p>
      </dsp:txBody>
      <dsp:txXfrm>
        <a:off x="6825008" y="2554369"/>
        <a:ext cx="1676637" cy="6905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575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3" tIns="46746" rIns="93493" bIns="46746" numCol="1" anchor="t" anchorCtr="0" compatLnSpc="1">
            <a:prstTxWarp prst="textNoShape">
              <a:avLst/>
            </a:prstTxWarp>
          </a:bodyPr>
          <a:lstStyle>
            <a:lvl1pPr defTabSz="935020">
              <a:buFont typeface="Arial" charset="0"/>
              <a:buChar char="•"/>
              <a:defRPr sz="1200"/>
            </a:lvl1pPr>
          </a:lstStyle>
          <a:p>
            <a:pPr>
              <a:defRPr/>
            </a:pPr>
            <a:endParaRPr lang="en-US"/>
          </a:p>
        </p:txBody>
      </p:sp>
      <p:sp>
        <p:nvSpPr>
          <p:cNvPr id="46083" name="Rectangle 3"/>
          <p:cNvSpPr>
            <a:spLocks noGrp="1" noChangeArrowheads="1"/>
          </p:cNvSpPr>
          <p:nvPr>
            <p:ph type="dt" sz="quarter" idx="1"/>
          </p:nvPr>
        </p:nvSpPr>
        <p:spPr bwMode="auto">
          <a:xfrm>
            <a:off x="3995738" y="0"/>
            <a:ext cx="30575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3" tIns="46746" rIns="93493" bIns="46746" numCol="1" anchor="t" anchorCtr="0" compatLnSpc="1">
            <a:prstTxWarp prst="textNoShape">
              <a:avLst/>
            </a:prstTxWarp>
          </a:bodyPr>
          <a:lstStyle>
            <a:lvl1pPr algn="r" defTabSz="935020">
              <a:buFont typeface="Arial" charset="0"/>
              <a:buChar char="•"/>
              <a:defRPr sz="1200"/>
            </a:lvl1pPr>
          </a:lstStyle>
          <a:p>
            <a:pPr>
              <a:defRPr/>
            </a:pPr>
            <a:fld id="{AC6684F9-F557-4411-8639-D9D2A77FB8DA}" type="datetimeFigureOut">
              <a:rPr lang="en-US"/>
              <a:pPr>
                <a:defRPr/>
              </a:pPr>
              <a:t>3/23/2017</a:t>
            </a:fld>
            <a:endParaRPr lang="en-US" dirty="0"/>
          </a:p>
        </p:txBody>
      </p:sp>
      <p:sp>
        <p:nvSpPr>
          <p:cNvPr id="46084" name="Rectangle 4"/>
          <p:cNvSpPr>
            <a:spLocks noGrp="1" noChangeArrowheads="1"/>
          </p:cNvSpPr>
          <p:nvPr>
            <p:ph type="ftr" sz="quarter" idx="2"/>
          </p:nvPr>
        </p:nvSpPr>
        <p:spPr bwMode="auto">
          <a:xfrm>
            <a:off x="0" y="8843963"/>
            <a:ext cx="30575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3" tIns="46746" rIns="93493" bIns="46746" numCol="1" anchor="b" anchorCtr="0" compatLnSpc="1">
            <a:prstTxWarp prst="textNoShape">
              <a:avLst/>
            </a:prstTxWarp>
          </a:bodyPr>
          <a:lstStyle>
            <a:lvl1pPr defTabSz="935020">
              <a:buFont typeface="Arial" charset="0"/>
              <a:buChar char="•"/>
              <a:defRPr sz="1200"/>
            </a:lvl1pPr>
          </a:lstStyle>
          <a:p>
            <a:pPr>
              <a:defRPr/>
            </a:pPr>
            <a:endParaRPr lang="en-US"/>
          </a:p>
        </p:txBody>
      </p:sp>
      <p:sp>
        <p:nvSpPr>
          <p:cNvPr id="46085" name="Rectangle 5"/>
          <p:cNvSpPr>
            <a:spLocks noGrp="1" noChangeArrowheads="1"/>
          </p:cNvSpPr>
          <p:nvPr>
            <p:ph type="sldNum" sz="quarter" idx="3"/>
          </p:nvPr>
        </p:nvSpPr>
        <p:spPr bwMode="auto">
          <a:xfrm>
            <a:off x="3995738" y="8843963"/>
            <a:ext cx="30575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3" tIns="46746" rIns="93493" bIns="46746" numCol="1" anchor="b" anchorCtr="0" compatLnSpc="1">
            <a:prstTxWarp prst="textNoShape">
              <a:avLst/>
            </a:prstTxWarp>
          </a:bodyPr>
          <a:lstStyle>
            <a:lvl1pPr algn="r" defTabSz="933450">
              <a:defRPr sz="1200"/>
            </a:lvl1pPr>
          </a:lstStyle>
          <a:p>
            <a:fld id="{B753B675-D271-4346-AC1E-F0F490DDBED7}" type="slidenum">
              <a:rPr lang="en-US" altLang="en-US"/>
              <a:pPr/>
              <a:t>‹#›</a:t>
            </a:fld>
            <a:endParaRPr lang="en-US" altLang="en-US"/>
          </a:p>
        </p:txBody>
      </p:sp>
    </p:spTree>
    <p:extLst>
      <p:ext uri="{BB962C8B-B14F-4D97-AF65-F5344CB8AC3E}">
        <p14:creationId xmlns:p14="http://schemas.microsoft.com/office/powerpoint/2010/main" val="2078760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6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0" tIns="45874" rIns="91750" bIns="45874" numCol="1" anchor="t" anchorCtr="0" compatLnSpc="1">
            <a:prstTxWarp prst="textNoShape">
              <a:avLst/>
            </a:prstTxWarp>
          </a:bodyPr>
          <a:lstStyle>
            <a:lvl1pPr>
              <a:buFont typeface="Arial" charset="0"/>
              <a:buChar char="•"/>
              <a:defRPr sz="1200"/>
            </a:lvl1pPr>
          </a:lstStyle>
          <a:p>
            <a:pPr>
              <a:defRPr/>
            </a:pPr>
            <a:endParaRPr lang="en-US"/>
          </a:p>
        </p:txBody>
      </p:sp>
      <p:sp>
        <p:nvSpPr>
          <p:cNvPr id="64515" name="Rectangle 3"/>
          <p:cNvSpPr>
            <a:spLocks noGrp="1" noChangeArrowheads="1"/>
          </p:cNvSpPr>
          <p:nvPr>
            <p:ph type="dt" idx="1"/>
          </p:nvPr>
        </p:nvSpPr>
        <p:spPr bwMode="auto">
          <a:xfrm>
            <a:off x="3986213" y="0"/>
            <a:ext cx="306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0" tIns="45874" rIns="91750" bIns="45874" numCol="1" anchor="t" anchorCtr="0" compatLnSpc="1">
            <a:prstTxWarp prst="textNoShape">
              <a:avLst/>
            </a:prstTxWarp>
          </a:bodyPr>
          <a:lstStyle>
            <a:lvl1pPr algn="r">
              <a:buFont typeface="Arial" charset="0"/>
              <a:buChar char="•"/>
              <a:defRPr sz="1200"/>
            </a:lvl1pPr>
          </a:lstStyle>
          <a:p>
            <a:pPr>
              <a:defRPr/>
            </a:pPr>
            <a:fld id="{E3AFBBFE-B6DE-4D8E-890C-1798492EF44F}" type="datetimeFigureOut">
              <a:rPr lang="en-US"/>
              <a:pPr>
                <a:defRPr/>
              </a:pPr>
              <a:t>3/23/2017</a:t>
            </a:fld>
            <a:endParaRPr lang="en-US" dirty="0"/>
          </a:p>
        </p:txBody>
      </p:sp>
      <p:sp>
        <p:nvSpPr>
          <p:cNvPr id="38916" name="Rectangle 4"/>
          <p:cNvSpPr>
            <a:spLocks noChangeArrowheads="1" noTextEdit="1"/>
          </p:cNvSpPr>
          <p:nvPr>
            <p:ph type="sldImg" idx="2"/>
          </p:nvPr>
        </p:nvSpPr>
        <p:spPr bwMode="auto">
          <a:xfrm>
            <a:off x="1187450" y="687388"/>
            <a:ext cx="4681538"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20750" y="4425950"/>
            <a:ext cx="5211763"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0" tIns="45874" rIns="91750" bIns="458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51900"/>
            <a:ext cx="306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0" tIns="45874" rIns="91750" bIns="45874" numCol="1" anchor="b" anchorCtr="0" compatLnSpc="1">
            <a:prstTxWarp prst="textNoShape">
              <a:avLst/>
            </a:prstTxWarp>
          </a:bodyPr>
          <a:lstStyle>
            <a:lvl1pPr>
              <a:buFont typeface="Arial" charset="0"/>
              <a:buChar char="•"/>
              <a:defRPr sz="1200"/>
            </a:lvl1pPr>
          </a:lstStyle>
          <a:p>
            <a:pPr>
              <a:defRPr/>
            </a:pPr>
            <a:endParaRPr lang="en-US"/>
          </a:p>
        </p:txBody>
      </p:sp>
      <p:sp>
        <p:nvSpPr>
          <p:cNvPr id="64519" name="Rectangle 7"/>
          <p:cNvSpPr>
            <a:spLocks noGrp="1" noChangeArrowheads="1"/>
          </p:cNvSpPr>
          <p:nvPr>
            <p:ph type="sldNum" sz="quarter" idx="5"/>
          </p:nvPr>
        </p:nvSpPr>
        <p:spPr bwMode="auto">
          <a:xfrm>
            <a:off x="3986213" y="8851900"/>
            <a:ext cx="306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0" tIns="45874" rIns="91750" bIns="45874" numCol="1" anchor="b" anchorCtr="0" compatLnSpc="1">
            <a:prstTxWarp prst="textNoShape">
              <a:avLst/>
            </a:prstTxWarp>
          </a:bodyPr>
          <a:lstStyle>
            <a:lvl1pPr algn="r">
              <a:defRPr sz="1200"/>
            </a:lvl1pPr>
          </a:lstStyle>
          <a:p>
            <a:fld id="{12A69235-7B78-4973-B6FF-85057EFC092C}" type="slidenum">
              <a:rPr lang="en-US" altLang="en-US"/>
              <a:pPr/>
              <a:t>‹#›</a:t>
            </a:fld>
            <a:endParaRPr lang="en-US" altLang="en-US"/>
          </a:p>
        </p:txBody>
      </p:sp>
    </p:spTree>
    <p:extLst>
      <p:ext uri="{BB962C8B-B14F-4D97-AF65-F5344CB8AC3E}">
        <p14:creationId xmlns:p14="http://schemas.microsoft.com/office/powerpoint/2010/main" val="314090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dmcedu.vbaspl@v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noTextEdit="1"/>
          </p:cNvSpPr>
          <p:nvPr>
            <p:ph type="sldImg"/>
          </p:nvPr>
        </p:nvSpPr>
        <p:spPr>
          <a:ln/>
        </p:spPr>
      </p:sp>
      <p:sp>
        <p:nvSpPr>
          <p:cNvPr id="39939"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4308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ChangeArrowheads="1" noTextEdit="1"/>
          </p:cNvSpPr>
          <p:nvPr>
            <p:ph type="sldImg"/>
          </p:nvPr>
        </p:nvSpPr>
        <p:spPr>
          <a:ln/>
        </p:spPr>
      </p:sp>
      <p:sp>
        <p:nvSpPr>
          <p:cNvPr id="49155"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932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ChangeArrowheads="1" noTextEdit="1"/>
          </p:cNvSpPr>
          <p:nvPr>
            <p:ph type="sldImg"/>
          </p:nvPr>
        </p:nvSpPr>
        <p:spPr>
          <a:ln/>
        </p:spPr>
      </p:sp>
      <p:sp>
        <p:nvSpPr>
          <p:cNvPr id="50179"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1360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116B8CF2-0178-417E-A3D7-05D8822752E3}" type="slidenum">
              <a:rPr lang="en-US" altLang="en-US">
                <a:solidFill>
                  <a:srgbClr val="000000"/>
                </a:solidFill>
              </a:rPr>
              <a:pPr eaLnBrk="1" hangingPunct="1">
                <a:spcBef>
                  <a:spcPct val="20000"/>
                </a:spcBef>
                <a:buFontTx/>
                <a:buChar char="•"/>
              </a:pPr>
              <a:t>13</a:t>
            </a:fld>
            <a:endParaRPr lang="en-US" altLang="en-US">
              <a:solidFill>
                <a:srgbClr val="000000"/>
              </a:solidFill>
            </a:endParaRPr>
          </a:p>
        </p:txBody>
      </p:sp>
    </p:spTree>
    <p:extLst>
      <p:ext uri="{BB962C8B-B14F-4D97-AF65-F5344CB8AC3E}">
        <p14:creationId xmlns:p14="http://schemas.microsoft.com/office/powerpoint/2010/main" val="282115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49E8DF89-223C-4538-A7E7-6D70342F579E}" type="slidenum">
              <a:rPr lang="en-US" altLang="en-US"/>
              <a:pPr eaLnBrk="1" hangingPunct="1">
                <a:spcBef>
                  <a:spcPct val="20000"/>
                </a:spcBef>
                <a:buFontTx/>
                <a:buChar char="•"/>
              </a:pPr>
              <a:t>14</a:t>
            </a:fld>
            <a:endParaRPr lang="en-US" altLang="en-US"/>
          </a:p>
        </p:txBody>
      </p:sp>
    </p:spTree>
    <p:extLst>
      <p:ext uri="{BB962C8B-B14F-4D97-AF65-F5344CB8AC3E}">
        <p14:creationId xmlns:p14="http://schemas.microsoft.com/office/powerpoint/2010/main" val="270580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F5C212C3-B004-4EE0-9E96-A89725AD01C3}" type="slidenum">
              <a:rPr lang="en-US" altLang="en-US"/>
              <a:pPr eaLnBrk="1" hangingPunct="1">
                <a:spcBef>
                  <a:spcPct val="20000"/>
                </a:spcBef>
                <a:buFontTx/>
                <a:buChar char="•"/>
              </a:pPr>
              <a:t>15</a:t>
            </a:fld>
            <a:endParaRPr lang="en-US" altLang="en-US"/>
          </a:p>
        </p:txBody>
      </p:sp>
    </p:spTree>
    <p:extLst>
      <p:ext uri="{BB962C8B-B14F-4D97-AF65-F5344CB8AC3E}">
        <p14:creationId xmlns:p14="http://schemas.microsoft.com/office/powerpoint/2010/main" val="330890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t>ACH or credit card accepted</a:t>
            </a: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F774D197-F98F-4DDE-9033-F64AF43EE795}" type="slidenum">
              <a:rPr lang="en-US" altLang="en-US"/>
              <a:pPr eaLnBrk="1" hangingPunct="1">
                <a:spcBef>
                  <a:spcPct val="20000"/>
                </a:spcBef>
                <a:buFontTx/>
                <a:buChar char="•"/>
              </a:pPr>
              <a:t>16</a:t>
            </a:fld>
            <a:endParaRPr lang="en-US" altLang="en-US"/>
          </a:p>
        </p:txBody>
      </p:sp>
    </p:spTree>
    <p:extLst>
      <p:ext uri="{BB962C8B-B14F-4D97-AF65-F5344CB8AC3E}">
        <p14:creationId xmlns:p14="http://schemas.microsoft.com/office/powerpoint/2010/main" val="400308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smtClean="0"/>
              <a:t>ACH or credit card accepted</a:t>
            </a: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0C09C593-A743-4FF7-90B8-D15577F9CBD8}" type="slidenum">
              <a:rPr lang="en-US" altLang="en-US"/>
              <a:pPr eaLnBrk="1" hangingPunct="1">
                <a:spcBef>
                  <a:spcPct val="20000"/>
                </a:spcBef>
                <a:buFontTx/>
                <a:buChar char="•"/>
              </a:pPr>
              <a:t>17</a:t>
            </a:fld>
            <a:endParaRPr lang="en-US" altLang="en-US"/>
          </a:p>
        </p:txBody>
      </p:sp>
    </p:spTree>
    <p:extLst>
      <p:ext uri="{BB962C8B-B14F-4D97-AF65-F5344CB8AC3E}">
        <p14:creationId xmlns:p14="http://schemas.microsoft.com/office/powerpoint/2010/main" val="615680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ChangeArrowheads="1" noTextEdit="1"/>
          </p:cNvSpPr>
          <p:nvPr>
            <p:ph type="sldImg"/>
          </p:nvPr>
        </p:nvSpPr>
        <p:spPr>
          <a:ln/>
        </p:spPr>
      </p:sp>
      <p:sp>
        <p:nvSpPr>
          <p:cNvPr id="56323"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2991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As required by Federal law, Federal agencies submit delinquent debts to the Treasury Offset Program (TOP) for interception of eligible Federal and State payments payable to the delinquent debtor.</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After a nontax debt has been submitted for offset, TOP compares a payee’s taxpayer identification number (TIN) and name.  If there is a match, the payee’s account is intercepted in the amount and to extent authorized by Federal law.  The intercepted payment is applied to the debtor’s debt balance.</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 TIN identifies the debtor in the same way that it identifies the taxpayer for purposes of the Internal Revenue Code.  Pursuant to regulations governing TOP, all subdivisions or organizations sharing a single TIN are responsible for all debts associated with that TIN.  </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Before submitting a debt to TOP, a creditor agency must certify that the debt is valid, delinquent and legally enforceable and that the agency complied with all the due process pre-requisites prior to offset.  This means that, at least 60 days prior to the submission to TOP, the creditor agency has sent notice to the debtor stating the amount and type of debt and the agency’s intention to refer the debt to TOP for offset.  The creditor agency provided the debtor with the opportunity to resolve the debt through a repayment agreement and/or to dispute the agency’s claim.</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9DB9BEA4-4EF8-4D4C-85FA-73101FCF4AF2}" type="slidenum">
              <a:rPr lang="en-US" altLang="en-US"/>
              <a:pPr eaLnBrk="1" hangingPunct="1">
                <a:spcBef>
                  <a:spcPct val="20000"/>
                </a:spcBef>
                <a:buFontTx/>
                <a:buChar char="•"/>
              </a:pPr>
              <a:t>19</a:t>
            </a:fld>
            <a:endParaRPr lang="en-US" altLang="en-US"/>
          </a:p>
        </p:txBody>
      </p:sp>
    </p:spTree>
    <p:extLst>
      <p:ext uri="{BB962C8B-B14F-4D97-AF65-F5344CB8AC3E}">
        <p14:creationId xmlns:p14="http://schemas.microsoft.com/office/powerpoint/2010/main" val="23414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As required by Federal law, Federal agencies submit delinquent debts to the Treasury Offset Program (TOP) for interception of eligible Federal and State payments payable to the delinquent debtor.</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After a nontax debt has been submitted for offset, TOP compares a payee’s taxpayer identification number (TIN) and name.  If there is a match, the payee’s account is intercepted in the amount and to extent authorized by Federal law.  The intercepted payment is applied to the debtor’s debt balance.</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A TIN identifies the debtor in the same way that it identifies the taxpayer for purposes of the Internal Revenue Code.  Pursuant to regulations governing TOP, all subdivisions or organizations sharing a single TIN are responsible for all debts associated with that TIN.  </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a:p>
            <a:pPr marL="400050" eaLnBrk="1" hangingPunct="1">
              <a:lnSpc>
                <a:spcPct val="90000"/>
              </a:lnSpc>
            </a:pPr>
            <a:r>
              <a:rPr lang="en-US" altLang="en-US" smtClean="0">
                <a:solidFill>
                  <a:schemeClr val="tx2"/>
                </a:solidFill>
                <a:latin typeface="Arial" panose="020B0604020202020204" pitchFamily="34" charset="0"/>
                <a:cs typeface="Arial" panose="020B0604020202020204" pitchFamily="34" charset="0"/>
              </a:rPr>
              <a:t>Before submitting a debt to TOP, a creditor agency must certify that the debt is valid, delinquent and legally enforceable and that the agency complied with all the due process pre-requisites prior to offset.  This means that, at least 60 days prior to the submission to TOP, the creditor agency has sent notice to the debtor stating the amount and type of debt and the agency’s intention to refer the debt to TOP for offset.  The creditor agency provided the debtor with the opportunity to resolve the debt through a repayment agreement and/or to dispute the agency’s claim.</a:t>
            </a:r>
          </a:p>
          <a:p>
            <a:pPr marL="400050"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5D5DD901-45A6-4AAD-B8EA-256E2DE0C882}" type="slidenum">
              <a:rPr lang="en-US" altLang="en-US"/>
              <a:pPr eaLnBrk="1" hangingPunct="1">
                <a:spcBef>
                  <a:spcPct val="20000"/>
                </a:spcBef>
                <a:buFontTx/>
                <a:buChar char="•"/>
              </a:pPr>
              <a:t>20</a:t>
            </a:fld>
            <a:endParaRPr lang="en-US" altLang="en-US"/>
          </a:p>
        </p:txBody>
      </p:sp>
    </p:spTree>
    <p:extLst>
      <p:ext uri="{BB962C8B-B14F-4D97-AF65-F5344CB8AC3E}">
        <p14:creationId xmlns:p14="http://schemas.microsoft.com/office/powerpoint/2010/main" val="378924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noTextEdit="1"/>
          </p:cNvSpPr>
          <p:nvPr>
            <p:ph type="sldImg"/>
          </p:nvPr>
        </p:nvSpPr>
        <p:spPr>
          <a:ln/>
        </p:spPr>
      </p:sp>
      <p:sp>
        <p:nvSpPr>
          <p:cNvPr id="40963"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5741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DD42A318-33F3-4856-BECE-503D35F025AD}" type="slidenum">
              <a:rPr lang="en-US" altLang="en-US"/>
              <a:pPr eaLnBrk="1" hangingPunct="1">
                <a:spcBef>
                  <a:spcPct val="20000"/>
                </a:spcBef>
                <a:buFontTx/>
                <a:buChar char="•"/>
              </a:pPr>
              <a:t>21</a:t>
            </a:fld>
            <a:endParaRPr lang="en-US" altLang="en-US"/>
          </a:p>
        </p:txBody>
      </p:sp>
    </p:spTree>
    <p:extLst>
      <p:ext uri="{BB962C8B-B14F-4D97-AF65-F5344CB8AC3E}">
        <p14:creationId xmlns:p14="http://schemas.microsoft.com/office/powerpoint/2010/main" val="3869438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ChangeArrowheads="1" noTextEdit="1"/>
          </p:cNvSpPr>
          <p:nvPr>
            <p:ph type="sldImg"/>
          </p:nvPr>
        </p:nvSpPr>
        <p:spPr>
          <a:ln/>
        </p:spPr>
      </p:sp>
      <p:sp>
        <p:nvSpPr>
          <p:cNvPr id="60419"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7753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3F521852-DE0C-4B28-8656-2988D480740F}" type="slidenum">
              <a:rPr lang="en-US" altLang="en-US"/>
              <a:pPr eaLnBrk="1" hangingPunct="1">
                <a:spcBef>
                  <a:spcPct val="20000"/>
                </a:spcBef>
                <a:buFontTx/>
                <a:buChar char="•"/>
              </a:pPr>
              <a:t>24</a:t>
            </a:fld>
            <a:endParaRPr lang="en-US" altLang="en-US"/>
          </a:p>
        </p:txBody>
      </p:sp>
    </p:spTree>
    <p:extLst>
      <p:ext uri="{BB962C8B-B14F-4D97-AF65-F5344CB8AC3E}">
        <p14:creationId xmlns:p14="http://schemas.microsoft.com/office/powerpoint/2010/main" val="115993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mtClean="0"/>
              <a:t>Please be specific about the term, amount, and reason why you think there should be a school debt.</a:t>
            </a:r>
          </a:p>
          <a:p>
            <a:endParaRPr lang="en-US" altLang="en-US" smtClean="0"/>
          </a:p>
          <a:p>
            <a:r>
              <a:rPr lang="en-US" altLang="en-US" smtClean="0"/>
              <a:t>(Please allow thirty days after the date you submitted an updated certification to the RPO for processing if applicable).</a:t>
            </a:r>
          </a:p>
          <a:p>
            <a:endParaRPr lang="en-US" altLang="en-US" smtClean="0"/>
          </a:p>
        </p:txBody>
      </p:sp>
      <p:sp>
        <p:nvSpPr>
          <p:cNvPr id="624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A85EEC56-5293-4C98-A552-E2A3F68C67C5}" type="slidenum">
              <a:rPr lang="en-US" altLang="en-US"/>
              <a:pPr eaLnBrk="1" hangingPunct="1">
                <a:spcBef>
                  <a:spcPct val="20000"/>
                </a:spcBef>
                <a:buFontTx/>
                <a:buChar char="•"/>
              </a:pPr>
              <a:t>25</a:t>
            </a:fld>
            <a:endParaRPr lang="en-US" altLang="en-US"/>
          </a:p>
        </p:txBody>
      </p:sp>
    </p:spTree>
    <p:extLst>
      <p:ext uri="{BB962C8B-B14F-4D97-AF65-F5344CB8AC3E}">
        <p14:creationId xmlns:p14="http://schemas.microsoft.com/office/powerpoint/2010/main" val="276082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Schools can also remind students to make sure their address is updated with VA Education specifically, and explain that if they drop a class, they will likely receive a debt.</a:t>
            </a:r>
          </a:p>
          <a:p>
            <a:endParaRPr lang="en-US" altLang="en-US" smtClean="0"/>
          </a:p>
          <a:p>
            <a:r>
              <a:rPr lang="en-US" altLang="en-US" smtClean="0">
                <a:latin typeface="Arial" panose="020B0604020202020204" pitchFamily="34" charset="0"/>
              </a:rPr>
              <a:t>For privacy reasons, DMC cannot provide your school with any details about a student debt. </a:t>
            </a:r>
          </a:p>
          <a:p>
            <a:endParaRPr lang="en-US" altLang="en-US" smtClean="0">
              <a:latin typeface="Arial" panose="020B0604020202020204" pitchFamily="34" charset="0"/>
            </a:endParaRPr>
          </a:p>
          <a:p>
            <a:r>
              <a:rPr lang="en-US" altLang="en-US" smtClean="0">
                <a:latin typeface="Arial" panose="020B0604020202020204" pitchFamily="34" charset="0"/>
              </a:rPr>
              <a:t>In general, if the student does not contact DMC within 30 days of our first collection letter, collection of the debt cannot be suspended.</a:t>
            </a:r>
          </a:p>
          <a:p>
            <a:endParaRPr lang="en-US" altLang="en-US" smtClean="0"/>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DA865523-5378-481E-85C8-D06F495AD2ED}" type="slidenum">
              <a:rPr lang="en-US" altLang="en-US"/>
              <a:pPr eaLnBrk="1" hangingPunct="1">
                <a:spcBef>
                  <a:spcPct val="20000"/>
                </a:spcBef>
                <a:buFontTx/>
                <a:buChar char="•"/>
              </a:pPr>
              <a:t>27</a:t>
            </a:fld>
            <a:endParaRPr lang="en-US" altLang="en-US"/>
          </a:p>
        </p:txBody>
      </p:sp>
    </p:spTree>
    <p:extLst>
      <p:ext uri="{BB962C8B-B14F-4D97-AF65-F5344CB8AC3E}">
        <p14:creationId xmlns:p14="http://schemas.microsoft.com/office/powerpoint/2010/main" val="735703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Tx/>
              <a:buChar char="•"/>
            </a:pPr>
            <a:fld id="{1B4B6443-605B-4FAB-BA9E-FFABC228F19B}" type="slidenum">
              <a:rPr lang="en-US" altLang="en-US"/>
              <a:pPr eaLnBrk="1" hangingPunct="1">
                <a:spcBef>
                  <a:spcPct val="0"/>
                </a:spcBef>
                <a:buFontTx/>
                <a:buChar char="•"/>
              </a:pPr>
              <a:t>28</a:t>
            </a:fld>
            <a:endParaRPr lang="en-US" altLang="en-US"/>
          </a:p>
        </p:txBody>
      </p:sp>
    </p:spTree>
    <p:extLst>
      <p:ext uri="{BB962C8B-B14F-4D97-AF65-F5344CB8AC3E}">
        <p14:creationId xmlns:p14="http://schemas.microsoft.com/office/powerpoint/2010/main" val="3449857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Tx/>
              <a:buChar char="•"/>
            </a:pPr>
            <a:fld id="{DC0F3F39-748C-4675-8CB5-EB2AA6CDBDCC}" type="slidenum">
              <a:rPr lang="en-US" altLang="en-US">
                <a:solidFill>
                  <a:srgbClr val="000000"/>
                </a:solidFill>
              </a:rPr>
              <a:pPr eaLnBrk="1" hangingPunct="1">
                <a:spcBef>
                  <a:spcPct val="0"/>
                </a:spcBef>
                <a:buFontTx/>
                <a:buChar char="•"/>
              </a:pPr>
              <a:t>29</a:t>
            </a:fld>
            <a:endParaRPr lang="en-US" altLang="en-US">
              <a:solidFill>
                <a:srgbClr val="000000"/>
              </a:solidFill>
            </a:endParaRPr>
          </a:p>
        </p:txBody>
      </p:sp>
    </p:spTree>
    <p:extLst>
      <p:ext uri="{BB962C8B-B14F-4D97-AF65-F5344CB8AC3E}">
        <p14:creationId xmlns:p14="http://schemas.microsoft.com/office/powerpoint/2010/main" val="522504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mtClean="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DDCE9914-BD47-4170-B28C-9C8A14C4E488}" type="slidenum">
              <a:rPr lang="en-US" altLang="en-US"/>
              <a:pPr eaLnBrk="1" hangingPunct="1">
                <a:spcBef>
                  <a:spcPct val="20000"/>
                </a:spcBef>
                <a:buFontTx/>
                <a:buChar char="•"/>
              </a:pPr>
              <a:t>30</a:t>
            </a:fld>
            <a:endParaRPr lang="en-US" altLang="en-US"/>
          </a:p>
        </p:txBody>
      </p:sp>
    </p:spTree>
    <p:extLst>
      <p:ext uri="{BB962C8B-B14F-4D97-AF65-F5344CB8AC3E}">
        <p14:creationId xmlns:p14="http://schemas.microsoft.com/office/powerpoint/2010/main" val="124904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pPr eaLnBrk="1" hangingPunct="1">
              <a:lnSpc>
                <a:spcPct val="90000"/>
              </a:lnSpc>
            </a:pPr>
            <a:endParaRPr lang="en-US" altLang="en-US" smtClean="0">
              <a:solidFill>
                <a:schemeClr val="tx2"/>
              </a:solidFill>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4163" eaLnBrk="0" hangingPunct="0">
              <a:spcBef>
                <a:spcPct val="30000"/>
              </a:spcBef>
              <a:defRPr sz="1200">
                <a:solidFill>
                  <a:schemeClr val="tx1"/>
                </a:solidFill>
                <a:latin typeface="Calibri" panose="020F0502020204030204" pitchFamily="34" charset="0"/>
              </a:defRPr>
            </a:lvl2pPr>
            <a:lvl3pPr marL="1144588" indent="-227013" eaLnBrk="0" hangingPunct="0">
              <a:spcBef>
                <a:spcPct val="30000"/>
              </a:spcBef>
              <a:defRPr sz="1200">
                <a:solidFill>
                  <a:schemeClr val="tx1"/>
                </a:solidFill>
                <a:latin typeface="Calibri" panose="020F0502020204030204" pitchFamily="34" charset="0"/>
              </a:defRPr>
            </a:lvl3pPr>
            <a:lvl4pPr marL="1603375" indent="-227013" eaLnBrk="0" hangingPunct="0">
              <a:spcBef>
                <a:spcPct val="30000"/>
              </a:spcBef>
              <a:defRPr sz="1200">
                <a:solidFill>
                  <a:schemeClr val="tx1"/>
                </a:solidFill>
                <a:latin typeface="Calibri" panose="020F0502020204030204" pitchFamily="34" charset="0"/>
              </a:defRPr>
            </a:lvl4pPr>
            <a:lvl5pPr marL="2062163" indent="-227013" eaLnBrk="0" hangingPunct="0">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612C0BAF-EA65-42A6-9F24-F0CB3EF084AD}" type="slidenum">
              <a:rPr lang="en-US" altLang="en-US">
                <a:solidFill>
                  <a:srgbClr val="000000"/>
                </a:solidFill>
              </a:rPr>
              <a:pPr eaLnBrk="1" hangingPunct="1">
                <a:spcBef>
                  <a:spcPct val="20000"/>
                </a:spcBef>
                <a:buFontTx/>
                <a:buChar char="•"/>
              </a:pPr>
              <a:t>4</a:t>
            </a:fld>
            <a:endParaRPr lang="en-US" altLang="en-US">
              <a:solidFill>
                <a:srgbClr val="000000"/>
              </a:solidFill>
            </a:endParaRPr>
          </a:p>
        </p:txBody>
      </p:sp>
    </p:spTree>
    <p:extLst>
      <p:ext uri="{BB962C8B-B14F-4D97-AF65-F5344CB8AC3E}">
        <p14:creationId xmlns:p14="http://schemas.microsoft.com/office/powerpoint/2010/main" val="209413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sz="2000" smtClean="0">
              <a:cs typeface="Times New Roman" panose="02020603050405020304" pitchFamily="18"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Tx/>
              <a:buChar char="•"/>
            </a:pPr>
            <a:fld id="{699F46C1-C3A2-4A04-BE91-8ADDF75DABC1}" type="slidenum">
              <a:rPr lang="en-US" altLang="en-US">
                <a:solidFill>
                  <a:srgbClr val="000000"/>
                </a:solidFill>
              </a:rPr>
              <a:pPr eaLnBrk="1" hangingPunct="1">
                <a:spcBef>
                  <a:spcPct val="0"/>
                </a:spcBef>
                <a:buFontTx/>
                <a:buChar char="•"/>
              </a:pPr>
              <a:t>5</a:t>
            </a:fld>
            <a:endParaRPr lang="en-US" altLang="en-US">
              <a:solidFill>
                <a:srgbClr val="000000"/>
              </a:solidFill>
            </a:endParaRPr>
          </a:p>
        </p:txBody>
      </p:sp>
    </p:spTree>
    <p:extLst>
      <p:ext uri="{BB962C8B-B14F-4D97-AF65-F5344CB8AC3E}">
        <p14:creationId xmlns:p14="http://schemas.microsoft.com/office/powerpoint/2010/main" val="25941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Tx/>
              <a:buChar char="•"/>
            </a:pPr>
            <a:fld id="{8156CA13-7A9F-4D24-84EA-339DEE8604C0}" type="slidenum">
              <a:rPr lang="en-US" altLang="en-US"/>
              <a:pPr eaLnBrk="1" hangingPunct="1">
                <a:spcBef>
                  <a:spcPct val="0"/>
                </a:spcBef>
                <a:buFontTx/>
                <a:buChar char="•"/>
              </a:pPr>
              <a:t>6</a:t>
            </a:fld>
            <a:endParaRPr lang="en-US" altLang="en-US"/>
          </a:p>
        </p:txBody>
      </p:sp>
    </p:spTree>
    <p:extLst>
      <p:ext uri="{BB962C8B-B14F-4D97-AF65-F5344CB8AC3E}">
        <p14:creationId xmlns:p14="http://schemas.microsoft.com/office/powerpoint/2010/main" val="183367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smtClean="0"/>
              <a:t>If a student reduced but not completely withdrew, the debt shall be assessed to the student.</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70D8E73C-9C85-4626-99DD-BDBF63CDFDAC}" type="slidenum">
              <a:rPr lang="en-US" altLang="en-US"/>
              <a:pPr eaLnBrk="1" hangingPunct="1">
                <a:spcBef>
                  <a:spcPct val="20000"/>
                </a:spcBef>
                <a:buFontTx/>
                <a:buChar char="•"/>
              </a:pPr>
              <a:t>7</a:t>
            </a:fld>
            <a:endParaRPr lang="en-US" altLang="en-US"/>
          </a:p>
        </p:txBody>
      </p:sp>
    </p:spTree>
    <p:extLst>
      <p:ext uri="{BB962C8B-B14F-4D97-AF65-F5344CB8AC3E}">
        <p14:creationId xmlns:p14="http://schemas.microsoft.com/office/powerpoint/2010/main" val="207253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ChangeArrowheads="1" noTextEdit="1"/>
          </p:cNvSpPr>
          <p:nvPr>
            <p:ph type="sldImg"/>
          </p:nvPr>
        </p:nvSpPr>
        <p:spPr>
          <a:ln/>
        </p:spPr>
      </p:sp>
      <p:sp>
        <p:nvSpPr>
          <p:cNvPr id="46083"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22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lnSpc>
                <a:spcPct val="90000"/>
              </a:lnSpc>
              <a:buFont typeface="Arial" charset="0"/>
              <a:buNone/>
              <a:defRPr/>
            </a:pPr>
            <a:r>
              <a:rPr lang="en-US" sz="2400" dirty="0">
                <a:solidFill>
                  <a:schemeClr val="tx2"/>
                </a:solidFill>
                <a:latin typeface="Arial" pitchFamily="34" charset="0"/>
                <a:cs typeface="Arial" pitchFamily="34" charset="0"/>
              </a:rPr>
              <a:t>DMC sends </a:t>
            </a:r>
            <a:r>
              <a:rPr lang="en-US" sz="2400" b="1" dirty="0">
                <a:solidFill>
                  <a:schemeClr val="tx2"/>
                </a:solidFill>
                <a:latin typeface="Arial" pitchFamily="34" charset="0"/>
                <a:cs typeface="Arial" pitchFamily="34" charset="0"/>
              </a:rPr>
              <a:t>three </a:t>
            </a:r>
            <a:r>
              <a:rPr lang="en-US" sz="2400" dirty="0">
                <a:solidFill>
                  <a:schemeClr val="tx2"/>
                </a:solidFill>
                <a:latin typeface="Arial" pitchFamily="34" charset="0"/>
                <a:cs typeface="Arial" pitchFamily="34" charset="0"/>
              </a:rPr>
              <a:t>Notice of Indebtedness letters over a period of sixty days. These letters all provide information regarding:</a:t>
            </a:r>
          </a:p>
          <a:p>
            <a:pPr lvl="1" eaLnBrk="1" hangingPunct="1">
              <a:lnSpc>
                <a:spcPct val="90000"/>
              </a:lnSpc>
              <a:defRPr/>
            </a:pPr>
            <a:r>
              <a:rPr lang="en-US" sz="2000" dirty="0">
                <a:solidFill>
                  <a:schemeClr val="tx2"/>
                </a:solidFill>
                <a:latin typeface="Arial" pitchFamily="34" charset="0"/>
                <a:cs typeface="Arial" pitchFamily="34" charset="0"/>
              </a:rPr>
              <a:t>Where to send payment, including return envelope and payment remittance stub</a:t>
            </a:r>
          </a:p>
          <a:p>
            <a:pPr lvl="1" eaLnBrk="1" hangingPunct="1">
              <a:lnSpc>
                <a:spcPct val="90000"/>
              </a:lnSpc>
              <a:defRPr/>
            </a:pPr>
            <a:r>
              <a:rPr lang="en-US" sz="2000" dirty="0">
                <a:solidFill>
                  <a:schemeClr val="tx2"/>
                </a:solidFill>
                <a:latin typeface="Arial" pitchFamily="34" charset="0"/>
                <a:cs typeface="Arial" pitchFamily="34" charset="0"/>
              </a:rPr>
              <a:t>E-mail address:  </a:t>
            </a:r>
            <a:r>
              <a:rPr lang="en-US" sz="2000" dirty="0">
                <a:solidFill>
                  <a:schemeClr val="tx2"/>
                </a:solidFill>
                <a:latin typeface="Arial" pitchFamily="34" charset="0"/>
                <a:cs typeface="Arial" pitchFamily="34" charset="0"/>
                <a:hlinkClick r:id="rId3"/>
              </a:rPr>
              <a:t>dmcedu.vbaspl@va.gov</a:t>
            </a:r>
            <a:r>
              <a:rPr lang="en-US" sz="2000" dirty="0">
                <a:solidFill>
                  <a:schemeClr val="tx2"/>
                </a:solidFill>
                <a:latin typeface="Arial" pitchFamily="34" charset="0"/>
                <a:cs typeface="Arial" pitchFamily="34" charset="0"/>
              </a:rPr>
              <a:t> </a:t>
            </a:r>
          </a:p>
          <a:p>
            <a:pPr lvl="1" eaLnBrk="1" hangingPunct="1">
              <a:lnSpc>
                <a:spcPct val="90000"/>
              </a:lnSpc>
              <a:defRPr/>
            </a:pPr>
            <a:r>
              <a:rPr lang="en-US" sz="2000" dirty="0">
                <a:solidFill>
                  <a:schemeClr val="tx2"/>
                </a:solidFill>
                <a:latin typeface="Arial" pitchFamily="34" charset="0"/>
                <a:cs typeface="Arial" pitchFamily="34" charset="0"/>
              </a:rPr>
              <a:t>Toll-free number for DMC:  1-800-827-0648</a:t>
            </a:r>
          </a:p>
          <a:p>
            <a:pPr lvl="1" eaLnBrk="1" hangingPunct="1">
              <a:lnSpc>
                <a:spcPct val="90000"/>
              </a:lnSpc>
              <a:buFont typeface="Arial" charset="0"/>
              <a:buNone/>
              <a:defRPr/>
            </a:pPr>
            <a:endParaRPr lang="en-US" sz="2000" dirty="0">
              <a:solidFill>
                <a:schemeClr val="tx2"/>
              </a:solidFill>
              <a:latin typeface="Arial" pitchFamily="34" charset="0"/>
              <a:cs typeface="Arial" pitchFamily="34" charset="0"/>
            </a:endParaRPr>
          </a:p>
          <a:p>
            <a:pPr marL="0" lvl="1" eaLnBrk="1" hangingPunct="1">
              <a:lnSpc>
                <a:spcPct val="90000"/>
              </a:lnSpc>
              <a:spcBef>
                <a:spcPts val="0"/>
              </a:spcBef>
              <a:defRPr/>
            </a:pPr>
            <a:r>
              <a:rPr lang="en-US" sz="2000" dirty="0">
                <a:solidFill>
                  <a:srgbClr val="FF0000"/>
                </a:solidFill>
                <a:latin typeface="Arial" pitchFamily="34" charset="0"/>
                <a:cs typeface="Arial" pitchFamily="34" charset="0"/>
              </a:rPr>
              <a:t>After the third collection letter is sent, if payment is not received and applied within 60 days,  the account will be referred to the U.S. Department of Treasury, Treasury Offset Program (TOP).  In other words, if a debt is still unpaid 120 days after the first Notice of Indebtedness is sent, it will be referred to TOP.</a:t>
            </a:r>
            <a:endParaRPr lang="en-US" sz="2000" dirty="0">
              <a:solidFill>
                <a:srgbClr val="0070C0"/>
              </a:solidFill>
              <a:latin typeface="Arial" pitchFamily="34" charset="0"/>
              <a:cs typeface="Arial" pitchFamily="34" charset="0"/>
            </a:endParaRPr>
          </a:p>
          <a:p>
            <a:pPr>
              <a:defRPr/>
            </a:pPr>
            <a:endParaRPr lang="en-US" dirty="0"/>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4538" indent="-285750" eaLnBrk="0" hangingPunct="0">
              <a:spcBef>
                <a:spcPct val="30000"/>
              </a:spcBef>
              <a:defRPr sz="1200">
                <a:solidFill>
                  <a:schemeClr val="tx1"/>
                </a:solidFill>
                <a:latin typeface="Calibri" panose="020F0502020204030204" pitchFamily="34" charset="0"/>
              </a:defRPr>
            </a:lvl2pPr>
            <a:lvl3pPr marL="1146175" indent="-228600" eaLnBrk="0" hangingPunct="0">
              <a:spcBef>
                <a:spcPct val="30000"/>
              </a:spcBef>
              <a:defRPr sz="1200">
                <a:solidFill>
                  <a:schemeClr val="tx1"/>
                </a:solidFill>
                <a:latin typeface="Calibri" panose="020F0502020204030204" pitchFamily="34" charset="0"/>
              </a:defRPr>
            </a:lvl3pPr>
            <a:lvl4pPr marL="1604963" indent="-228600" eaLnBrk="0" hangingPunct="0">
              <a:spcBef>
                <a:spcPct val="30000"/>
              </a:spcBef>
              <a:defRPr sz="1200">
                <a:solidFill>
                  <a:schemeClr val="tx1"/>
                </a:solidFill>
                <a:latin typeface="Calibri" panose="020F0502020204030204" pitchFamily="34" charset="0"/>
              </a:defRPr>
            </a:lvl4pPr>
            <a:lvl5pPr marL="2063750" indent="-228600" eaLnBrk="0" hangingPunct="0">
              <a:spcBef>
                <a:spcPct val="30000"/>
              </a:spcBef>
              <a:defRPr sz="1200">
                <a:solidFill>
                  <a:schemeClr val="tx1"/>
                </a:solidFill>
                <a:latin typeface="Calibri" panose="020F0502020204030204" pitchFamily="34" charset="0"/>
              </a:defRPr>
            </a:lvl5pPr>
            <a:lvl6pPr marL="2520950" indent="-228600" eaLnBrk="0" fontAlgn="base" hangingPunct="0">
              <a:spcBef>
                <a:spcPct val="30000"/>
              </a:spcBef>
              <a:spcAft>
                <a:spcPct val="0"/>
              </a:spcAft>
              <a:defRPr sz="1200">
                <a:solidFill>
                  <a:schemeClr val="tx1"/>
                </a:solidFill>
                <a:latin typeface="Calibri" panose="020F0502020204030204" pitchFamily="34" charset="0"/>
              </a:defRPr>
            </a:lvl6pPr>
            <a:lvl7pPr marL="2978150" indent="-228600" eaLnBrk="0" fontAlgn="base" hangingPunct="0">
              <a:spcBef>
                <a:spcPct val="30000"/>
              </a:spcBef>
              <a:spcAft>
                <a:spcPct val="0"/>
              </a:spcAft>
              <a:defRPr sz="1200">
                <a:solidFill>
                  <a:schemeClr val="tx1"/>
                </a:solidFill>
                <a:latin typeface="Calibri" panose="020F0502020204030204" pitchFamily="34" charset="0"/>
              </a:defRPr>
            </a:lvl7pPr>
            <a:lvl8pPr marL="3435350" indent="-228600" eaLnBrk="0" fontAlgn="base" hangingPunct="0">
              <a:spcBef>
                <a:spcPct val="30000"/>
              </a:spcBef>
              <a:spcAft>
                <a:spcPct val="0"/>
              </a:spcAft>
              <a:defRPr sz="1200">
                <a:solidFill>
                  <a:schemeClr val="tx1"/>
                </a:solidFill>
                <a:latin typeface="Calibri" panose="020F0502020204030204" pitchFamily="34" charset="0"/>
              </a:defRPr>
            </a:lvl8pPr>
            <a:lvl9pPr marL="389255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20000"/>
              </a:spcBef>
              <a:buFontTx/>
              <a:buChar char="•"/>
            </a:pPr>
            <a:fld id="{47FAB9EC-F5C2-43BE-9335-EC6B9B29106D}" type="slidenum">
              <a:rPr lang="en-US" altLang="en-US"/>
              <a:pPr eaLnBrk="1" hangingPunct="1">
                <a:spcBef>
                  <a:spcPct val="20000"/>
                </a:spcBef>
                <a:buFontTx/>
                <a:buChar char="•"/>
              </a:pPr>
              <a:t>9</a:t>
            </a:fld>
            <a:endParaRPr lang="en-US" altLang="en-US"/>
          </a:p>
        </p:txBody>
      </p:sp>
    </p:spTree>
    <p:extLst>
      <p:ext uri="{BB962C8B-B14F-4D97-AF65-F5344CB8AC3E}">
        <p14:creationId xmlns:p14="http://schemas.microsoft.com/office/powerpoint/2010/main" val="383933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ChangeArrowheads="1" noTextEdit="1"/>
          </p:cNvSpPr>
          <p:nvPr>
            <p:ph type="sldImg"/>
          </p:nvPr>
        </p:nvSpPr>
        <p:spPr>
          <a:ln/>
        </p:spPr>
      </p:sp>
      <p:sp>
        <p:nvSpPr>
          <p:cNvPr id="48131" name="Rectangle 1027"/>
          <p:cNvSpPr>
            <a:spLocks noGrp="1" noChangeArrowheads="1"/>
          </p:cNvSpPr>
          <p:nvPr>
            <p:ph type="body" idx="1"/>
          </p:nvPr>
        </p:nvSpPr>
        <p:spPr>
          <a:noFill/>
        </p:spPr>
        <p:txBody>
          <a:bodyPr/>
          <a:lstStyle/>
          <a:p>
            <a:pPr eaLnBrk="1" hangingPunct="1"/>
            <a:r>
              <a:rPr lang="en-US" altLang="en-US" smtClean="0"/>
              <a:t>Letters are mailed to address on file with the Web Enabled Approval Management System (WEAMS) system used by State Approving Agencies and VA.</a:t>
            </a:r>
          </a:p>
        </p:txBody>
      </p:sp>
    </p:spTree>
    <p:extLst>
      <p:ext uri="{BB962C8B-B14F-4D97-AF65-F5344CB8AC3E}">
        <p14:creationId xmlns:p14="http://schemas.microsoft.com/office/powerpoint/2010/main" val="60860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2610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26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58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5E7AC6-66EF-403F-8A02-EFF9BDB22B38}" type="datetimeFigureOut">
              <a:rPr lang="en-US"/>
              <a:pPr>
                <a:defRPr/>
              </a:pPr>
              <a:t>3/23/2017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5A06CF-2AE5-43B1-BAF1-426602859AFD}" type="slidenum">
              <a:rPr lang="en-US" altLang="en-US"/>
              <a:pPr/>
              <a:t>‹#›</a:t>
            </a:fld>
            <a:endParaRPr lang="en-US" altLang="en-US"/>
          </a:p>
        </p:txBody>
      </p:sp>
    </p:spTree>
    <p:extLst>
      <p:ext uri="{BB962C8B-B14F-4D97-AF65-F5344CB8AC3E}">
        <p14:creationId xmlns:p14="http://schemas.microsoft.com/office/powerpoint/2010/main" val="262157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4CDD10-E40B-4B69-92CC-BD76BEDE74F0}" type="datetimeFigureOut">
              <a:rPr lang="en-US"/>
              <a:pPr>
                <a:defRPr/>
              </a:pPr>
              <a:t>3/23/2017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D1BD0F-7CEB-4F8C-BAE7-107CA59C4880}" type="slidenum">
              <a:rPr lang="en-US" altLang="en-US"/>
              <a:pPr/>
              <a:t>‹#›</a:t>
            </a:fld>
            <a:endParaRPr lang="en-US" altLang="en-US"/>
          </a:p>
        </p:txBody>
      </p:sp>
    </p:spTree>
    <p:extLst>
      <p:ext uri="{BB962C8B-B14F-4D97-AF65-F5344CB8AC3E}">
        <p14:creationId xmlns:p14="http://schemas.microsoft.com/office/powerpoint/2010/main" val="292826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593942-E792-4835-8845-061178045623}" type="datetimeFigureOut">
              <a:rPr lang="en-US"/>
              <a:pPr>
                <a:defRPr/>
              </a:pPr>
              <a:t>3/23/2017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86B587-E9D7-4E37-B435-A41F2202285A}" type="slidenum">
              <a:rPr lang="en-US" altLang="en-US"/>
              <a:pPr/>
              <a:t>‹#›</a:t>
            </a:fld>
            <a:endParaRPr lang="en-US" altLang="en-US"/>
          </a:p>
        </p:txBody>
      </p:sp>
    </p:spTree>
    <p:extLst>
      <p:ext uri="{BB962C8B-B14F-4D97-AF65-F5344CB8AC3E}">
        <p14:creationId xmlns:p14="http://schemas.microsoft.com/office/powerpoint/2010/main" val="386742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D77DAD-AC1E-490B-BB73-EA12CFDD1E01}" type="datetimeFigureOut">
              <a:rPr lang="en-US"/>
              <a:pPr>
                <a:defRPr/>
              </a:pPr>
              <a:t>3/23/2017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B078A5-7763-4336-964C-B9F1AFB23789}" type="slidenum">
              <a:rPr lang="en-US" altLang="en-US"/>
              <a:pPr/>
              <a:t>‹#›</a:t>
            </a:fld>
            <a:endParaRPr lang="en-US" altLang="en-US"/>
          </a:p>
        </p:txBody>
      </p:sp>
    </p:spTree>
    <p:extLst>
      <p:ext uri="{BB962C8B-B14F-4D97-AF65-F5344CB8AC3E}">
        <p14:creationId xmlns:p14="http://schemas.microsoft.com/office/powerpoint/2010/main" val="19596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A7EC10-101A-4291-9290-4BDD0DB11F30}" type="datetimeFigureOut">
              <a:rPr lang="en-US"/>
              <a:pPr>
                <a:defRPr/>
              </a:pPr>
              <a:t>3/23/2017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F849D7D-2CDC-48EF-B75B-D86DE82AFDA6}" type="slidenum">
              <a:rPr lang="en-US" altLang="en-US"/>
              <a:pPr/>
              <a:t>‹#›</a:t>
            </a:fld>
            <a:endParaRPr lang="en-US" altLang="en-US"/>
          </a:p>
        </p:txBody>
      </p:sp>
    </p:spTree>
    <p:extLst>
      <p:ext uri="{BB962C8B-B14F-4D97-AF65-F5344CB8AC3E}">
        <p14:creationId xmlns:p14="http://schemas.microsoft.com/office/powerpoint/2010/main" val="112615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13030A-B851-41AB-A359-005BC1087C94}" type="datetimeFigureOut">
              <a:rPr lang="en-US"/>
              <a:pPr>
                <a:defRPr/>
              </a:pPr>
              <a:t>3/23/2017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4A6456D-5989-41AD-89D4-987B116C194C}" type="slidenum">
              <a:rPr lang="en-US" altLang="en-US"/>
              <a:pPr/>
              <a:t>‹#›</a:t>
            </a:fld>
            <a:endParaRPr lang="en-US" altLang="en-US"/>
          </a:p>
        </p:txBody>
      </p:sp>
    </p:spTree>
    <p:extLst>
      <p:ext uri="{BB962C8B-B14F-4D97-AF65-F5344CB8AC3E}">
        <p14:creationId xmlns:p14="http://schemas.microsoft.com/office/powerpoint/2010/main" val="136859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BCD963-DF10-4EA4-9750-7B0ED41CD421}" type="datetimeFigureOut">
              <a:rPr lang="en-US"/>
              <a:pPr>
                <a:defRPr/>
              </a:pPr>
              <a:t>3/23/2017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D05DEE5-97B6-4C9C-8E12-EEC0591FBB4C}" type="slidenum">
              <a:rPr lang="en-US" altLang="en-US"/>
              <a:pPr/>
              <a:t>‹#›</a:t>
            </a:fld>
            <a:endParaRPr lang="en-US" altLang="en-US"/>
          </a:p>
        </p:txBody>
      </p:sp>
    </p:spTree>
    <p:extLst>
      <p:ext uri="{BB962C8B-B14F-4D97-AF65-F5344CB8AC3E}">
        <p14:creationId xmlns:p14="http://schemas.microsoft.com/office/powerpoint/2010/main" val="1621779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A8096-56DF-4B5E-A064-8CD2C55AC57D}" type="datetimeFigureOut">
              <a:rPr lang="en-US"/>
              <a:pPr>
                <a:defRPr/>
              </a:pPr>
              <a:t>3/23/2017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DC9B59-F540-4A80-A868-1AA64C0B603D}" type="slidenum">
              <a:rPr lang="en-US" altLang="en-US"/>
              <a:pPr/>
              <a:t>‹#›</a:t>
            </a:fld>
            <a:endParaRPr lang="en-US" altLang="en-US"/>
          </a:p>
        </p:txBody>
      </p:sp>
    </p:spTree>
    <p:extLst>
      <p:ext uri="{BB962C8B-B14F-4D97-AF65-F5344CB8AC3E}">
        <p14:creationId xmlns:p14="http://schemas.microsoft.com/office/powerpoint/2010/main" val="83438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309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1F9BE4-42CD-4AAE-811C-3AACFCB2B409}" type="datetimeFigureOut">
              <a:rPr lang="en-US"/>
              <a:pPr>
                <a:defRPr/>
              </a:pPr>
              <a:t>3/23/2017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06BFF4-7187-4113-855B-210554623E17}" type="slidenum">
              <a:rPr lang="en-US" altLang="en-US"/>
              <a:pPr/>
              <a:t>‹#›</a:t>
            </a:fld>
            <a:endParaRPr lang="en-US" altLang="en-US"/>
          </a:p>
        </p:txBody>
      </p:sp>
    </p:spTree>
    <p:extLst>
      <p:ext uri="{BB962C8B-B14F-4D97-AF65-F5344CB8AC3E}">
        <p14:creationId xmlns:p14="http://schemas.microsoft.com/office/powerpoint/2010/main" val="57135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51584F-CD52-4A17-A5E9-D98665794ED8}" type="datetimeFigureOut">
              <a:rPr lang="en-US"/>
              <a:pPr>
                <a:defRPr/>
              </a:pPr>
              <a:t>3/23/2017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B18F0A-435C-45B2-A36F-9A1D201A44B3}" type="slidenum">
              <a:rPr lang="en-US" altLang="en-US"/>
              <a:pPr/>
              <a:t>‹#›</a:t>
            </a:fld>
            <a:endParaRPr lang="en-US" altLang="en-US"/>
          </a:p>
        </p:txBody>
      </p:sp>
    </p:spTree>
    <p:extLst>
      <p:ext uri="{BB962C8B-B14F-4D97-AF65-F5344CB8AC3E}">
        <p14:creationId xmlns:p14="http://schemas.microsoft.com/office/powerpoint/2010/main" val="920417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50ABA-A54D-4794-815E-4B205B4CD303}" type="datetimeFigureOut">
              <a:rPr lang="en-US"/>
              <a:pPr>
                <a:defRPr/>
              </a:pPr>
              <a:t>3/23/2017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60D463-4D1C-4336-A66E-33251DFFDE18}" type="slidenum">
              <a:rPr lang="en-US" altLang="en-US"/>
              <a:pPr/>
              <a:t>‹#›</a:t>
            </a:fld>
            <a:endParaRPr lang="en-US" altLang="en-US"/>
          </a:p>
        </p:txBody>
      </p:sp>
    </p:spTree>
    <p:extLst>
      <p:ext uri="{BB962C8B-B14F-4D97-AF65-F5344CB8AC3E}">
        <p14:creationId xmlns:p14="http://schemas.microsoft.com/office/powerpoint/2010/main" val="158876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28630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666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8909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307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469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7759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7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0317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459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7760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115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00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8477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9697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0367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1890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9904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323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833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4144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6819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5801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693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383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2044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348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683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7595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02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1871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624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62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4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308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766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2286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Rounded Rectangle 3"/>
          <p:cNvSpPr/>
          <p:nvPr userDrawn="1"/>
        </p:nvSpPr>
        <p:spPr>
          <a:xfrm>
            <a:off x="90259" y="1384300"/>
            <a:ext cx="8963487" cy="1524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en-US" sz="1800" dirty="0"/>
          </a:p>
        </p:txBody>
      </p:sp>
      <p:pic>
        <p:nvPicPr>
          <p:cNvPr id="1030" name="Picture 5" descr="VASeal transp"/>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p:cNvSpPr>
          <p:nvPr/>
        </p:nvSpPr>
        <p:spPr bwMode="auto">
          <a:xfrm>
            <a:off x="6950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spcBef>
                <a:spcPct val="0"/>
              </a:spcBef>
              <a:buFontTx/>
              <a:buNone/>
            </a:pPr>
            <a:fld id="{8BD7B147-CF6B-491D-9FF1-94230F556B85}" type="slidenum">
              <a:rPr lang="en-US" altLang="en-US" sz="1200">
                <a:solidFill>
                  <a:srgbClr val="002060"/>
                </a:solidFill>
              </a:rPr>
              <a:pPr algn="r" eaLnBrk="1" hangingPunct="1">
                <a:spcBef>
                  <a:spcPct val="0"/>
                </a:spcBef>
                <a:buFontTx/>
                <a:buNone/>
              </a:pPr>
              <a:t>‹#›</a:t>
            </a:fld>
            <a:endParaRPr lang="en-US" altLang="en-US" sz="1200">
              <a:solidFill>
                <a:srgbClr val="002060"/>
              </a:solidFill>
            </a:endParaRPr>
          </a:p>
        </p:txBody>
      </p:sp>
      <p:pic>
        <p:nvPicPr>
          <p:cNvPr id="1032" name="Picture 15" descr="C:\Documents and Settings\DMCWMCAM\My Documents\My Pictures\DMC Logo Fits.bm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39000" y="1524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3600" b="1" i="1" kern="1200">
          <a:solidFill>
            <a:schemeClr val="tx2"/>
          </a:solidFill>
          <a:latin typeface="Arial" charset="0"/>
          <a:ea typeface="+mj-ea"/>
          <a:cs typeface="+mj-cs"/>
        </a:defRPr>
      </a:lvl1pPr>
      <a:lvl2pPr algn="ctr" rtl="0" eaLnBrk="0" fontAlgn="base" hangingPunct="0">
        <a:spcBef>
          <a:spcPct val="0"/>
        </a:spcBef>
        <a:spcAft>
          <a:spcPct val="0"/>
        </a:spcAft>
        <a:defRPr sz="3600" b="1" i="1">
          <a:solidFill>
            <a:schemeClr val="tx2"/>
          </a:solidFill>
          <a:latin typeface="Arial" charset="0"/>
        </a:defRPr>
      </a:lvl2pPr>
      <a:lvl3pPr algn="ctr" rtl="0" eaLnBrk="0" fontAlgn="base" hangingPunct="0">
        <a:spcBef>
          <a:spcPct val="0"/>
        </a:spcBef>
        <a:spcAft>
          <a:spcPct val="0"/>
        </a:spcAft>
        <a:defRPr sz="3600" b="1" i="1">
          <a:solidFill>
            <a:schemeClr val="tx2"/>
          </a:solidFill>
          <a:latin typeface="Arial" charset="0"/>
        </a:defRPr>
      </a:lvl3pPr>
      <a:lvl4pPr algn="ctr" rtl="0" eaLnBrk="0" fontAlgn="base" hangingPunct="0">
        <a:spcBef>
          <a:spcPct val="0"/>
        </a:spcBef>
        <a:spcAft>
          <a:spcPct val="0"/>
        </a:spcAft>
        <a:defRPr sz="3600" b="1" i="1">
          <a:solidFill>
            <a:schemeClr val="tx2"/>
          </a:solidFill>
          <a:latin typeface="Arial" charset="0"/>
        </a:defRPr>
      </a:lvl4pPr>
      <a:lvl5pPr algn="ctr" rtl="0" eaLnBrk="0" fontAlgn="base" hangingPunct="0">
        <a:spcBef>
          <a:spcPct val="0"/>
        </a:spcBef>
        <a:spcAft>
          <a:spcPct val="0"/>
        </a:spcAft>
        <a:defRPr sz="3600" b="1" i="1">
          <a:solidFill>
            <a:schemeClr val="tx2"/>
          </a:solidFill>
          <a:latin typeface="Arial" charset="0"/>
        </a:defRPr>
      </a:lvl5pPr>
      <a:lvl6pPr marL="457200" algn="ctr" rtl="0" fontAlgn="base">
        <a:spcBef>
          <a:spcPct val="0"/>
        </a:spcBef>
        <a:spcAft>
          <a:spcPct val="0"/>
        </a:spcAft>
        <a:defRPr sz="3600" b="1" i="1">
          <a:solidFill>
            <a:schemeClr val="tx2"/>
          </a:solidFill>
          <a:latin typeface="Arial" charset="0"/>
        </a:defRPr>
      </a:lvl6pPr>
      <a:lvl7pPr marL="914400" algn="ctr" rtl="0" fontAlgn="base">
        <a:spcBef>
          <a:spcPct val="0"/>
        </a:spcBef>
        <a:spcAft>
          <a:spcPct val="0"/>
        </a:spcAft>
        <a:defRPr sz="3600" b="1" i="1">
          <a:solidFill>
            <a:schemeClr val="tx2"/>
          </a:solidFill>
          <a:latin typeface="Arial" charset="0"/>
        </a:defRPr>
      </a:lvl7pPr>
      <a:lvl8pPr marL="1371600" algn="ctr" rtl="0" fontAlgn="base">
        <a:spcBef>
          <a:spcPct val="0"/>
        </a:spcBef>
        <a:spcAft>
          <a:spcPct val="0"/>
        </a:spcAft>
        <a:defRPr sz="3600" b="1" i="1">
          <a:solidFill>
            <a:schemeClr val="tx2"/>
          </a:solidFill>
          <a:latin typeface="Arial" charset="0"/>
        </a:defRPr>
      </a:lvl8pPr>
      <a:lvl9pPr marL="1828800" algn="ctr" rtl="0" fontAlgn="base">
        <a:spcBef>
          <a:spcPct val="0"/>
        </a:spcBef>
        <a:spcAft>
          <a:spcPct val="0"/>
        </a:spcAft>
        <a:defRPr sz="3600" b="1" i="1">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 typeface="Arial" charset="0"/>
              <a:buChar char="•"/>
              <a:defRPr sz="1200">
                <a:solidFill>
                  <a:schemeClr val="tx1">
                    <a:tint val="75000"/>
                  </a:schemeClr>
                </a:solidFill>
              </a:defRPr>
            </a:lvl1pPr>
          </a:lstStyle>
          <a:p>
            <a:pPr>
              <a:defRPr/>
            </a:pPr>
            <a:fld id="{E0E5206D-B4DD-4B3F-BDDD-9344207504BD}" type="datetimeFigureOut">
              <a:rPr lang="en-US"/>
              <a:pPr>
                <a:defRPr/>
              </a:pPr>
              <a:t>3/23/2017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 typeface="Arial" charset="0"/>
              <a:buChar cha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E7C7B7-2687-400E-8704-5DE4D8699B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371600" y="2286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Rounded Rectangle 3"/>
          <p:cNvSpPr/>
          <p:nvPr/>
        </p:nvSpPr>
        <p:spPr>
          <a:xfrm>
            <a:off x="90257" y="1384300"/>
            <a:ext cx="8963486" cy="1524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en-US" sz="1800" dirty="0">
              <a:solidFill>
                <a:prstClr val="white"/>
              </a:solidFill>
            </a:endParaRPr>
          </a:p>
        </p:txBody>
      </p:sp>
      <p:pic>
        <p:nvPicPr>
          <p:cNvPr id="3078" name="Picture 5" descr="VASeal transp"/>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p:cNvSpPr>
          <p:nvPr/>
        </p:nvSpPr>
        <p:spPr bwMode="auto">
          <a:xfrm>
            <a:off x="6950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spcBef>
                <a:spcPct val="0"/>
              </a:spcBef>
              <a:buFontTx/>
              <a:buNone/>
            </a:pPr>
            <a:fld id="{92029D34-B57F-4CCC-A8EC-8D53C2AC7E9C}" type="slidenum">
              <a:rPr lang="en-US" altLang="en-US" sz="1200">
                <a:solidFill>
                  <a:srgbClr val="002060"/>
                </a:solidFill>
                <a:cs typeface="Arial" panose="020B0604020202020204" pitchFamily="34" charset="0"/>
              </a:rPr>
              <a:pPr algn="r" eaLnBrk="1" hangingPunct="1">
                <a:spcBef>
                  <a:spcPct val="0"/>
                </a:spcBef>
                <a:buFontTx/>
                <a:buNone/>
              </a:pPr>
              <a:t>‹#›</a:t>
            </a:fld>
            <a:endParaRPr lang="en-US" altLang="en-US" sz="1200">
              <a:solidFill>
                <a:srgbClr val="002060"/>
              </a:solidFill>
              <a:cs typeface="Arial" panose="020B0604020202020204" pitchFamily="34" charset="0"/>
            </a:endParaRPr>
          </a:p>
        </p:txBody>
      </p:sp>
      <p:pic>
        <p:nvPicPr>
          <p:cNvPr id="3080" name="Picture 15" descr="C:\Documents and Settings\DMCWMCAM\My Documents\My Pictures\DMC Logo Fits.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1524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p:txStyles>
    <p:titleStyle>
      <a:lvl1pPr algn="ctr" rtl="0" eaLnBrk="0" fontAlgn="base" hangingPunct="0">
        <a:spcBef>
          <a:spcPct val="0"/>
        </a:spcBef>
        <a:spcAft>
          <a:spcPct val="0"/>
        </a:spcAft>
        <a:defRPr sz="3600" b="1" i="1" kern="1200">
          <a:solidFill>
            <a:schemeClr val="tx2"/>
          </a:solidFill>
          <a:latin typeface="Arial" pitchFamily="34" charset="0"/>
          <a:ea typeface="+mj-ea"/>
          <a:cs typeface="+mj-cs"/>
        </a:defRPr>
      </a:lvl1pPr>
      <a:lvl2pPr algn="ctr" rtl="0" eaLnBrk="0" fontAlgn="base" hangingPunct="0">
        <a:spcBef>
          <a:spcPct val="0"/>
        </a:spcBef>
        <a:spcAft>
          <a:spcPct val="0"/>
        </a:spcAft>
        <a:defRPr sz="3600" b="1" i="1">
          <a:solidFill>
            <a:schemeClr val="tx2"/>
          </a:solidFill>
          <a:latin typeface="Arial" pitchFamily="34" charset="0"/>
        </a:defRPr>
      </a:lvl2pPr>
      <a:lvl3pPr algn="ctr" rtl="0" eaLnBrk="0" fontAlgn="base" hangingPunct="0">
        <a:spcBef>
          <a:spcPct val="0"/>
        </a:spcBef>
        <a:spcAft>
          <a:spcPct val="0"/>
        </a:spcAft>
        <a:defRPr sz="3600" b="1" i="1">
          <a:solidFill>
            <a:schemeClr val="tx2"/>
          </a:solidFill>
          <a:latin typeface="Arial" pitchFamily="34" charset="0"/>
        </a:defRPr>
      </a:lvl3pPr>
      <a:lvl4pPr algn="ctr" rtl="0" eaLnBrk="0" fontAlgn="base" hangingPunct="0">
        <a:spcBef>
          <a:spcPct val="0"/>
        </a:spcBef>
        <a:spcAft>
          <a:spcPct val="0"/>
        </a:spcAft>
        <a:defRPr sz="3600" b="1" i="1">
          <a:solidFill>
            <a:schemeClr val="tx2"/>
          </a:solidFill>
          <a:latin typeface="Arial" pitchFamily="34" charset="0"/>
        </a:defRPr>
      </a:lvl4pPr>
      <a:lvl5pPr algn="ctr" rtl="0" eaLnBrk="0" fontAlgn="base" hangingPunct="0">
        <a:spcBef>
          <a:spcPct val="0"/>
        </a:spcBef>
        <a:spcAft>
          <a:spcPct val="0"/>
        </a:spcAft>
        <a:defRPr sz="3600" b="1" i="1">
          <a:solidFill>
            <a:schemeClr val="tx2"/>
          </a:solidFill>
          <a:latin typeface="Arial" pitchFamily="34" charset="0"/>
        </a:defRPr>
      </a:lvl5pPr>
      <a:lvl6pPr marL="457200" algn="ctr" rtl="0" fontAlgn="base">
        <a:spcBef>
          <a:spcPct val="0"/>
        </a:spcBef>
        <a:spcAft>
          <a:spcPct val="0"/>
        </a:spcAft>
        <a:defRPr sz="3600" b="1" i="1">
          <a:solidFill>
            <a:schemeClr val="tx2"/>
          </a:solidFill>
          <a:latin typeface="Arial" pitchFamily="34" charset="0"/>
        </a:defRPr>
      </a:lvl6pPr>
      <a:lvl7pPr marL="914400" algn="ctr" rtl="0" fontAlgn="base">
        <a:spcBef>
          <a:spcPct val="0"/>
        </a:spcBef>
        <a:spcAft>
          <a:spcPct val="0"/>
        </a:spcAft>
        <a:defRPr sz="3600" b="1" i="1">
          <a:solidFill>
            <a:schemeClr val="tx2"/>
          </a:solidFill>
          <a:latin typeface="Arial" pitchFamily="34" charset="0"/>
        </a:defRPr>
      </a:lvl7pPr>
      <a:lvl8pPr marL="1371600" algn="ctr" rtl="0" fontAlgn="base">
        <a:spcBef>
          <a:spcPct val="0"/>
        </a:spcBef>
        <a:spcAft>
          <a:spcPct val="0"/>
        </a:spcAft>
        <a:defRPr sz="3600" b="1" i="1">
          <a:solidFill>
            <a:schemeClr val="tx2"/>
          </a:solidFill>
          <a:latin typeface="Arial" pitchFamily="34" charset="0"/>
        </a:defRPr>
      </a:lvl8pPr>
      <a:lvl9pPr marL="1828800" algn="ctr" rtl="0" fontAlgn="base">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371600" y="2286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Rounded Rectangle 3"/>
          <p:cNvSpPr/>
          <p:nvPr/>
        </p:nvSpPr>
        <p:spPr>
          <a:xfrm>
            <a:off x="90257" y="1384300"/>
            <a:ext cx="8963486" cy="1524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en-US" sz="1800" dirty="0">
              <a:solidFill>
                <a:prstClr val="white"/>
              </a:solidFill>
            </a:endParaRPr>
          </a:p>
        </p:txBody>
      </p:sp>
      <p:pic>
        <p:nvPicPr>
          <p:cNvPr id="4102" name="Picture 5" descr="VASeal transp"/>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p:cNvSpPr>
          <p:nvPr/>
        </p:nvSpPr>
        <p:spPr bwMode="auto">
          <a:xfrm>
            <a:off x="6950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spcBef>
                <a:spcPct val="0"/>
              </a:spcBef>
              <a:buFontTx/>
              <a:buNone/>
            </a:pPr>
            <a:fld id="{6DA9D518-3A49-4B97-980B-721C5AC20E4A}" type="slidenum">
              <a:rPr lang="en-US" altLang="en-US" sz="1200">
                <a:solidFill>
                  <a:srgbClr val="002060"/>
                </a:solidFill>
                <a:cs typeface="Arial" panose="020B0604020202020204" pitchFamily="34" charset="0"/>
              </a:rPr>
              <a:pPr algn="r" eaLnBrk="1" hangingPunct="1">
                <a:spcBef>
                  <a:spcPct val="0"/>
                </a:spcBef>
                <a:buFontTx/>
                <a:buNone/>
              </a:pPr>
              <a:t>‹#›</a:t>
            </a:fld>
            <a:endParaRPr lang="en-US" altLang="en-US" sz="1200">
              <a:solidFill>
                <a:srgbClr val="002060"/>
              </a:solidFill>
              <a:cs typeface="Arial" panose="020B0604020202020204" pitchFamily="34" charset="0"/>
            </a:endParaRPr>
          </a:p>
        </p:txBody>
      </p:sp>
      <p:pic>
        <p:nvPicPr>
          <p:cNvPr id="4104" name="Picture 15" descr="C:\Documents and Settings\DMCWMCAM\My Documents\My Pictures\DMC Logo Fits.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1524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ransition/>
  <p:txStyles>
    <p:titleStyle>
      <a:lvl1pPr algn="ctr" rtl="0" eaLnBrk="0" fontAlgn="base" hangingPunct="0">
        <a:spcBef>
          <a:spcPct val="0"/>
        </a:spcBef>
        <a:spcAft>
          <a:spcPct val="0"/>
        </a:spcAft>
        <a:defRPr sz="3600" b="1" i="1" kern="1200">
          <a:solidFill>
            <a:schemeClr val="tx2"/>
          </a:solidFill>
          <a:latin typeface="Arial" pitchFamily="34" charset="0"/>
          <a:ea typeface="+mj-ea"/>
          <a:cs typeface="+mj-cs"/>
        </a:defRPr>
      </a:lvl1pPr>
      <a:lvl2pPr algn="ctr" rtl="0" eaLnBrk="0" fontAlgn="base" hangingPunct="0">
        <a:spcBef>
          <a:spcPct val="0"/>
        </a:spcBef>
        <a:spcAft>
          <a:spcPct val="0"/>
        </a:spcAft>
        <a:defRPr sz="3600" b="1" i="1">
          <a:solidFill>
            <a:schemeClr val="tx2"/>
          </a:solidFill>
          <a:latin typeface="Arial" pitchFamily="34" charset="0"/>
        </a:defRPr>
      </a:lvl2pPr>
      <a:lvl3pPr algn="ctr" rtl="0" eaLnBrk="0" fontAlgn="base" hangingPunct="0">
        <a:spcBef>
          <a:spcPct val="0"/>
        </a:spcBef>
        <a:spcAft>
          <a:spcPct val="0"/>
        </a:spcAft>
        <a:defRPr sz="3600" b="1" i="1">
          <a:solidFill>
            <a:schemeClr val="tx2"/>
          </a:solidFill>
          <a:latin typeface="Arial" pitchFamily="34" charset="0"/>
        </a:defRPr>
      </a:lvl3pPr>
      <a:lvl4pPr algn="ctr" rtl="0" eaLnBrk="0" fontAlgn="base" hangingPunct="0">
        <a:spcBef>
          <a:spcPct val="0"/>
        </a:spcBef>
        <a:spcAft>
          <a:spcPct val="0"/>
        </a:spcAft>
        <a:defRPr sz="3600" b="1" i="1">
          <a:solidFill>
            <a:schemeClr val="tx2"/>
          </a:solidFill>
          <a:latin typeface="Arial" pitchFamily="34" charset="0"/>
        </a:defRPr>
      </a:lvl4pPr>
      <a:lvl5pPr algn="ctr" rtl="0" eaLnBrk="0" fontAlgn="base" hangingPunct="0">
        <a:spcBef>
          <a:spcPct val="0"/>
        </a:spcBef>
        <a:spcAft>
          <a:spcPct val="0"/>
        </a:spcAft>
        <a:defRPr sz="3600" b="1" i="1">
          <a:solidFill>
            <a:schemeClr val="tx2"/>
          </a:solidFill>
          <a:latin typeface="Arial" pitchFamily="34" charset="0"/>
        </a:defRPr>
      </a:lvl5pPr>
      <a:lvl6pPr marL="457200" algn="ctr" rtl="0" fontAlgn="base">
        <a:spcBef>
          <a:spcPct val="0"/>
        </a:spcBef>
        <a:spcAft>
          <a:spcPct val="0"/>
        </a:spcAft>
        <a:defRPr sz="3600" b="1" i="1">
          <a:solidFill>
            <a:schemeClr val="tx2"/>
          </a:solidFill>
          <a:latin typeface="Arial" pitchFamily="34" charset="0"/>
        </a:defRPr>
      </a:lvl6pPr>
      <a:lvl7pPr marL="914400" algn="ctr" rtl="0" fontAlgn="base">
        <a:spcBef>
          <a:spcPct val="0"/>
        </a:spcBef>
        <a:spcAft>
          <a:spcPct val="0"/>
        </a:spcAft>
        <a:defRPr sz="3600" b="1" i="1">
          <a:solidFill>
            <a:schemeClr val="tx2"/>
          </a:solidFill>
          <a:latin typeface="Arial" pitchFamily="34" charset="0"/>
        </a:defRPr>
      </a:lvl7pPr>
      <a:lvl8pPr marL="1371600" algn="ctr" rtl="0" fontAlgn="base">
        <a:spcBef>
          <a:spcPct val="0"/>
        </a:spcBef>
        <a:spcAft>
          <a:spcPct val="0"/>
        </a:spcAft>
        <a:defRPr sz="3600" b="1" i="1">
          <a:solidFill>
            <a:schemeClr val="tx2"/>
          </a:solidFill>
          <a:latin typeface="Arial" pitchFamily="34" charset="0"/>
        </a:defRPr>
      </a:lvl8pPr>
      <a:lvl9pPr marL="1828800" algn="ctr" rtl="0" fontAlgn="base">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va.gov/debtma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dmcedu.vbaspl@v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va.gov/debtma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dmcops.vbaspl@va.gov" TargetMode="External"/><Relationship Id="rId2" Type="http://schemas.openxmlformats.org/officeDocument/2006/relationships/hyperlink" Target="mailto:dmcedu.vbaspl@va.gov"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kris.pich@va.gov" TargetMode="External"/><Relationship Id="rId2" Type="http://schemas.openxmlformats.org/officeDocument/2006/relationships/hyperlink" Target="mailto:gary.greenwood2@va.gov" TargetMode="External"/><Relationship Id="rId1" Type="http://schemas.openxmlformats.org/officeDocument/2006/relationships/slideLayout" Target="../slideLayouts/slideLayout7.xml"/><Relationship Id="rId4" Type="http://schemas.openxmlformats.org/officeDocument/2006/relationships/hyperlink" Target="mailto:julie.lawrence@va.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3124200"/>
            <a:ext cx="7772400" cy="1752600"/>
          </a:xfrm>
        </p:spPr>
        <p:txBody>
          <a:bodyPr/>
          <a:lstStyle/>
          <a:p>
            <a:pPr eaLnBrk="1" hangingPunct="1"/>
            <a: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t>Department of Veterans Affairs </a:t>
            </a:r>
            <a:b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br>
            <a: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t>Debt Management Center</a:t>
            </a:r>
            <a:b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br>
            <a: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t>(DMC)</a:t>
            </a:r>
            <a:r>
              <a:rPr lang="en-US" altLang="en-US" sz="2800" u="sng" smtClean="0">
                <a:solidFill>
                  <a:schemeClr val="tx1"/>
                </a:solidFill>
                <a:latin typeface="Arial" panose="020B0604020202020204" pitchFamily="34" charset="0"/>
                <a:ea typeface="Batang" panose="02030600000101010101" pitchFamily="18" charset="-127"/>
                <a:cs typeface="Arial" panose="020B0604020202020204" pitchFamily="34" charset="0"/>
              </a:rPr>
              <a:t/>
            </a:r>
            <a:br>
              <a:rPr lang="en-US" altLang="en-US" sz="2800" u="sng" smtClean="0">
                <a:solidFill>
                  <a:schemeClr val="tx1"/>
                </a:solidFill>
                <a:latin typeface="Arial" panose="020B0604020202020204" pitchFamily="34" charset="0"/>
                <a:ea typeface="Batang" panose="02030600000101010101" pitchFamily="18" charset="-127"/>
                <a:cs typeface="Arial" panose="020B0604020202020204" pitchFamily="34" charset="0"/>
              </a:rPr>
            </a:br>
            <a:r>
              <a:rPr lang="en-US" altLang="en-US" sz="2800" u="sng" smtClean="0">
                <a:solidFill>
                  <a:schemeClr val="tx1"/>
                </a:solidFill>
                <a:latin typeface="Arial" panose="020B0604020202020204" pitchFamily="34" charset="0"/>
                <a:ea typeface="Batang" panose="02030600000101010101" pitchFamily="18" charset="-127"/>
                <a:cs typeface="Arial" panose="020B0604020202020204" pitchFamily="34" charset="0"/>
              </a:rPr>
              <a:t/>
            </a:r>
            <a:br>
              <a:rPr lang="en-US" altLang="en-US" sz="2800" u="sng" smtClean="0">
                <a:solidFill>
                  <a:schemeClr val="tx1"/>
                </a:solidFill>
                <a:latin typeface="Arial" panose="020B0604020202020204" pitchFamily="34" charset="0"/>
                <a:ea typeface="Batang" panose="02030600000101010101" pitchFamily="18" charset="-127"/>
                <a:cs typeface="Arial" panose="020B0604020202020204" pitchFamily="34" charset="0"/>
              </a:rPr>
            </a:br>
            <a:r>
              <a:rPr lang="en-US" altLang="en-US" sz="2400" b="0" i="0" smtClean="0">
                <a:solidFill>
                  <a:schemeClr val="tx1"/>
                </a:solidFill>
                <a:latin typeface="Arial" panose="020B0604020202020204" pitchFamily="34" charset="0"/>
                <a:ea typeface="Batang" panose="02030600000101010101" pitchFamily="18" charset="-127"/>
                <a:cs typeface="Arial" panose="020B0604020202020204" pitchFamily="34" charset="0"/>
              </a:rPr>
              <a:t>School Certifying Officials Workshop Presentation</a:t>
            </a:r>
            <a:r>
              <a:rPr lang="en-US" altLang="en-US" sz="2400" i="0" u="sng" smtClean="0">
                <a:solidFill>
                  <a:schemeClr val="tx1"/>
                </a:solidFill>
                <a:latin typeface="Arial" panose="020B0604020202020204" pitchFamily="34" charset="0"/>
                <a:ea typeface="Batang" panose="02030600000101010101" pitchFamily="18" charset="-127"/>
                <a:cs typeface="Arial" panose="020B0604020202020204" pitchFamily="34" charset="0"/>
              </a:rPr>
              <a:t> </a:t>
            </a:r>
            <a:r>
              <a:rPr lang="en-US" altLang="en-US" sz="4000" u="sng" smtClean="0">
                <a:solidFill>
                  <a:schemeClr val="accent1"/>
                </a:solidFill>
                <a:latin typeface="Arial" panose="020B0604020202020204" pitchFamily="34" charset="0"/>
                <a:ea typeface="Batang" panose="02030600000101010101" pitchFamily="18" charset="-127"/>
                <a:cs typeface="Arial" panose="020B0604020202020204" pitchFamily="34" charset="0"/>
              </a:rPr>
              <a:t/>
            </a:r>
            <a:br>
              <a:rPr lang="en-US" altLang="en-US" sz="4000" u="sng" smtClean="0">
                <a:solidFill>
                  <a:schemeClr val="accent1"/>
                </a:solidFill>
                <a:latin typeface="Arial" panose="020B0604020202020204" pitchFamily="34" charset="0"/>
                <a:ea typeface="Batang" panose="02030600000101010101" pitchFamily="18" charset="-127"/>
                <a:cs typeface="Arial" panose="020B0604020202020204" pitchFamily="34" charset="0"/>
              </a:rPr>
            </a:br>
            <a:endParaRPr lang="en-US" altLang="en-US" sz="4000" u="sng" smtClean="0">
              <a:solidFill>
                <a:schemeClr val="accent1"/>
              </a:solidFill>
              <a:latin typeface="Arial" panose="020B0604020202020204" pitchFamily="34" charset="0"/>
              <a:ea typeface="Batang" panose="02030600000101010101" pitchFamily="18" charset="-127"/>
              <a:cs typeface="Arial" panose="020B0604020202020204" pitchFamily="34" charset="0"/>
            </a:endParaRPr>
          </a:p>
        </p:txBody>
      </p:sp>
      <p:sp>
        <p:nvSpPr>
          <p:cNvPr id="5123" name="Text Box 1028"/>
          <p:cNvSpPr txBox="1">
            <a:spLocks noChangeArrowheads="1"/>
          </p:cNvSpPr>
          <p:nvPr/>
        </p:nvSpPr>
        <p:spPr bwMode="auto">
          <a:xfrm>
            <a:off x="390525" y="5730875"/>
            <a:ext cx="76152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a:p>
            <a:pPr eaLnBrk="1" hangingPunct="1">
              <a:buFont typeface="Arial" panose="020B0604020202020204" pitchFamily="34" charset="0"/>
              <a:buNone/>
            </a:pPr>
            <a:r>
              <a:rPr lang="en-US" altLang="en-US" sz="1400">
                <a:solidFill>
                  <a:schemeClr val="tx2"/>
                </a:solidFill>
              </a:rPr>
              <a:t>							                    </a:t>
            </a:r>
          </a:p>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3975100" cy="514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Title 1"/>
          <p:cNvSpPr>
            <a:spLocks noGrp="1"/>
          </p:cNvSpPr>
          <p:nvPr>
            <p:ph type="ctrTitle"/>
          </p:nvPr>
        </p:nvSpPr>
        <p:spPr>
          <a:xfrm>
            <a:off x="733425" y="3733800"/>
            <a:ext cx="7772400" cy="1752600"/>
          </a:xfrm>
        </p:spPr>
        <p:txBody>
          <a:bodyPr/>
          <a:lstStyle/>
          <a:p>
            <a:pPr eaLnBrk="1" hangingPunct="1"/>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14340"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rgbClr val="1F497D"/>
                </a:solidFill>
              </a:rPr>
              <a:t>                                                						</a:t>
            </a:r>
          </a:p>
        </p:txBody>
      </p:sp>
      <p:sp>
        <p:nvSpPr>
          <p:cNvPr id="14341" name="Rectangle 2"/>
          <p:cNvSpPr txBox="1">
            <a:spLocks noChangeArrowheads="1"/>
          </p:cNvSpPr>
          <p:nvPr/>
        </p:nvSpPr>
        <p:spPr bwMode="auto">
          <a:xfrm>
            <a:off x="1371600" y="2286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rgbClr val="4F81BD"/>
                </a:solidFill>
                <a:latin typeface="Arial" panose="020B0604020202020204" pitchFamily="34" charset="0"/>
                <a:cs typeface="Times New Roman" panose="02020603050405020304" pitchFamily="18" charset="0"/>
              </a:rPr>
              <a:t>First Notification Letter</a:t>
            </a:r>
          </a:p>
        </p:txBody>
      </p:sp>
      <p:sp>
        <p:nvSpPr>
          <p:cNvPr id="4" name="Rectangle 3"/>
          <p:cNvSpPr/>
          <p:nvPr/>
        </p:nvSpPr>
        <p:spPr>
          <a:xfrm>
            <a:off x="3589338" y="2354263"/>
            <a:ext cx="1355725" cy="7461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a:solidFill>
                <a:prstClr val="white"/>
              </a:solidFill>
            </a:endParaRPr>
          </a:p>
        </p:txBody>
      </p:sp>
      <p:pic>
        <p:nvPicPr>
          <p:cNvPr id="143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44763"/>
            <a:ext cx="3281363" cy="149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45063" y="2354263"/>
            <a:ext cx="3060700"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9338" y="2354263"/>
            <a:ext cx="1135062"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9338" y="3100388"/>
            <a:ext cx="1135062" cy="938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600200"/>
            <a:ext cx="3830638" cy="503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4013200" y="4338638"/>
            <a:ext cx="4967288" cy="233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24325" y="3184525"/>
            <a:ext cx="4414838" cy="290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5"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rgbClr val="1F497D"/>
                </a:solidFill>
              </a:rPr>
              <a:t>                                                						</a:t>
            </a:r>
          </a:p>
        </p:txBody>
      </p:sp>
      <p:sp>
        <p:nvSpPr>
          <p:cNvPr id="15366" name="Rectangle 2"/>
          <p:cNvSpPr txBox="1">
            <a:spLocks noChangeArrowheads="1"/>
          </p:cNvSpPr>
          <p:nvPr/>
        </p:nvSpPr>
        <p:spPr bwMode="auto">
          <a:xfrm>
            <a:off x="1371600" y="2286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rgbClr val="4F81BD"/>
                </a:solidFill>
                <a:latin typeface="Arial" panose="020B0604020202020204" pitchFamily="34" charset="0"/>
                <a:cs typeface="Times New Roman" panose="02020603050405020304" pitchFamily="18" charset="0"/>
              </a:rPr>
              <a:t>Third Notification Letter</a:t>
            </a:r>
          </a:p>
        </p:txBody>
      </p:sp>
      <p:sp>
        <p:nvSpPr>
          <p:cNvPr id="4" name="Rectangle 3"/>
          <p:cNvSpPr/>
          <p:nvPr/>
        </p:nvSpPr>
        <p:spPr>
          <a:xfrm>
            <a:off x="533400" y="3184525"/>
            <a:ext cx="3479800" cy="1387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a:solidFill>
                <a:prstClr val="white"/>
              </a:solidFill>
            </a:endParaRPr>
          </a:p>
        </p:txBody>
      </p:sp>
      <p:cxnSp>
        <p:nvCxnSpPr>
          <p:cNvPr id="11" name="Straight Connector 10"/>
          <p:cNvCxnSpPr/>
          <p:nvPr/>
        </p:nvCxnSpPr>
        <p:spPr>
          <a:xfrm flipV="1">
            <a:off x="533400" y="1949450"/>
            <a:ext cx="2500313" cy="1239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2925" y="4344988"/>
            <a:ext cx="2490788" cy="227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37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949450"/>
            <a:ext cx="5946775" cy="2389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3124200"/>
            <a:ext cx="7772400" cy="1752600"/>
          </a:xfrm>
        </p:spPr>
        <p:txBody>
          <a:bodyPr/>
          <a:lstStyle/>
          <a:p>
            <a:pPr eaLnBrk="1" hangingPunct="1"/>
            <a:r>
              <a:rPr lang="en-US" altLang="en-US" sz="4000" i="0" smtClean="0">
                <a:solidFill>
                  <a:schemeClr val="tx1"/>
                </a:solidFill>
                <a:latin typeface="Arial" panose="020B0604020202020204" pitchFamily="34" charset="0"/>
              </a:rPr>
              <a:t>Making Payment to DMC</a:t>
            </a:r>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16387"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Helpful Tips</a:t>
            </a:r>
            <a:endParaRPr lang="en-US" altLang="en-US" sz="3200" i="0" smtClean="0">
              <a:solidFill>
                <a:srgbClr val="4F81BD"/>
              </a:solidFill>
              <a:latin typeface="Arial" panose="020B0604020202020204" pitchFamily="34" charset="0"/>
            </a:endParaRPr>
          </a:p>
        </p:txBody>
      </p:sp>
      <p:sp>
        <p:nvSpPr>
          <p:cNvPr id="17411" name="Rectangle 5"/>
          <p:cNvSpPr>
            <a:spLocks noChangeArrowheads="1"/>
          </p:cNvSpPr>
          <p:nvPr/>
        </p:nvSpPr>
        <p:spPr bwMode="auto">
          <a:xfrm>
            <a:off x="0" y="206375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anose="020F0502020204030204" pitchFamily="34" charset="0"/>
              </a:defRPr>
            </a:lvl1pPr>
            <a:lvl2pPr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a:p>
            <a:pPr lvl="1">
              <a:spcBef>
                <a:spcPct val="0"/>
              </a:spcBef>
              <a:buFontTx/>
              <a:buNone/>
            </a:pPr>
            <a:endParaRPr lang="en-US" altLang="en-US" sz="1800">
              <a:solidFill>
                <a:srgbClr val="000000"/>
              </a:solidFill>
              <a:latin typeface="Arial" panose="020B0604020202020204" pitchFamily="34" charset="0"/>
            </a:endParaRPr>
          </a:p>
        </p:txBody>
      </p:sp>
      <p:sp>
        <p:nvSpPr>
          <p:cNvPr id="17412" name="Rectangle 6"/>
          <p:cNvSpPr>
            <a:spLocks noChangeArrowheads="1"/>
          </p:cNvSpPr>
          <p:nvPr/>
        </p:nvSpPr>
        <p:spPr bwMode="auto">
          <a:xfrm>
            <a:off x="685800" y="2133600"/>
            <a:ext cx="8153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pPr>
            <a:r>
              <a:rPr lang="en-US" altLang="en-US">
                <a:solidFill>
                  <a:srgbClr val="000000"/>
                </a:solidFill>
                <a:latin typeface="Arial" panose="020B0604020202020204" pitchFamily="34" charset="0"/>
              </a:rPr>
              <a:t>Make sure a debt has been established before sending funds to DMC</a:t>
            </a:r>
          </a:p>
          <a:p>
            <a:pPr eaLnBrk="1" hangingPunct="1">
              <a:spcBef>
                <a:spcPct val="0"/>
              </a:spcBef>
            </a:pPr>
            <a:endParaRPr lang="en-US" altLang="en-US">
              <a:solidFill>
                <a:srgbClr val="000000"/>
              </a:solidFill>
              <a:latin typeface="Arial" panose="020B0604020202020204" pitchFamily="34" charset="0"/>
            </a:endParaRPr>
          </a:p>
          <a:p>
            <a:pPr eaLnBrk="1" hangingPunct="1">
              <a:spcBef>
                <a:spcPct val="0"/>
              </a:spcBef>
            </a:pPr>
            <a:r>
              <a:rPr lang="en-US" altLang="en-US">
                <a:solidFill>
                  <a:srgbClr val="000000"/>
                </a:solidFill>
                <a:latin typeface="Arial" panose="020B0604020202020204" pitchFamily="34" charset="0"/>
              </a:rPr>
              <a:t>Sending a payment without verifying that a debt exists or including the payment stub from the DMC letter, will delay application of your payment</a:t>
            </a:r>
            <a:r>
              <a:rPr lang="en-US" altLang="en-US" sz="1800">
                <a:solidFill>
                  <a:srgbClr val="1F497D"/>
                </a:solidFill>
                <a:latin typeface="Arial" panose="020B0604020202020204" pitchFamily="34" charset="0"/>
              </a:rPr>
              <a:t>	</a:t>
            </a:r>
          </a:p>
        </p:txBody>
      </p:sp>
      <p:sp>
        <p:nvSpPr>
          <p:cNvPr id="17413" name="Rectangle 7"/>
          <p:cNvSpPr>
            <a:spLocks noChangeArrowheads="1"/>
          </p:cNvSpPr>
          <p:nvPr/>
        </p:nvSpPr>
        <p:spPr bwMode="auto">
          <a:xfrm>
            <a:off x="685800" y="2971800"/>
            <a:ext cx="8153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1F497D"/>
                </a:solidFill>
                <a:latin typeface="Arial" panose="020B0604020202020204" pitchFamily="34" charset="0"/>
                <a:cs typeface="Times New Roman" panose="02020603050405020304" pitchFamily="18" charset="0"/>
              </a:rPr>
              <a:t>	</a:t>
            </a:r>
            <a:endParaRPr lang="en-US" altLang="en-US" sz="1800">
              <a:solidFill>
                <a:srgbClr val="1F497D"/>
              </a:solidFill>
              <a:latin typeface="Arial" panose="020B0604020202020204" pitchFamily="34" charset="0"/>
            </a:endParaRPr>
          </a:p>
        </p:txBody>
      </p:sp>
      <p:sp>
        <p:nvSpPr>
          <p:cNvPr id="17414" name="Rectangle 1"/>
          <p:cNvSpPr>
            <a:spLocks noChangeArrowheads="1"/>
          </p:cNvSpPr>
          <p:nvPr/>
        </p:nvSpPr>
        <p:spPr bwMode="auto">
          <a:xfrm>
            <a:off x="571500" y="4613275"/>
            <a:ext cx="821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rgbClr val="1F497D"/>
                </a:solidFill>
                <a:latin typeface="Arial" panose="020B0604020202020204" pitchFamily="34" charset="0"/>
              </a:rPr>
              <a:t>	</a:t>
            </a:r>
            <a:endParaRPr lang="en-US" altLang="en-US">
              <a:solidFill>
                <a:srgbClr val="FF0000"/>
              </a:solidFill>
              <a:latin typeface="Arial" panose="020B0604020202020204" pitchFamily="34" charset="0"/>
            </a:endParaRPr>
          </a:p>
        </p:txBody>
      </p:sp>
      <p:sp>
        <p:nvSpPr>
          <p:cNvPr id="17415" name="Rectangle 2"/>
          <p:cNvSpPr>
            <a:spLocks noChangeArrowheads="1"/>
          </p:cNvSpPr>
          <p:nvPr/>
        </p:nvSpPr>
        <p:spPr bwMode="auto">
          <a:xfrm>
            <a:off x="685800" y="4381500"/>
            <a:ext cx="824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rgbClr val="1F497D"/>
                </a:solidFill>
                <a:latin typeface="Arial" panose="020B0604020202020204" pitchFamily="34" charset="0"/>
                <a:cs typeface="Times New Roman" panose="02020603050405020304" pitchFamily="18" charset="0"/>
              </a:rPr>
              <a:t>  </a:t>
            </a:r>
            <a:endParaRPr lang="en-US" altLang="en-US">
              <a:solidFill>
                <a:srgbClr val="FF0000"/>
              </a:solidFill>
              <a:latin typeface="Arial" panose="020B0604020202020204" pitchFamily="34" charset="0"/>
            </a:endParaRPr>
          </a:p>
        </p:txBody>
      </p:sp>
      <p:pic>
        <p:nvPicPr>
          <p:cNvPr id="174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4549775"/>
            <a:ext cx="5029200" cy="185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Making Payment to DMC</a:t>
            </a:r>
          </a:p>
        </p:txBody>
      </p:sp>
      <p:sp>
        <p:nvSpPr>
          <p:cNvPr id="4" name="Content Placeholder 2"/>
          <p:cNvSpPr txBox="1">
            <a:spLocks/>
          </p:cNvSpPr>
          <p:nvPr/>
        </p:nvSpPr>
        <p:spPr>
          <a:xfrm>
            <a:off x="457200" y="1541463"/>
            <a:ext cx="8229600" cy="45164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ct val="0"/>
              </a:spcBef>
              <a:buFont typeface="Arial" pitchFamily="34" charset="0"/>
              <a:buNone/>
              <a:defRPr/>
            </a:pPr>
            <a:endParaRPr lang="en-US" sz="2200" dirty="0" smtClean="0">
              <a:solidFill>
                <a:srgbClr val="000000"/>
              </a:solidFill>
              <a:latin typeface="Arial" panose="020B0604020202020204" pitchFamily="34" charset="0"/>
              <a:cs typeface="Arial" panose="020B0604020202020204" pitchFamily="34" charset="0"/>
            </a:endParaRPr>
          </a:p>
          <a:p>
            <a:pPr marL="0" indent="0" eaLnBrk="1" hangingPunct="1">
              <a:spcBef>
                <a:spcPct val="0"/>
              </a:spcBef>
              <a:buFont typeface="Arial" pitchFamily="34" charset="0"/>
              <a:buNone/>
              <a:defRPr/>
            </a:pPr>
            <a:r>
              <a:rPr lang="en-US" sz="2200" dirty="0">
                <a:solidFill>
                  <a:srgbClr val="000000"/>
                </a:solidFill>
                <a:latin typeface="Arial" panose="020B0604020202020204" pitchFamily="34" charset="0"/>
                <a:cs typeface="Arial" panose="020B0604020202020204" pitchFamily="34" charset="0"/>
              </a:rPr>
              <a:t>P</a:t>
            </a:r>
            <a:r>
              <a:rPr lang="en-US" sz="2200" dirty="0" smtClean="0">
                <a:solidFill>
                  <a:srgbClr val="000000"/>
                </a:solidFill>
                <a:latin typeface="Arial" panose="020B0604020202020204" pitchFamily="34" charset="0"/>
                <a:cs typeface="Arial" panose="020B0604020202020204" pitchFamily="34" charset="0"/>
              </a:rPr>
              <a:t>ay by check: mail the check and letter to:</a:t>
            </a:r>
          </a:p>
          <a:p>
            <a:pPr marL="0" indent="0" eaLnBrk="1" hangingPunct="1">
              <a:spcBef>
                <a:spcPct val="0"/>
              </a:spcBef>
              <a:buFont typeface="Arial" pitchFamily="34" charset="0"/>
              <a:buNone/>
              <a:defRPr/>
            </a:pPr>
            <a:endParaRPr lang="en-US" sz="2200" dirty="0" smtClean="0">
              <a:solidFill>
                <a:srgbClr val="000000"/>
              </a:solidFill>
              <a:latin typeface="Arial" panose="020B0604020202020204" pitchFamily="34" charset="0"/>
              <a:cs typeface="Arial" panose="020B0604020202020204" pitchFamily="34" charset="0"/>
            </a:endParaRPr>
          </a:p>
          <a:p>
            <a:pPr marL="1314450" lvl="3"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VA Debt Management Center</a:t>
            </a:r>
          </a:p>
          <a:p>
            <a:pPr marL="1314450" lvl="3"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Bishop Henry Whipple Federal Building</a:t>
            </a:r>
          </a:p>
          <a:p>
            <a:pPr marL="1314450" lvl="3"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P.O. Box 11930</a:t>
            </a:r>
          </a:p>
          <a:p>
            <a:pPr marL="1314450" lvl="3"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St. Paul, MN  55111-0930</a:t>
            </a:r>
          </a:p>
          <a:p>
            <a:pPr marL="228600" indent="-228600">
              <a:lnSpc>
                <a:spcPct val="90000"/>
              </a:lnSpc>
              <a:spcBef>
                <a:spcPct val="50000"/>
              </a:spcBef>
              <a:buClr>
                <a:schemeClr val="tx1"/>
              </a:buClr>
              <a:buFontTx/>
              <a:buChar char="•"/>
              <a:defRPr/>
            </a:pPr>
            <a:r>
              <a:rPr lang="en-US" sz="2200" dirty="0">
                <a:latin typeface="Arial" panose="020B0604020202020204" pitchFamily="34" charset="0"/>
                <a:cs typeface="Arial" panose="020B0604020202020204" pitchFamily="34" charset="0"/>
              </a:rPr>
              <a:t>I</a:t>
            </a:r>
            <a:r>
              <a:rPr lang="en-US" sz="2200" dirty="0" smtClean="0">
                <a:latin typeface="Arial" panose="020B0604020202020204" pitchFamily="34" charset="0"/>
                <a:cs typeface="Arial" panose="020B0604020202020204" pitchFamily="34" charset="0"/>
              </a:rPr>
              <a:t>nclude the student’s full name and SSN on the check payable to U.S. Department of Veterans Affairs</a:t>
            </a:r>
          </a:p>
          <a:p>
            <a:pPr marL="228600" indent="-228600">
              <a:lnSpc>
                <a:spcPct val="90000"/>
              </a:lnSpc>
              <a:spcBef>
                <a:spcPct val="50000"/>
              </a:spcBef>
              <a:buClr>
                <a:schemeClr val="tx1"/>
              </a:buClr>
              <a:buFontTx/>
              <a:buChar char="•"/>
              <a:defRPr/>
            </a:pPr>
            <a:r>
              <a:rPr lang="en-US" sz="2200" dirty="0">
                <a:latin typeface="Arial" panose="020B0604020202020204" pitchFamily="34" charset="0"/>
                <a:cs typeface="Arial" panose="020B0604020202020204" pitchFamily="34" charset="0"/>
              </a:rPr>
              <a:t>U</a:t>
            </a:r>
            <a:r>
              <a:rPr lang="en-US" sz="2200" dirty="0" smtClean="0">
                <a:latin typeface="Arial" panose="020B0604020202020204" pitchFamily="34" charset="0"/>
                <a:cs typeface="Arial" panose="020B0604020202020204" pitchFamily="34" charset="0"/>
              </a:rPr>
              <a:t>p to 25 students on one check with an itemized spreadsheet, listing full names, SSN and amounts</a:t>
            </a:r>
            <a:endParaRPr lang="en-US" sz="2200" u="sng" dirty="0" smtClean="0">
              <a:latin typeface="Arial" panose="020B0604020202020204" pitchFamily="34" charset="0"/>
              <a:cs typeface="Arial" panose="020B0604020202020204" pitchFamily="34" charset="0"/>
            </a:endParaRPr>
          </a:p>
          <a:p>
            <a:pPr marL="228600" indent="-228600">
              <a:lnSpc>
                <a:spcPct val="90000"/>
              </a:lnSpc>
              <a:spcBef>
                <a:spcPct val="50000"/>
              </a:spcBef>
              <a:buClr>
                <a:schemeClr val="tx1"/>
              </a:buClr>
              <a:buFontTx/>
              <a:buChar char="•"/>
              <a:defRPr/>
            </a:pPr>
            <a:r>
              <a:rPr lang="en-US" sz="2200" dirty="0" smtClean="0">
                <a:latin typeface="Arial" panose="020B0604020202020204" pitchFamily="34" charset="0"/>
                <a:cs typeface="Arial" panose="020B0604020202020204" pitchFamily="34" charset="0"/>
              </a:rPr>
              <a:t>Include letter explaining why the funds are being returned</a:t>
            </a:r>
            <a:endParaRPr lang="en-US" sz="2200" dirty="0" smtClean="0">
              <a:solidFill>
                <a:prstClr val="black"/>
              </a:solidFill>
              <a:latin typeface="Arial" panose="020B0604020202020204" pitchFamily="34" charset="0"/>
              <a:cs typeface="Arial" panose="020B0604020202020204" pitchFamily="34" charset="0"/>
            </a:endParaRPr>
          </a:p>
          <a:p>
            <a:pPr marL="0" indent="0">
              <a:lnSpc>
                <a:spcPct val="90000"/>
              </a:lnSpc>
              <a:spcBef>
                <a:spcPct val="50000"/>
              </a:spcBef>
              <a:buClr>
                <a:schemeClr val="tx1"/>
              </a:buClr>
              <a:buFont typeface="Arial" pitchFamily="34" charset="0"/>
              <a:buNone/>
              <a:defRPr/>
            </a:pPr>
            <a:endParaRPr lang="en-US" sz="2200" dirty="0" smtClean="0">
              <a:latin typeface="Georgia" pitchFamily="18" charset="0"/>
            </a:endParaRPr>
          </a:p>
          <a:p>
            <a:pPr marL="457200" lvl="1" indent="0" eaLnBrk="1" hangingPunct="1">
              <a:spcBef>
                <a:spcPct val="0"/>
              </a:spcBef>
              <a:buFont typeface="Arial" pitchFamily="34" charset="0"/>
              <a:buNone/>
              <a:defRPr/>
            </a:pPr>
            <a:endParaRPr lang="en-US" sz="2200" dirty="0" smtClean="0">
              <a:solidFill>
                <a:srgbClr val="000000"/>
              </a:solidFill>
              <a:latin typeface="Georgia" pitchFamily="18" charset="0"/>
            </a:endParaRPr>
          </a:p>
          <a:p>
            <a:pPr marL="457200" lvl="1" indent="0" eaLnBrk="1" hangingPunct="1">
              <a:spcBef>
                <a:spcPct val="0"/>
              </a:spcBef>
              <a:buFont typeface="Arial" pitchFamily="34" charset="0"/>
              <a:buNone/>
              <a:defRPr/>
            </a:pPr>
            <a:endParaRPr lang="en-US" sz="2200" dirty="0">
              <a:latin typeface="Georgia"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Making Payment to DMC</a:t>
            </a:r>
          </a:p>
        </p:txBody>
      </p:sp>
      <p:sp>
        <p:nvSpPr>
          <p:cNvPr id="4" name="Content Placeholder 2"/>
          <p:cNvSpPr txBox="1">
            <a:spLocks/>
          </p:cNvSpPr>
          <p:nvPr/>
        </p:nvSpPr>
        <p:spPr>
          <a:xfrm>
            <a:off x="266700" y="1592263"/>
            <a:ext cx="8667750" cy="44005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ct val="50000"/>
              </a:spcBef>
              <a:buClr>
                <a:srgbClr val="000000"/>
              </a:buClr>
              <a:buFont typeface="Arial" charset="0"/>
              <a:buNone/>
              <a:defRPr/>
            </a:pPr>
            <a:r>
              <a:rPr lang="en-US" sz="2400" kern="0" dirty="0" smtClean="0">
                <a:solidFill>
                  <a:srgbClr val="000000"/>
                </a:solidFill>
                <a:latin typeface="Arial" panose="020B0604020202020204" pitchFamily="34" charset="0"/>
                <a:cs typeface="Arial" panose="020B0604020202020204" pitchFamily="34" charset="0"/>
              </a:rPr>
              <a:t>Return electronic payment:</a:t>
            </a:r>
          </a:p>
          <a:p>
            <a:pPr marL="609600" indent="-609600" eaLnBrk="1" hangingPunct="1">
              <a:spcBef>
                <a:spcPct val="50000"/>
              </a:spcBef>
              <a:buClr>
                <a:srgbClr val="000000"/>
              </a:buClr>
              <a:buFontTx/>
              <a:buChar char="•"/>
              <a:defRPr/>
            </a:pPr>
            <a:r>
              <a:rPr lang="en-US" sz="2400" kern="0" dirty="0" smtClean="0">
                <a:solidFill>
                  <a:srgbClr val="000000"/>
                </a:solidFill>
                <a:latin typeface="Arial" panose="020B0604020202020204" pitchFamily="34" charset="0"/>
                <a:cs typeface="Arial" panose="020B0604020202020204" pitchFamily="34" charset="0"/>
              </a:rPr>
              <a:t>Payments received through EFT can be returned through your bank/financial institution using return code R31 </a:t>
            </a:r>
          </a:p>
          <a:p>
            <a:pPr marL="0" indent="0" eaLnBrk="1" hangingPunct="1">
              <a:spcBef>
                <a:spcPct val="50000"/>
              </a:spcBef>
              <a:buClr>
                <a:srgbClr val="000000"/>
              </a:buClr>
              <a:buFont typeface="Arial" pitchFamily="34" charset="0"/>
              <a:buNone/>
              <a:defRPr/>
            </a:pPr>
            <a:endParaRPr lang="en-US" sz="2400" kern="0" dirty="0" smtClean="0">
              <a:solidFill>
                <a:srgbClr val="000065"/>
              </a:solidFill>
              <a:latin typeface="Arial" panose="020B0604020202020204" pitchFamily="34" charset="0"/>
              <a:cs typeface="Arial" panose="020B0604020202020204" pitchFamily="34" charset="0"/>
            </a:endParaRPr>
          </a:p>
          <a:p>
            <a:pPr marL="609600" indent="-609600" eaLnBrk="1" hangingPunct="1">
              <a:buClr>
                <a:srgbClr val="000000"/>
              </a:buClr>
              <a:buFontTx/>
              <a:buChar char="•"/>
              <a:defRPr/>
            </a:pPr>
            <a:r>
              <a:rPr lang="en-US" sz="2400" kern="0" dirty="0" smtClean="0">
                <a:solidFill>
                  <a:srgbClr val="000000"/>
                </a:solidFill>
                <a:latin typeface="Arial" panose="020B0604020202020204" pitchFamily="34" charset="0"/>
                <a:cs typeface="Arial" panose="020B0604020202020204" pitchFamily="34" charset="0"/>
              </a:rPr>
              <a:t>VA Tax ID Number is:   </a:t>
            </a:r>
            <a:r>
              <a:rPr lang="en-US" sz="2400" kern="0" dirty="0">
                <a:solidFill>
                  <a:srgbClr val="000000"/>
                </a:solidFill>
                <a:latin typeface="Arial" panose="020B0604020202020204" pitchFamily="34" charset="0"/>
                <a:cs typeface="Arial" panose="020B0604020202020204" pitchFamily="34" charset="0"/>
              </a:rPr>
              <a:t>74-1612229</a:t>
            </a:r>
          </a:p>
          <a:p>
            <a:pPr marL="0" indent="0" eaLnBrk="1" hangingPunct="1">
              <a:buClr>
                <a:srgbClr val="000000"/>
              </a:buClr>
              <a:buFont typeface="Arial" pitchFamily="34" charset="0"/>
              <a:buNone/>
              <a:defRPr/>
            </a:pPr>
            <a:endParaRPr lang="en-US" sz="2400" kern="0" dirty="0" smtClean="0">
              <a:solidFill>
                <a:srgbClr val="000000"/>
              </a:solidFill>
              <a:latin typeface="Arial" panose="020B0604020202020204" pitchFamily="34" charset="0"/>
              <a:cs typeface="Arial" panose="020B0604020202020204" pitchFamily="34" charset="0"/>
            </a:endParaRPr>
          </a:p>
          <a:p>
            <a:pPr marL="609600" indent="-609600" eaLnBrk="1" hangingPunct="1">
              <a:spcBef>
                <a:spcPct val="50000"/>
              </a:spcBef>
              <a:buClr>
                <a:srgbClr val="CC3300"/>
              </a:buClr>
              <a:buSzPct val="60000"/>
              <a:buFont typeface="Arial" pitchFamily="34" charset="0"/>
              <a:buNone/>
              <a:defRPr/>
            </a:pPr>
            <a:r>
              <a:rPr lang="en-US" sz="2400" i="1" kern="0" dirty="0" smtClean="0">
                <a:solidFill>
                  <a:srgbClr val="000000"/>
                </a:solidFill>
                <a:latin typeface="Arial" panose="020B0604020202020204" pitchFamily="34" charset="0"/>
                <a:cs typeface="Arial" panose="020B0604020202020204" pitchFamily="34" charset="0"/>
              </a:rPr>
              <a:t>      </a:t>
            </a:r>
            <a:r>
              <a:rPr lang="en-US" sz="2400" b="1" i="1" kern="0" dirty="0" smtClean="0">
                <a:solidFill>
                  <a:srgbClr val="C00000"/>
                </a:solidFill>
                <a:latin typeface="Arial" panose="020B0604020202020204" pitchFamily="34" charset="0"/>
                <a:cs typeface="Arial" panose="020B0604020202020204" pitchFamily="34" charset="0"/>
              </a:rPr>
              <a:t>NOTE</a:t>
            </a:r>
            <a:r>
              <a:rPr lang="en-US" sz="2400" i="1" kern="0" dirty="0" smtClean="0">
                <a:solidFill>
                  <a:srgbClr val="C00000"/>
                </a:solidFill>
                <a:latin typeface="Arial" panose="020B0604020202020204" pitchFamily="34" charset="0"/>
                <a:cs typeface="Arial" panose="020B0604020202020204" pitchFamily="34" charset="0"/>
              </a:rPr>
              <a:t>:  </a:t>
            </a:r>
            <a:r>
              <a:rPr lang="en-US" sz="2400" kern="0" dirty="0" smtClean="0">
                <a:solidFill>
                  <a:srgbClr val="C00000"/>
                </a:solidFill>
                <a:latin typeface="Arial" panose="020B0604020202020204" pitchFamily="34" charset="0"/>
                <a:cs typeface="Arial" panose="020B0604020202020204" pitchFamily="34" charset="0"/>
              </a:rPr>
              <a:t>You can only send the </a:t>
            </a:r>
            <a:r>
              <a:rPr lang="en-US" sz="2400" b="1" u="sng" kern="0" dirty="0" smtClean="0">
                <a:solidFill>
                  <a:srgbClr val="C00000"/>
                </a:solidFill>
                <a:latin typeface="Arial" panose="020B0604020202020204" pitchFamily="34" charset="0"/>
                <a:cs typeface="Arial" panose="020B0604020202020204" pitchFamily="34" charset="0"/>
              </a:rPr>
              <a:t>FULL</a:t>
            </a:r>
            <a:r>
              <a:rPr lang="en-US" sz="2400" kern="0" dirty="0" smtClean="0">
                <a:solidFill>
                  <a:srgbClr val="C00000"/>
                </a:solidFill>
                <a:latin typeface="Arial" panose="020B0604020202020204" pitchFamily="34" charset="0"/>
                <a:cs typeface="Arial" panose="020B0604020202020204" pitchFamily="34" charset="0"/>
              </a:rPr>
              <a:t> amount back. You cannot return a partial amount through EFT </a:t>
            </a:r>
          </a:p>
          <a:p>
            <a:pPr eaLnBrk="1" hangingPunct="1">
              <a:defRPr/>
            </a:pPr>
            <a:endParaRPr lang="en-US"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Making Payment to DMC</a:t>
            </a:r>
          </a:p>
        </p:txBody>
      </p:sp>
      <p:sp>
        <p:nvSpPr>
          <p:cNvPr id="5" name="Content Placeholder 2"/>
          <p:cNvSpPr txBox="1">
            <a:spLocks/>
          </p:cNvSpPr>
          <p:nvPr/>
        </p:nvSpPr>
        <p:spPr>
          <a:xfrm>
            <a:off x="266700" y="1601788"/>
            <a:ext cx="8667750" cy="4191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2400" dirty="0" smtClean="0">
                <a:latin typeface="Arial" panose="020B0604020202020204" pitchFamily="34" charset="0"/>
                <a:cs typeface="Arial" panose="020B0604020202020204" pitchFamily="34" charset="0"/>
              </a:rPr>
              <a:t>Pay online: </a:t>
            </a:r>
            <a:r>
              <a:rPr lang="en-US" sz="2400" dirty="0">
                <a:latin typeface="Arial" panose="020B0604020202020204" pitchFamily="34" charset="0"/>
                <a:cs typeface="Arial" panose="020B0604020202020204" pitchFamily="34" charset="0"/>
                <a:hlinkClick r:id="rId3"/>
              </a:rPr>
              <a:t>www.pay.va.gov</a:t>
            </a:r>
            <a:endParaRPr lang="en-US" sz="2400" dirty="0" smtClean="0">
              <a:latin typeface="Arial" panose="020B0604020202020204" pitchFamily="34" charset="0"/>
              <a:cs typeface="Arial" panose="020B0604020202020204" pitchFamily="34" charset="0"/>
            </a:endParaRPr>
          </a:p>
          <a:p>
            <a:pPr marL="609600" indent="-609600">
              <a:spcBef>
                <a:spcPct val="50000"/>
              </a:spcBef>
              <a:buClr>
                <a:schemeClr val="tx1"/>
              </a:buClr>
              <a:buFontTx/>
              <a:buChar char="•"/>
              <a:defRPr/>
            </a:pPr>
            <a:r>
              <a:rPr lang="en-US" sz="2400" dirty="0" smtClean="0">
                <a:latin typeface="Arial" panose="020B0604020202020204" pitchFamily="34" charset="0"/>
                <a:cs typeface="Arial" panose="020B0604020202020204" pitchFamily="34" charset="0"/>
              </a:rPr>
              <a:t>Use a major credit card, debit card, or EFT transfer from a checking or savings account</a:t>
            </a:r>
          </a:p>
          <a:p>
            <a:pPr marL="609600" indent="-609600">
              <a:spcBef>
                <a:spcPct val="50000"/>
              </a:spcBef>
              <a:buClr>
                <a:schemeClr val="tx1"/>
              </a:buClr>
              <a:buFontTx/>
              <a:buChar char="•"/>
              <a:defRPr/>
            </a:pPr>
            <a:r>
              <a:rPr lang="en-US" sz="2400" dirty="0" smtClean="0">
                <a:latin typeface="Arial" panose="020B0604020202020204" pitchFamily="34" charset="0"/>
                <a:cs typeface="Arial" panose="020B0604020202020204" pitchFamily="34" charset="0"/>
              </a:rPr>
              <a:t>Over the telephone: 1-800-827-0648</a:t>
            </a:r>
            <a:endParaRPr lang="en-US" sz="24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47800" y="228600"/>
            <a:ext cx="5791200" cy="990600"/>
          </a:xfrm>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Making Payment to DMC</a:t>
            </a:r>
          </a:p>
        </p:txBody>
      </p:sp>
      <p:sp>
        <p:nvSpPr>
          <p:cNvPr id="4" name="Content Placeholder 2"/>
          <p:cNvSpPr txBox="1">
            <a:spLocks/>
          </p:cNvSpPr>
          <p:nvPr/>
        </p:nvSpPr>
        <p:spPr>
          <a:xfrm>
            <a:off x="219075" y="1600200"/>
            <a:ext cx="8715375" cy="4640263"/>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ct val="0"/>
              </a:spcBef>
              <a:buFont typeface="Arial" pitchFamily="34" charset="0"/>
              <a:buNone/>
              <a:defRPr/>
            </a:pPr>
            <a:endParaRPr lang="en-US" sz="2200" b="1" u="sng" dirty="0" smtClean="0">
              <a:solidFill>
                <a:srgbClr val="000000"/>
              </a:solidFill>
              <a:latin typeface="Arial" panose="020B0604020202020204" pitchFamily="34" charset="0"/>
              <a:cs typeface="Arial" panose="020B0604020202020204" pitchFamily="34" charset="0"/>
            </a:endParaRPr>
          </a:p>
          <a:p>
            <a:pPr marL="0"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Return </a:t>
            </a:r>
            <a:r>
              <a:rPr lang="en-US" sz="2200" b="1" dirty="0" smtClean="0">
                <a:solidFill>
                  <a:srgbClr val="000000"/>
                </a:solidFill>
                <a:latin typeface="Arial" panose="020B0604020202020204" pitchFamily="34" charset="0"/>
                <a:cs typeface="Arial" panose="020B0604020202020204" pitchFamily="34" charset="0"/>
              </a:rPr>
              <a:t>un-cashed</a:t>
            </a:r>
            <a:r>
              <a:rPr lang="en-US" sz="2200" dirty="0" smtClean="0">
                <a:solidFill>
                  <a:srgbClr val="000000"/>
                </a:solidFill>
                <a:latin typeface="Arial" panose="020B0604020202020204" pitchFamily="34" charset="0"/>
                <a:cs typeface="Arial" panose="020B0604020202020204" pitchFamily="34" charset="0"/>
              </a:rPr>
              <a:t> hard copy check(s) to:</a:t>
            </a:r>
          </a:p>
          <a:p>
            <a:pPr marL="0" indent="0" eaLnBrk="1" hangingPunct="1">
              <a:spcBef>
                <a:spcPct val="0"/>
              </a:spcBef>
              <a:buFont typeface="Arial" pitchFamily="34" charset="0"/>
              <a:buNone/>
              <a:defRPr/>
            </a:pPr>
            <a:endParaRPr lang="en-US" sz="2200" dirty="0" smtClean="0">
              <a:solidFill>
                <a:srgbClr val="000000"/>
              </a:solidFill>
              <a:latin typeface="Arial" panose="020B0604020202020204" pitchFamily="34" charset="0"/>
              <a:cs typeface="Arial" panose="020B0604020202020204" pitchFamily="34" charset="0"/>
            </a:endParaRPr>
          </a:p>
          <a:p>
            <a:pPr marL="0" indent="0" eaLnBrk="1" hangingPunct="1">
              <a:spcBef>
                <a:spcPct val="0"/>
              </a:spcBef>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       	U.S. Department of the Treasury</a:t>
            </a:r>
          </a:p>
          <a:p>
            <a:pPr marL="914400" lvl="2" indent="0" eaLnBrk="1" hangingPunct="1">
              <a:buClr>
                <a:srgbClr val="3333CC"/>
              </a:buClr>
              <a:buSzPct val="50000"/>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Financial Management Service</a:t>
            </a:r>
          </a:p>
          <a:p>
            <a:pPr marL="914400" lvl="2" indent="0" eaLnBrk="1" hangingPunct="1">
              <a:buClr>
                <a:srgbClr val="3333CC"/>
              </a:buClr>
              <a:buSzPct val="50000"/>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P.O. Box 51318</a:t>
            </a:r>
          </a:p>
          <a:p>
            <a:pPr marL="914400" lvl="2" indent="0" eaLnBrk="1" hangingPunct="1">
              <a:buClr>
                <a:srgbClr val="3333CC"/>
              </a:buClr>
              <a:buSzPct val="50000"/>
              <a:buFont typeface="Arial" pitchFamily="34" charset="0"/>
              <a:buNone/>
              <a:defRPr/>
            </a:pPr>
            <a:r>
              <a:rPr lang="en-US" sz="2200" dirty="0" smtClean="0">
                <a:solidFill>
                  <a:srgbClr val="000000"/>
                </a:solidFill>
                <a:latin typeface="Arial" panose="020B0604020202020204" pitchFamily="34" charset="0"/>
                <a:cs typeface="Arial" panose="020B0604020202020204" pitchFamily="34" charset="0"/>
              </a:rPr>
              <a:t>Philadelphia, PA  19115-6316</a:t>
            </a:r>
          </a:p>
          <a:p>
            <a:pPr marL="914400" lvl="2" indent="0" eaLnBrk="1" hangingPunct="1">
              <a:buClr>
                <a:srgbClr val="3333CC"/>
              </a:buClr>
              <a:buSzPct val="50000"/>
              <a:buFont typeface="Arial" pitchFamily="34" charset="0"/>
              <a:buNone/>
              <a:defRPr/>
            </a:pPr>
            <a:endParaRPr lang="en-US" sz="2200" dirty="0" smtClean="0">
              <a:solidFill>
                <a:srgbClr val="000000"/>
              </a:solidFill>
              <a:latin typeface="Arial" panose="020B0604020202020204" pitchFamily="34" charset="0"/>
              <a:cs typeface="Arial" panose="020B0604020202020204" pitchFamily="34" charset="0"/>
            </a:endParaRPr>
          </a:p>
          <a:p>
            <a:pPr marL="114300" indent="0" eaLnBrk="1" hangingPunct="1">
              <a:buClr>
                <a:srgbClr val="3333CC"/>
              </a:buClr>
              <a:buSzPct val="50000"/>
              <a:buFont typeface="Arial" pitchFamily="34" charset="0"/>
              <a:buNone/>
              <a:defRPr/>
            </a:pPr>
            <a:r>
              <a:rPr lang="en-US" sz="2200" b="1" i="1" dirty="0" smtClean="0">
                <a:solidFill>
                  <a:srgbClr val="C00000"/>
                </a:solidFill>
                <a:latin typeface="Arial" panose="020B0604020202020204" pitchFamily="34" charset="0"/>
                <a:cs typeface="Arial" panose="020B0604020202020204" pitchFamily="34" charset="0"/>
              </a:rPr>
              <a:t>NOTE</a:t>
            </a:r>
            <a:r>
              <a:rPr lang="en-US" sz="2200" i="1" dirty="0" smtClean="0">
                <a:solidFill>
                  <a:srgbClr val="000000"/>
                </a:solidFill>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Notify DMC via email that you have returned this amount to Treasury.  These funds will </a:t>
            </a:r>
            <a:r>
              <a:rPr lang="en-US" sz="2200" b="1" u="sng" dirty="0" smtClean="0">
                <a:solidFill>
                  <a:srgbClr val="C00000"/>
                </a:solidFill>
                <a:latin typeface="Arial" panose="020B0604020202020204" pitchFamily="34" charset="0"/>
                <a:cs typeface="Arial" panose="020B0604020202020204" pitchFamily="34" charset="0"/>
              </a:rPr>
              <a:t>NOT</a:t>
            </a:r>
            <a:r>
              <a:rPr lang="en-US" sz="2200" dirty="0" smtClean="0">
                <a:solidFill>
                  <a:srgbClr val="C00000"/>
                </a:solidFill>
                <a:latin typeface="Arial" panose="020B0604020202020204" pitchFamily="34" charset="0"/>
                <a:cs typeface="Arial" panose="020B0604020202020204" pitchFamily="34" charset="0"/>
              </a:rPr>
              <a:t> be automatically applied to any overpayment.</a:t>
            </a:r>
            <a:endParaRPr lang="en-US" sz="22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3124200"/>
            <a:ext cx="7772400" cy="1752600"/>
          </a:xfrm>
        </p:spPr>
        <p:txBody>
          <a:bodyPr/>
          <a:lstStyle/>
          <a:p>
            <a:pPr eaLnBrk="1" hangingPunct="1"/>
            <a:r>
              <a:rPr lang="en-US" altLang="en-US" sz="4000" i="0" smtClean="0">
                <a:solidFill>
                  <a:schemeClr val="tx1"/>
                </a:solidFill>
                <a:latin typeface="Arial" panose="020B0604020202020204" pitchFamily="34" charset="0"/>
              </a:rPr>
              <a:t>Treasury Offset Program (TOP)</a:t>
            </a:r>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22531"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What is TOP?</a:t>
            </a:r>
          </a:p>
        </p:txBody>
      </p:sp>
      <p:sp>
        <p:nvSpPr>
          <p:cNvPr id="14339" name="Content Placeholder 2"/>
          <p:cNvSpPr>
            <a:spLocks noGrp="1"/>
          </p:cNvSpPr>
          <p:nvPr>
            <p:ph idx="1"/>
          </p:nvPr>
        </p:nvSpPr>
        <p:spPr bwMode="auto">
          <a:xfrm>
            <a:off x="457200" y="1676400"/>
            <a:ext cx="8229600" cy="46101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00050" eaLnBrk="1" hangingPunct="1">
              <a:lnSpc>
                <a:spcPct val="90000"/>
              </a:lnSpc>
              <a:buFont typeface="Arial" charset="0"/>
              <a:buChar char="•"/>
              <a:defRPr/>
            </a:pPr>
            <a:r>
              <a:rPr lang="en-US" altLang="en-US" sz="2000" dirty="0" smtClean="0">
                <a:latin typeface="Arial" charset="0"/>
                <a:cs typeface="Arial" charset="0"/>
              </a:rPr>
              <a:t>A centralized </a:t>
            </a:r>
            <a:r>
              <a:rPr lang="en-US" altLang="en-US" sz="2000" dirty="0">
                <a:latin typeface="Arial" charset="0"/>
                <a:cs typeface="Arial" charset="0"/>
              </a:rPr>
              <a:t>offset program managed and operated by the Department of Treasury’s Financial Management Services (FMS</a:t>
            </a:r>
            <a:r>
              <a:rPr lang="en-US" altLang="en-US" sz="2000" dirty="0" smtClean="0">
                <a:latin typeface="Arial" charset="0"/>
                <a:cs typeface="Arial" charset="0"/>
              </a:rPr>
              <a:t>)</a:t>
            </a:r>
            <a:endParaRPr lang="en-US" altLang="en-US" sz="2000" dirty="0">
              <a:latin typeface="Arial" charset="0"/>
              <a:cs typeface="Arial" charset="0"/>
            </a:endParaRPr>
          </a:p>
          <a:p>
            <a:pPr marL="400050" eaLnBrk="1" hangingPunct="1">
              <a:lnSpc>
                <a:spcPct val="90000"/>
              </a:lnSpc>
              <a:buFont typeface="Arial" charset="0"/>
              <a:buChar char="•"/>
              <a:defRPr/>
            </a:pPr>
            <a:endParaRPr lang="en-US" altLang="en-US" sz="1400" dirty="0">
              <a:latin typeface="Arial" charset="0"/>
              <a:cs typeface="Arial" charset="0"/>
            </a:endParaRPr>
          </a:p>
          <a:p>
            <a:pPr marL="400050" eaLnBrk="1" hangingPunct="1">
              <a:lnSpc>
                <a:spcPct val="90000"/>
              </a:lnSpc>
              <a:buFont typeface="Arial" charset="0"/>
              <a:buChar char="•"/>
              <a:defRPr/>
            </a:pPr>
            <a:r>
              <a:rPr lang="en-US" altLang="en-US" sz="2000" dirty="0" smtClean="0">
                <a:latin typeface="Arial" charset="0"/>
                <a:cs typeface="Arial" charset="0"/>
              </a:rPr>
              <a:t>Federal </a:t>
            </a:r>
            <a:r>
              <a:rPr lang="en-US" altLang="en-US" sz="2000" dirty="0">
                <a:latin typeface="Arial" charset="0"/>
                <a:cs typeface="Arial" charset="0"/>
              </a:rPr>
              <a:t>agencies </a:t>
            </a:r>
            <a:r>
              <a:rPr lang="en-US" altLang="en-US" sz="2000" dirty="0" smtClean="0">
                <a:latin typeface="Arial" charset="0"/>
                <a:cs typeface="Arial" charset="0"/>
              </a:rPr>
              <a:t>are required by law to submit </a:t>
            </a:r>
            <a:r>
              <a:rPr lang="en-US" altLang="en-US" sz="2000" dirty="0">
                <a:latin typeface="Arial" charset="0"/>
                <a:cs typeface="Arial" charset="0"/>
              </a:rPr>
              <a:t>delinquent debts </a:t>
            </a:r>
            <a:r>
              <a:rPr lang="en-US" altLang="en-US" sz="2000" dirty="0" smtClean="0">
                <a:latin typeface="Arial" charset="0"/>
                <a:cs typeface="Arial" charset="0"/>
              </a:rPr>
              <a:t>to TOP</a:t>
            </a:r>
          </a:p>
          <a:p>
            <a:pPr marL="57150" indent="0" eaLnBrk="1" hangingPunct="1">
              <a:lnSpc>
                <a:spcPct val="90000"/>
              </a:lnSpc>
              <a:buFont typeface="Arial" charset="0"/>
              <a:buNone/>
              <a:defRPr/>
            </a:pPr>
            <a:endParaRPr lang="en-US" altLang="en-US" sz="1400" dirty="0">
              <a:latin typeface="Arial" charset="0"/>
              <a:cs typeface="Arial" charset="0"/>
            </a:endParaRPr>
          </a:p>
          <a:p>
            <a:pPr marL="400050" eaLnBrk="1" hangingPunct="1">
              <a:lnSpc>
                <a:spcPct val="90000"/>
              </a:lnSpc>
              <a:buFont typeface="Arial" charset="0"/>
              <a:buChar char="•"/>
              <a:defRPr/>
            </a:pPr>
            <a:r>
              <a:rPr lang="en-US" sz="2000" dirty="0">
                <a:latin typeface="Arial" pitchFamily="34" charset="0"/>
                <a:cs typeface="Arial" pitchFamily="34" charset="0"/>
              </a:rPr>
              <a:t>TOP </a:t>
            </a:r>
            <a:r>
              <a:rPr lang="en-US" sz="2000" dirty="0" smtClean="0">
                <a:latin typeface="Arial" pitchFamily="34" charset="0"/>
                <a:cs typeface="Arial" pitchFamily="34" charset="0"/>
              </a:rPr>
              <a:t>offsets payments based on </a:t>
            </a:r>
            <a:r>
              <a:rPr lang="en-US" sz="2000" dirty="0">
                <a:latin typeface="Arial" pitchFamily="34" charset="0"/>
                <a:cs typeface="Arial" pitchFamily="34" charset="0"/>
              </a:rPr>
              <a:t>a payee’s taxpayer identification number (TIN) and </a:t>
            </a:r>
            <a:r>
              <a:rPr lang="en-US" sz="2000" dirty="0" smtClean="0">
                <a:latin typeface="Arial" pitchFamily="34" charset="0"/>
                <a:cs typeface="Arial" pitchFamily="34" charset="0"/>
              </a:rPr>
              <a:t>name</a:t>
            </a:r>
          </a:p>
          <a:p>
            <a:pPr marL="57150" indent="0" eaLnBrk="1" hangingPunct="1">
              <a:lnSpc>
                <a:spcPct val="90000"/>
              </a:lnSpc>
              <a:buFont typeface="Arial" charset="0"/>
              <a:buNone/>
              <a:defRPr/>
            </a:pPr>
            <a:endParaRPr lang="en-US" sz="1400" dirty="0">
              <a:latin typeface="Arial" pitchFamily="34" charset="0"/>
              <a:cs typeface="Arial" pitchFamily="34" charset="0"/>
            </a:endParaRPr>
          </a:p>
          <a:p>
            <a:pPr marL="400050" eaLnBrk="1" hangingPunct="1">
              <a:lnSpc>
                <a:spcPct val="90000"/>
              </a:lnSpc>
              <a:buFont typeface="Arial" charset="0"/>
              <a:buChar char="•"/>
              <a:defRPr/>
            </a:pPr>
            <a:r>
              <a:rPr lang="en-US" sz="2000" dirty="0" smtClean="0">
                <a:latin typeface="Arial" pitchFamily="34" charset="0"/>
                <a:cs typeface="Arial" pitchFamily="34" charset="0"/>
              </a:rPr>
              <a:t>Pursuant </a:t>
            </a:r>
            <a:r>
              <a:rPr lang="en-US" sz="2000" dirty="0">
                <a:latin typeface="Arial" pitchFamily="34" charset="0"/>
                <a:cs typeface="Arial" pitchFamily="34" charset="0"/>
              </a:rPr>
              <a:t>to regulations governing TOP, all subdivisions or organizations sharing a single TIN are responsible for all debts associated with that </a:t>
            </a:r>
            <a:r>
              <a:rPr lang="en-US" sz="2000" dirty="0" smtClean="0">
                <a:latin typeface="Arial" pitchFamily="34" charset="0"/>
                <a:cs typeface="Arial" pitchFamily="34" charset="0"/>
              </a:rPr>
              <a:t>TIN </a:t>
            </a:r>
          </a:p>
          <a:p>
            <a:pPr marL="400050" eaLnBrk="1" hangingPunct="1">
              <a:lnSpc>
                <a:spcPct val="90000"/>
              </a:lnSpc>
              <a:buFont typeface="Arial" charset="0"/>
              <a:buChar char="•"/>
              <a:defRPr/>
            </a:pPr>
            <a:endParaRPr lang="en-US" sz="1400" dirty="0" smtClean="0">
              <a:latin typeface="Arial" pitchFamily="34" charset="0"/>
              <a:cs typeface="Arial" pitchFamily="34" charset="0"/>
            </a:endParaRPr>
          </a:p>
          <a:p>
            <a:pPr marL="400050" eaLnBrk="1" hangingPunct="1">
              <a:lnSpc>
                <a:spcPct val="90000"/>
              </a:lnSpc>
              <a:buFont typeface="Arial" charset="0"/>
              <a:buChar char="•"/>
              <a:defRPr/>
            </a:pPr>
            <a:r>
              <a:rPr lang="en-US" altLang="en-US" sz="2000" dirty="0">
                <a:latin typeface="Arial" charset="0"/>
                <a:cs typeface="Arial" charset="0"/>
              </a:rPr>
              <a:t>Before submitting a debt to TOP, a creditor agency must certify that </a:t>
            </a:r>
            <a:r>
              <a:rPr lang="en-US" altLang="en-US" sz="2000" dirty="0" smtClean="0">
                <a:latin typeface="Arial" charset="0"/>
                <a:cs typeface="Arial" charset="0"/>
              </a:rPr>
              <a:t>the </a:t>
            </a:r>
            <a:r>
              <a:rPr lang="en-US" altLang="en-US" sz="2000" dirty="0">
                <a:latin typeface="Arial" charset="0"/>
                <a:cs typeface="Arial" charset="0"/>
              </a:rPr>
              <a:t>agency complied with all the due process pre-requisites prior to </a:t>
            </a:r>
            <a:r>
              <a:rPr lang="en-US" altLang="en-US" sz="2000" dirty="0" smtClean="0">
                <a:latin typeface="Arial" charset="0"/>
                <a:cs typeface="Arial" charset="0"/>
              </a:rPr>
              <a:t>offset </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Overview</a:t>
            </a:r>
          </a:p>
        </p:txBody>
      </p:sp>
      <p:sp>
        <p:nvSpPr>
          <p:cNvPr id="5123" name="Content Placeholder 2"/>
          <p:cNvSpPr>
            <a:spLocks noGrp="1"/>
          </p:cNvSpPr>
          <p:nvPr>
            <p:ph idx="1"/>
          </p:nvPr>
        </p:nvSpPr>
        <p:spPr bwMode="auto">
          <a:xfrm>
            <a:off x="533400" y="1600200"/>
            <a:ext cx="8229600" cy="5257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90000"/>
              </a:lnSpc>
              <a:buFont typeface="Arial" charset="0"/>
              <a:buChar char="•"/>
              <a:defRPr/>
            </a:pPr>
            <a:endParaRPr lang="en-US" altLang="en-US" sz="21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About DMC</a:t>
            </a:r>
          </a:p>
          <a:p>
            <a:pPr marL="0" indent="0" eaLnBrk="1" hangingPunct="1">
              <a:lnSpc>
                <a:spcPct val="90000"/>
              </a:lnSpc>
              <a:buFont typeface="Arial" charset="0"/>
              <a:buNone/>
              <a:defRPr/>
            </a:pPr>
            <a:endParaRPr lang="en-US" altLang="en-US" sz="2400" b="1" dirty="0" smtClean="0">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Debt Establishment</a:t>
            </a:r>
          </a:p>
          <a:p>
            <a:pPr eaLnBrk="1" hangingPunct="1">
              <a:lnSpc>
                <a:spcPct val="90000"/>
              </a:lnSpc>
              <a:buFont typeface="Arial" charset="0"/>
              <a:buChar char="•"/>
              <a:defRPr/>
            </a:pPr>
            <a:endParaRPr lang="en-US" altLang="en-US" sz="2400" b="1" dirty="0" smtClean="0">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The Collection Process</a:t>
            </a:r>
          </a:p>
          <a:p>
            <a:pPr eaLnBrk="1" hangingPunct="1">
              <a:lnSpc>
                <a:spcPct val="90000"/>
              </a:lnSpc>
              <a:buFont typeface="Arial" charset="0"/>
              <a:buChar char="•"/>
              <a:defRPr/>
            </a:pPr>
            <a:endParaRPr lang="en-US" altLang="en-US" sz="2400" b="1" dirty="0">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Making Payment to DMC</a:t>
            </a:r>
          </a:p>
          <a:p>
            <a:pPr eaLnBrk="1" hangingPunct="1">
              <a:lnSpc>
                <a:spcPct val="90000"/>
              </a:lnSpc>
              <a:buFont typeface="Arial" charset="0"/>
              <a:buChar char="•"/>
              <a:defRPr/>
            </a:pPr>
            <a:endParaRPr lang="en-US" altLang="en-US" sz="2400" b="1" dirty="0" smtClean="0">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The Treasury Offset Program (TOP)</a:t>
            </a:r>
          </a:p>
          <a:p>
            <a:pPr eaLnBrk="1" hangingPunct="1">
              <a:lnSpc>
                <a:spcPct val="90000"/>
              </a:lnSpc>
              <a:buFont typeface="Arial" charset="0"/>
              <a:buChar char="•"/>
              <a:defRPr/>
            </a:pPr>
            <a:endParaRPr lang="en-US" altLang="en-US" sz="2400" b="1" dirty="0" smtClean="0">
              <a:latin typeface="Arial" panose="020B0604020202020204" pitchFamily="34" charset="0"/>
              <a:cs typeface="Arial" panose="020B0604020202020204" pitchFamily="34" charset="0"/>
            </a:endParaRPr>
          </a:p>
          <a:p>
            <a:pPr eaLnBrk="1" hangingPunct="1">
              <a:lnSpc>
                <a:spcPct val="90000"/>
              </a:lnSpc>
              <a:buFont typeface="Arial" charset="0"/>
              <a:buChar char="•"/>
              <a:defRPr/>
            </a:pPr>
            <a:r>
              <a:rPr lang="en-US" altLang="en-US" sz="2400" b="1" dirty="0" smtClean="0">
                <a:latin typeface="Arial" panose="020B0604020202020204" pitchFamily="34" charset="0"/>
                <a:cs typeface="Arial" panose="020B0604020202020204" pitchFamily="34" charset="0"/>
              </a:rPr>
              <a:t>FAQ</a:t>
            </a:r>
          </a:p>
          <a:p>
            <a:pPr marL="0" indent="0" eaLnBrk="1" hangingPunct="1">
              <a:lnSpc>
                <a:spcPct val="90000"/>
              </a:lnSpc>
              <a:buFont typeface="Arial" charset="0"/>
              <a:buNone/>
              <a:defRPr/>
            </a:pPr>
            <a:endParaRPr lang="en-US" altLang="en-US" sz="2400" b="1" dirty="0" smtClean="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Why Refer To TOP?</a:t>
            </a:r>
          </a:p>
        </p:txBody>
      </p:sp>
      <p:sp>
        <p:nvSpPr>
          <p:cNvPr id="24579" name="Content Placeholder 1"/>
          <p:cNvSpPr>
            <a:spLocks noGrp="1"/>
          </p:cNvSpPr>
          <p:nvPr>
            <p:ph idx="1"/>
          </p:nvPr>
        </p:nvSpPr>
        <p:spPr bwMode="auto">
          <a:xfrm flipH="1">
            <a:off x="-1143000" y="0"/>
            <a:ext cx="685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24580" name="Content Placeholder 2"/>
          <p:cNvSpPr txBox="1">
            <a:spLocks/>
          </p:cNvSpPr>
          <p:nvPr/>
        </p:nvSpPr>
        <p:spPr bwMode="auto">
          <a:xfrm>
            <a:off x="371475" y="1752600"/>
            <a:ext cx="83899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Calibri" panose="020F0502020204030204" pitchFamily="34" charset="0"/>
              </a:defRPr>
            </a:lvl1pPr>
            <a:lvl2pPr marL="742950" indent="-285750" defTabSz="457200" eaLnBrk="0" hangingPunct="0">
              <a:defRPr sz="2400">
                <a:solidFill>
                  <a:schemeClr val="tx1"/>
                </a:solidFill>
                <a:latin typeface="Calibri" panose="020F0502020204030204" pitchFamily="34" charset="0"/>
              </a:defRPr>
            </a:lvl2pPr>
            <a:lvl3pPr marL="1143000" indent="-228600" defTabSz="457200" eaLnBrk="0" hangingPunct="0">
              <a:defRPr sz="2400">
                <a:solidFill>
                  <a:schemeClr val="tx1"/>
                </a:solidFill>
                <a:latin typeface="Calibri" panose="020F0502020204030204" pitchFamily="34" charset="0"/>
              </a:defRPr>
            </a:lvl3pPr>
            <a:lvl4pPr marL="1600200" indent="-228600" defTabSz="457200" eaLnBrk="0" hangingPunct="0">
              <a:defRPr sz="2400">
                <a:solidFill>
                  <a:schemeClr val="tx1"/>
                </a:solidFill>
                <a:latin typeface="Calibri" panose="020F0502020204030204" pitchFamily="34" charset="0"/>
              </a:defRPr>
            </a:lvl4pPr>
            <a:lvl5pPr marL="2057400" indent="-228600" defTabSz="457200" eaLnBrk="0" hangingPunct="0">
              <a:defRPr sz="2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r>
              <a:rPr lang="en-US" altLang="en-US" sz="2000">
                <a:solidFill>
                  <a:srgbClr val="000000"/>
                </a:solidFill>
                <a:latin typeface="Arial" panose="020B0604020202020204" pitchFamily="34" charset="0"/>
                <a:cs typeface="Arial" panose="020B0604020202020204" pitchFamily="34" charset="0"/>
              </a:rPr>
              <a:t>The Debt Collection Act of 1982</a:t>
            </a:r>
          </a:p>
          <a:p>
            <a:pPr lvl="1" eaLnBrk="1" hangingPunct="1">
              <a:buFont typeface="Arial" panose="020B0604020202020204" pitchFamily="34" charset="0"/>
              <a:buChar char="–"/>
            </a:pPr>
            <a:r>
              <a:rPr lang="en-US" altLang="en-US" sz="2000">
                <a:solidFill>
                  <a:srgbClr val="000000"/>
                </a:solidFill>
                <a:latin typeface="Arial" panose="020B0604020202020204" pitchFamily="34" charset="0"/>
                <a:cs typeface="Arial" panose="020B0604020202020204" pitchFamily="34" charset="0"/>
              </a:rPr>
              <a:t>Provided statutory authority for federal agencies to collect debts through administrative offset</a:t>
            </a:r>
          </a:p>
          <a:p>
            <a:pPr eaLnBrk="1" hangingPunct="1"/>
            <a:r>
              <a:rPr lang="en-US" altLang="en-US" sz="2000">
                <a:solidFill>
                  <a:srgbClr val="000000"/>
                </a:solidFill>
                <a:latin typeface="Arial" panose="020B0604020202020204" pitchFamily="34" charset="0"/>
                <a:cs typeface="Arial" panose="020B0604020202020204" pitchFamily="34" charset="0"/>
              </a:rPr>
              <a:t>The Debt Collection Improvement Act (DCIA) of 1996</a:t>
            </a:r>
          </a:p>
          <a:p>
            <a:pPr lvl="1" eaLnBrk="1" hangingPunct="1">
              <a:buFont typeface="Arial" panose="020B0604020202020204" pitchFamily="34" charset="0"/>
              <a:buChar char="–"/>
            </a:pPr>
            <a:r>
              <a:rPr lang="en-US" altLang="en-US" sz="2000">
                <a:solidFill>
                  <a:srgbClr val="000000"/>
                </a:solidFill>
                <a:latin typeface="Arial" panose="020B0604020202020204" pitchFamily="34" charset="0"/>
                <a:cs typeface="Arial" panose="020B0604020202020204" pitchFamily="34" charset="0"/>
              </a:rPr>
              <a:t>Expanded statutory authority for Treasury Offset Program (TOP) by requiring agencies to transfer delinquent non-tax debt at 180 days to Treasury’s Financial Management Service (FMS)</a:t>
            </a:r>
          </a:p>
          <a:p>
            <a:pPr lvl="1" eaLnBrk="1" hangingPunct="1">
              <a:buFont typeface="Arial" panose="020B0604020202020204" pitchFamily="34" charset="0"/>
              <a:buChar char="–"/>
            </a:pPr>
            <a:r>
              <a:rPr lang="en-US" altLang="en-US" sz="2000">
                <a:solidFill>
                  <a:srgbClr val="000000"/>
                </a:solidFill>
                <a:latin typeface="Arial" panose="020B0604020202020204" pitchFamily="34" charset="0"/>
                <a:cs typeface="Arial" panose="020B0604020202020204" pitchFamily="34" charset="0"/>
              </a:rPr>
              <a:t>Provides a mandatory government wide delinquent debt matching and payment offset system</a:t>
            </a:r>
          </a:p>
          <a:p>
            <a:pPr eaLnBrk="1" hangingPunct="1"/>
            <a:r>
              <a:rPr lang="en-US" altLang="en-US" sz="2000">
                <a:solidFill>
                  <a:srgbClr val="000000"/>
                </a:solidFill>
                <a:latin typeface="Arial" panose="020B0604020202020204" pitchFamily="34" charset="0"/>
                <a:cs typeface="Arial" panose="020B0604020202020204" pitchFamily="34" charset="0"/>
              </a:rPr>
              <a:t>Digital Accountability and Transparency Act (DATA) of 2014</a:t>
            </a:r>
          </a:p>
          <a:p>
            <a:pPr lvl="1" eaLnBrk="1" hangingPunct="1">
              <a:buFont typeface="Arial" panose="020B0604020202020204" pitchFamily="34" charset="0"/>
              <a:buChar char="–"/>
            </a:pPr>
            <a:r>
              <a:rPr lang="en-US" altLang="en-US" sz="2000">
                <a:solidFill>
                  <a:srgbClr val="000000"/>
                </a:solidFill>
                <a:latin typeface="Arial" panose="020B0604020202020204" pitchFamily="34" charset="0"/>
                <a:cs typeface="Arial" panose="020B0604020202020204" pitchFamily="34" charset="0"/>
              </a:rPr>
              <a:t>Amends the DCIA to refer delinquent non-tax debts from 180 days to 120 days.</a:t>
            </a:r>
          </a:p>
          <a:p>
            <a:pPr eaLnBrk="1" hangingPunct="1"/>
            <a:endParaRPr lang="en-US" altLang="en-US" sz="2000">
              <a:solidFill>
                <a:srgbClr val="000000"/>
              </a:solidFill>
              <a:ea typeface="Georgia" panose="02040502050405020303" pitchFamily="18" charset="0"/>
              <a:cs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400" smtClean="0">
                <a:latin typeface="Arial" panose="020B0604020202020204" pitchFamily="34" charset="0"/>
              </a:rPr>
              <a:t/>
            </a:r>
            <a:br>
              <a:rPr lang="en-US" altLang="en-US" sz="2400" smtClean="0">
                <a:latin typeface="Arial" panose="020B0604020202020204" pitchFamily="34" charset="0"/>
              </a:rPr>
            </a:br>
            <a:r>
              <a:rPr lang="en-US" altLang="en-US" sz="3200" i="0" smtClean="0">
                <a:solidFill>
                  <a:srgbClr val="4F81BD"/>
                </a:solidFill>
                <a:latin typeface="Arial" panose="020B0604020202020204" pitchFamily="34" charset="0"/>
              </a:rPr>
              <a:t>How To Contact TOP</a:t>
            </a:r>
            <a:r>
              <a:rPr lang="en-US" altLang="en-US" sz="3200" i="0" smtClean="0">
                <a:latin typeface="Arial" panose="020B0604020202020204" pitchFamily="34" charset="0"/>
              </a:rPr>
              <a:t/>
            </a:r>
            <a:br>
              <a:rPr lang="en-US" altLang="en-US" sz="3200" i="0" smtClean="0">
                <a:latin typeface="Arial" panose="020B0604020202020204" pitchFamily="34" charset="0"/>
              </a:rPr>
            </a:br>
            <a:endParaRPr lang="en-US" altLang="en-US" sz="3200" i="0" smtClean="0">
              <a:latin typeface="Arial" panose="020B0604020202020204" pitchFamily="34" charset="0"/>
            </a:endParaRPr>
          </a:p>
        </p:txBody>
      </p:sp>
      <p:sp>
        <p:nvSpPr>
          <p:cNvPr id="4099" name="Content Placeholder 2"/>
          <p:cNvSpPr>
            <a:spLocks noGrp="1"/>
          </p:cNvSpPr>
          <p:nvPr>
            <p:ph idx="1"/>
          </p:nvPr>
        </p:nvSpPr>
        <p:spPr bwMode="auto">
          <a:xfrm>
            <a:off x="533400" y="1828800"/>
            <a:ext cx="8229600" cy="40195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7150" indent="0" algn="ctr" eaLnBrk="1" hangingPunct="1">
              <a:lnSpc>
                <a:spcPct val="90000"/>
              </a:lnSpc>
              <a:buFont typeface="Arial" charset="0"/>
              <a:buNone/>
              <a:defRPr/>
            </a:pPr>
            <a:r>
              <a:rPr lang="en-US" sz="2000" b="1" dirty="0" smtClean="0">
                <a:latin typeface="Arial" pitchFamily="34" charset="0"/>
                <a:cs typeface="Arial" pitchFamily="34" charset="0"/>
              </a:rPr>
              <a:t>Schools may contact TOP by calling the TOP Call Center:</a:t>
            </a:r>
          </a:p>
          <a:p>
            <a:pPr marL="57150" indent="0" algn="ctr" eaLnBrk="1" hangingPunct="1">
              <a:lnSpc>
                <a:spcPct val="90000"/>
              </a:lnSpc>
              <a:buFont typeface="Arial" charset="0"/>
              <a:buNone/>
              <a:defRPr/>
            </a:pPr>
            <a:r>
              <a:rPr lang="en-US" sz="2000" b="1" dirty="0" smtClean="0">
                <a:latin typeface="Arial" pitchFamily="34" charset="0"/>
                <a:cs typeface="Arial" pitchFamily="34" charset="0"/>
              </a:rPr>
              <a:t>  </a:t>
            </a:r>
            <a:r>
              <a:rPr lang="en-US" sz="2400" b="1" dirty="0" smtClean="0">
                <a:latin typeface="Arial" pitchFamily="34" charset="0"/>
                <a:cs typeface="Arial" pitchFamily="34" charset="0"/>
              </a:rPr>
              <a:t>1-800-304-3107</a:t>
            </a:r>
          </a:p>
          <a:p>
            <a:pPr marL="57150" indent="0" algn="ctr" eaLnBrk="1" hangingPunct="1">
              <a:lnSpc>
                <a:spcPct val="90000"/>
              </a:lnSpc>
              <a:buFont typeface="Arial" charset="0"/>
              <a:buNone/>
              <a:defRPr/>
            </a:pPr>
            <a:endParaRPr lang="en-US" sz="1200" dirty="0" smtClean="0">
              <a:latin typeface="Arial" pitchFamily="34" charset="0"/>
              <a:cs typeface="Arial" pitchFamily="34" charset="0"/>
            </a:endParaRPr>
          </a:p>
          <a:p>
            <a:pPr marL="57150" indent="0" eaLnBrk="1" hangingPunct="1">
              <a:lnSpc>
                <a:spcPct val="90000"/>
              </a:lnSpc>
              <a:buFont typeface="Arial" charset="0"/>
              <a:buNone/>
              <a:defRPr/>
            </a:pPr>
            <a:r>
              <a:rPr lang="en-US" sz="2000" dirty="0" smtClean="0">
                <a:latin typeface="Arial" pitchFamily="34" charset="0"/>
                <a:cs typeface="Arial" pitchFamily="34" charset="0"/>
              </a:rPr>
              <a:t>In order to provide you with information about an offset, Treasury will need to know: </a:t>
            </a:r>
          </a:p>
          <a:p>
            <a:pPr lvl="1">
              <a:buFont typeface="Arial" panose="020B0604020202020204" pitchFamily="34" charset="0"/>
              <a:buChar char="•"/>
              <a:defRPr/>
            </a:pPr>
            <a:r>
              <a:rPr lang="en-US" sz="2000" dirty="0">
                <a:latin typeface="Arial" pitchFamily="34" charset="0"/>
                <a:cs typeface="Arial" pitchFamily="34" charset="0"/>
              </a:rPr>
              <a:t>The caller’s name, department and job </a:t>
            </a:r>
            <a:r>
              <a:rPr lang="en-US" sz="2000" dirty="0" smtClean="0">
                <a:latin typeface="Arial" pitchFamily="34" charset="0"/>
                <a:cs typeface="Arial" pitchFamily="34" charset="0"/>
              </a:rPr>
              <a:t>title.</a:t>
            </a:r>
            <a:r>
              <a:rPr lang="en-US" sz="2000" dirty="0">
                <a:latin typeface="Arial" pitchFamily="34" charset="0"/>
                <a:cs typeface="Arial" pitchFamily="34" charset="0"/>
              </a:rPr>
              <a:t>  The job title will need to indicate a need-to-know </a:t>
            </a:r>
            <a:r>
              <a:rPr lang="en-US" sz="2000" dirty="0" smtClean="0">
                <a:latin typeface="Arial" pitchFamily="34" charset="0"/>
                <a:cs typeface="Arial" pitchFamily="34" charset="0"/>
              </a:rPr>
              <a:t>position.</a:t>
            </a:r>
          </a:p>
          <a:p>
            <a:pPr lvl="1">
              <a:buFont typeface="Arial" panose="020B0604020202020204" pitchFamily="34" charset="0"/>
              <a:buChar char="•"/>
              <a:defRPr/>
            </a:pPr>
            <a:r>
              <a:rPr lang="en-US" sz="2000" dirty="0" smtClean="0">
                <a:latin typeface="Arial" pitchFamily="34" charset="0"/>
                <a:cs typeface="Arial" pitchFamily="34" charset="0"/>
              </a:rPr>
              <a:t>At </a:t>
            </a:r>
            <a:r>
              <a:rPr lang="en-US" sz="2000" dirty="0">
                <a:latin typeface="Arial" pitchFamily="34" charset="0"/>
                <a:cs typeface="Arial" pitchFamily="34" charset="0"/>
              </a:rPr>
              <a:t>least one of the following:</a:t>
            </a:r>
          </a:p>
          <a:p>
            <a:pPr lvl="2">
              <a:buFont typeface="Arial" charset="0"/>
              <a:buChar char="•"/>
              <a:defRPr/>
            </a:pPr>
            <a:r>
              <a:rPr lang="en-US" sz="2000" dirty="0" smtClean="0">
                <a:latin typeface="Arial" pitchFamily="34" charset="0"/>
                <a:cs typeface="Arial" pitchFamily="34" charset="0"/>
              </a:rPr>
              <a:t>date </a:t>
            </a:r>
            <a:r>
              <a:rPr lang="en-US" sz="2000" dirty="0">
                <a:latin typeface="Arial" pitchFamily="34" charset="0"/>
                <a:cs typeface="Arial" pitchFamily="34" charset="0"/>
              </a:rPr>
              <a:t>of the payment </a:t>
            </a:r>
            <a:endParaRPr lang="en-US" sz="2000" dirty="0" smtClean="0">
              <a:latin typeface="Arial" pitchFamily="34" charset="0"/>
              <a:cs typeface="Arial" pitchFamily="34" charset="0"/>
            </a:endParaRPr>
          </a:p>
          <a:p>
            <a:pPr lvl="2">
              <a:buFont typeface="Arial" charset="0"/>
              <a:buChar char="•"/>
              <a:defRPr/>
            </a:pPr>
            <a:r>
              <a:rPr lang="en-US" sz="2000" dirty="0" smtClean="0">
                <a:latin typeface="Arial" pitchFamily="34" charset="0"/>
                <a:cs typeface="Arial" pitchFamily="34" charset="0"/>
              </a:rPr>
              <a:t>amount </a:t>
            </a:r>
            <a:r>
              <a:rPr lang="en-US" sz="2000" dirty="0">
                <a:latin typeface="Arial" pitchFamily="34" charset="0"/>
                <a:cs typeface="Arial" pitchFamily="34" charset="0"/>
              </a:rPr>
              <a:t>of the original payment </a:t>
            </a:r>
          </a:p>
          <a:p>
            <a:pPr lvl="2">
              <a:buFont typeface="Arial" charset="0"/>
              <a:buChar char="•"/>
              <a:defRPr/>
            </a:pPr>
            <a:r>
              <a:rPr lang="en-US" sz="2000" dirty="0" smtClean="0">
                <a:latin typeface="Arial" pitchFamily="34" charset="0"/>
                <a:cs typeface="Arial" pitchFamily="34" charset="0"/>
              </a:rPr>
              <a:t>amount </a:t>
            </a:r>
            <a:r>
              <a:rPr lang="en-US" sz="2000" dirty="0">
                <a:latin typeface="Arial" pitchFamily="34" charset="0"/>
                <a:cs typeface="Arial" pitchFamily="34" charset="0"/>
              </a:rPr>
              <a:t>of the offset</a:t>
            </a:r>
          </a:p>
          <a:p>
            <a:pPr marL="514350" lvl="1" indent="0" eaLnBrk="1" hangingPunct="1">
              <a:lnSpc>
                <a:spcPct val="90000"/>
              </a:lnSpc>
              <a:buFont typeface="Arial" charset="0"/>
              <a:buNone/>
              <a:defRPr/>
            </a:pPr>
            <a:endParaRPr lang="en-US" sz="1600" dirty="0" smtClean="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762000" y="3200400"/>
            <a:ext cx="7772400" cy="1752600"/>
          </a:xfrm>
        </p:spPr>
        <p:txBody>
          <a:bodyPr/>
          <a:lstStyle/>
          <a:p>
            <a:pPr eaLnBrk="1" hangingPunct="1"/>
            <a:r>
              <a:rPr lang="en-US" altLang="en-US" sz="4000" i="0" smtClean="0">
                <a:solidFill>
                  <a:schemeClr val="tx1"/>
                </a:solidFill>
                <a:latin typeface="Arial" panose="020B0604020202020204" pitchFamily="34" charset="0"/>
              </a:rPr>
              <a:t>Frequently Asked Questions</a:t>
            </a:r>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26627"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How Do I Submit An Inquiry Or Dispute To DMC?</a:t>
            </a:r>
          </a:p>
        </p:txBody>
      </p:sp>
      <p:sp>
        <p:nvSpPr>
          <p:cNvPr id="21507" name="Content Placeholder 2"/>
          <p:cNvSpPr>
            <a:spLocks noGrp="1"/>
          </p:cNvSpPr>
          <p:nvPr>
            <p:ph idx="1"/>
          </p:nvPr>
        </p:nvSpPr>
        <p:spPr bwMode="auto">
          <a:xfrm>
            <a:off x="457200" y="1600200"/>
            <a:ext cx="8534400" cy="4200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00050" eaLnBrk="1" hangingPunct="1">
              <a:lnSpc>
                <a:spcPct val="90000"/>
              </a:lnSpc>
              <a:buFont typeface="Arial" charset="0"/>
              <a:buChar char="•"/>
              <a:defRPr/>
            </a:pPr>
            <a:r>
              <a:rPr lang="en-US" altLang="en-US" sz="2000" dirty="0" smtClean="0">
                <a:latin typeface="Arial" charset="0"/>
                <a:cs typeface="Arial" charset="0"/>
              </a:rPr>
              <a:t>Emailing </a:t>
            </a:r>
            <a:r>
              <a:rPr lang="en-US" altLang="en-US" sz="2000" dirty="0" smtClean="0">
                <a:latin typeface="Arial" charset="0"/>
                <a:cs typeface="Arial" charset="0"/>
                <a:hlinkClick r:id="rId2"/>
              </a:rPr>
              <a:t>dmcedu.vbaspl@va.gov</a:t>
            </a:r>
            <a:r>
              <a:rPr lang="en-US" altLang="en-US" sz="2000" dirty="0" smtClean="0">
                <a:latin typeface="Arial" charset="0"/>
                <a:cs typeface="Arial" charset="0"/>
              </a:rPr>
              <a:t> </a:t>
            </a:r>
            <a:r>
              <a:rPr lang="en-US" altLang="en-US" sz="2000" dirty="0">
                <a:latin typeface="Arial" charset="0"/>
                <a:cs typeface="Arial" charset="0"/>
              </a:rPr>
              <a:t>is the best </a:t>
            </a:r>
            <a:r>
              <a:rPr lang="en-US" altLang="en-US" sz="2000" dirty="0" smtClean="0">
                <a:latin typeface="Arial" charset="0"/>
                <a:cs typeface="Arial" charset="0"/>
              </a:rPr>
              <a:t>method for submitting a school debt dispute or inquiry</a:t>
            </a:r>
            <a:endParaRPr lang="en-US" altLang="en-US" sz="2000" dirty="0">
              <a:latin typeface="Arial" charset="0"/>
              <a:cs typeface="Arial" charset="0"/>
            </a:endParaRPr>
          </a:p>
          <a:p>
            <a:pPr marL="57150" indent="0" eaLnBrk="1" hangingPunct="1">
              <a:lnSpc>
                <a:spcPct val="90000"/>
              </a:lnSpc>
              <a:buFont typeface="Arial" charset="0"/>
              <a:buNone/>
              <a:defRPr/>
            </a:pPr>
            <a:endParaRPr lang="en-US" altLang="en-US" sz="2000" dirty="0" smtClean="0">
              <a:latin typeface="Arial" charset="0"/>
              <a:cs typeface="Arial" charset="0"/>
            </a:endParaRPr>
          </a:p>
          <a:p>
            <a:pPr marL="400050" eaLnBrk="1" hangingPunct="1">
              <a:lnSpc>
                <a:spcPct val="90000"/>
              </a:lnSpc>
              <a:buFont typeface="Arial" charset="0"/>
              <a:buChar char="•"/>
              <a:defRPr/>
            </a:pPr>
            <a:r>
              <a:rPr lang="en-US" altLang="en-US" sz="2000" dirty="0" smtClean="0">
                <a:latin typeface="Arial" charset="0"/>
                <a:cs typeface="Arial" charset="0"/>
              </a:rPr>
              <a:t>Please include the following information in your email:</a:t>
            </a:r>
          </a:p>
          <a:p>
            <a:pPr marL="800100" lvl="1" eaLnBrk="1" hangingPunct="1">
              <a:lnSpc>
                <a:spcPct val="90000"/>
              </a:lnSpc>
              <a:buFont typeface="Arial" charset="0"/>
              <a:buChar char="–"/>
              <a:defRPr/>
            </a:pPr>
            <a:r>
              <a:rPr lang="en-US" altLang="en-US" sz="1800" dirty="0" smtClean="0">
                <a:latin typeface="Arial" charset="0"/>
                <a:cs typeface="Arial" charset="0"/>
              </a:rPr>
              <a:t>The student’s First Initial, Middle Initial, and last Name</a:t>
            </a:r>
          </a:p>
          <a:p>
            <a:pPr marL="800100" lvl="1" eaLnBrk="1" hangingPunct="1">
              <a:lnSpc>
                <a:spcPct val="90000"/>
              </a:lnSpc>
              <a:buFont typeface="Arial" charset="0"/>
              <a:buChar char="–"/>
              <a:defRPr/>
            </a:pPr>
            <a:r>
              <a:rPr lang="en-US" altLang="en-US" sz="1800" dirty="0" smtClean="0">
                <a:latin typeface="Arial" charset="0"/>
                <a:cs typeface="Arial" charset="0"/>
              </a:rPr>
              <a:t>The last four digits of the student’s File Number or SSN</a:t>
            </a:r>
          </a:p>
          <a:p>
            <a:pPr marL="800100" lvl="1" eaLnBrk="1" hangingPunct="1">
              <a:lnSpc>
                <a:spcPct val="90000"/>
              </a:lnSpc>
              <a:buFont typeface="Arial" charset="0"/>
              <a:buChar char="–"/>
              <a:defRPr/>
            </a:pPr>
            <a:r>
              <a:rPr lang="en-US" altLang="en-US" sz="1800" dirty="0" smtClean="0">
                <a:latin typeface="Arial" charset="0"/>
                <a:cs typeface="Arial" charset="0"/>
              </a:rPr>
              <a:t>Your school’s name and facility code</a:t>
            </a:r>
          </a:p>
          <a:p>
            <a:pPr marL="800100" lvl="1" eaLnBrk="1" hangingPunct="1">
              <a:lnSpc>
                <a:spcPct val="90000"/>
              </a:lnSpc>
              <a:buFont typeface="Arial" charset="0"/>
              <a:buChar char="–"/>
              <a:defRPr/>
            </a:pPr>
            <a:r>
              <a:rPr lang="en-US" altLang="en-US" sz="1800" dirty="0" smtClean="0">
                <a:latin typeface="Arial" charset="0"/>
                <a:cs typeface="Arial" charset="0"/>
              </a:rPr>
              <a:t>The debt amount you are disputing/inquiring about</a:t>
            </a:r>
          </a:p>
          <a:p>
            <a:pPr marL="800100" lvl="1" eaLnBrk="1" hangingPunct="1">
              <a:lnSpc>
                <a:spcPct val="90000"/>
              </a:lnSpc>
              <a:buFont typeface="Arial" charset="0"/>
              <a:buChar char="–"/>
              <a:defRPr/>
            </a:pPr>
            <a:r>
              <a:rPr lang="en-US" altLang="en-US" sz="1800" dirty="0" smtClean="0">
                <a:latin typeface="Arial" charset="0"/>
                <a:cs typeface="Arial" charset="0"/>
              </a:rPr>
              <a:t>A detailed explanation</a:t>
            </a:r>
          </a:p>
          <a:p>
            <a:pPr marL="514350" lvl="1" indent="0" eaLnBrk="1" hangingPunct="1">
              <a:lnSpc>
                <a:spcPct val="90000"/>
              </a:lnSpc>
              <a:buFont typeface="Arial" charset="0"/>
              <a:buNone/>
              <a:defRPr/>
            </a:pPr>
            <a:endParaRPr lang="en-US" altLang="en-US" sz="2000" dirty="0" smtClean="0">
              <a:solidFill>
                <a:srgbClr val="0070C0"/>
              </a:solidFill>
              <a:latin typeface="Arial" charset="0"/>
              <a:cs typeface="Arial" charset="0"/>
            </a:endParaRPr>
          </a:p>
          <a:p>
            <a:pPr marL="57150" indent="0" eaLnBrk="1" hangingPunct="1">
              <a:lnSpc>
                <a:spcPct val="90000"/>
              </a:lnSpc>
              <a:buFont typeface="Arial" charset="0"/>
              <a:buNone/>
              <a:defRPr/>
            </a:pPr>
            <a:endParaRPr lang="en-US" altLang="en-US" sz="2000" dirty="0" smtClean="0">
              <a:latin typeface="Arial" charset="0"/>
              <a:cs typeface="Arial" charset="0"/>
            </a:endParaRPr>
          </a:p>
          <a:p>
            <a:pPr marL="400050" eaLnBrk="1" hangingPunct="1">
              <a:lnSpc>
                <a:spcPct val="90000"/>
              </a:lnSpc>
              <a:buFont typeface="Arial" charset="0"/>
              <a:buChar char="•"/>
              <a:defRPr/>
            </a:pPr>
            <a:endParaRPr lang="en-US" altLang="en-US" sz="2000" dirty="0" smtClean="0">
              <a:solidFill>
                <a:srgbClr val="0070C0"/>
              </a:solidFill>
              <a:latin typeface="Arial" charset="0"/>
              <a:cs typeface="Arial" charset="0"/>
            </a:endParaRPr>
          </a:p>
          <a:p>
            <a:pPr marL="400050" eaLnBrk="1" hangingPunct="1">
              <a:lnSpc>
                <a:spcPct val="90000"/>
              </a:lnSpc>
              <a:buFont typeface="Arial" charset="0"/>
              <a:buChar char="•"/>
              <a:defRPr/>
            </a:pPr>
            <a:endParaRPr lang="en-US" altLang="en-US" sz="2000" dirty="0" smtClean="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What Happens When DMC Receives My Inquiry?</a:t>
            </a:r>
          </a:p>
        </p:txBody>
      </p:sp>
      <p:sp>
        <p:nvSpPr>
          <p:cNvPr id="22531" name="Content Placeholder 2"/>
          <p:cNvSpPr>
            <a:spLocks noGrp="1"/>
          </p:cNvSpPr>
          <p:nvPr>
            <p:ph idx="1"/>
          </p:nvPr>
        </p:nvSpPr>
        <p:spPr bwMode="auto">
          <a:xfrm>
            <a:off x="533400" y="1600200"/>
            <a:ext cx="8077200" cy="49672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00050" eaLnBrk="1" hangingPunct="1">
              <a:lnSpc>
                <a:spcPct val="90000"/>
              </a:lnSpc>
              <a:buFont typeface="Arial" charset="0"/>
              <a:buChar char="•"/>
              <a:defRPr/>
            </a:pPr>
            <a:r>
              <a:rPr lang="en-US" altLang="en-US" sz="2200" dirty="0" smtClean="0">
                <a:latin typeface="Arial" charset="0"/>
                <a:cs typeface="Arial" charset="0"/>
              </a:rPr>
              <a:t>If DMC can address the inquiry or dispute, we provide a response</a:t>
            </a:r>
          </a:p>
          <a:p>
            <a:pPr marL="400050" eaLnBrk="1" hangingPunct="1">
              <a:lnSpc>
                <a:spcPct val="90000"/>
              </a:lnSpc>
              <a:buFont typeface="Arial" charset="0"/>
              <a:buChar char="•"/>
              <a:defRPr/>
            </a:pPr>
            <a:endParaRPr lang="en-US" altLang="en-US" sz="1400" dirty="0" smtClean="0">
              <a:latin typeface="Arial" charset="0"/>
              <a:cs typeface="Arial" charset="0"/>
            </a:endParaRPr>
          </a:p>
          <a:p>
            <a:pPr marL="400050" eaLnBrk="1" hangingPunct="1">
              <a:lnSpc>
                <a:spcPct val="90000"/>
              </a:lnSpc>
              <a:buFont typeface="Arial" charset="0"/>
              <a:buChar char="•"/>
              <a:defRPr/>
            </a:pPr>
            <a:r>
              <a:rPr lang="en-US" altLang="en-US" sz="2200" dirty="0" smtClean="0">
                <a:latin typeface="Arial" charset="0"/>
                <a:cs typeface="Arial" charset="0"/>
              </a:rPr>
              <a:t>If a review by the RPO is needed, we forward your inquiry to the RPO for review</a:t>
            </a:r>
          </a:p>
          <a:p>
            <a:pPr marL="400050" eaLnBrk="1" hangingPunct="1">
              <a:lnSpc>
                <a:spcPct val="90000"/>
              </a:lnSpc>
              <a:buFont typeface="Arial" charset="0"/>
              <a:buChar char="•"/>
              <a:defRPr/>
            </a:pPr>
            <a:endParaRPr lang="en-US" altLang="en-US" sz="1400" dirty="0">
              <a:latin typeface="Arial" charset="0"/>
              <a:cs typeface="Arial" charset="0"/>
            </a:endParaRPr>
          </a:p>
          <a:p>
            <a:pPr marL="400050" eaLnBrk="1" hangingPunct="1">
              <a:lnSpc>
                <a:spcPct val="90000"/>
              </a:lnSpc>
              <a:buFont typeface="Arial" charset="0"/>
              <a:buChar char="•"/>
              <a:defRPr/>
            </a:pPr>
            <a:r>
              <a:rPr lang="en-US" altLang="en-US" sz="2200" dirty="0" smtClean="0">
                <a:latin typeface="Arial" charset="0"/>
                <a:cs typeface="Arial" charset="0"/>
              </a:rPr>
              <a:t>Collection action on the account is suspended until the inquiry is resolved, unless the account has already been referred to the Treasury Offset Program (TOP)</a:t>
            </a:r>
          </a:p>
          <a:p>
            <a:pPr marL="57150" indent="0" eaLnBrk="1" hangingPunct="1">
              <a:lnSpc>
                <a:spcPct val="90000"/>
              </a:lnSpc>
              <a:buFont typeface="Arial" charset="0"/>
              <a:buNone/>
              <a:defRPr/>
            </a:pPr>
            <a:endParaRPr lang="en-US" altLang="en-US" sz="1400" dirty="0" smtClean="0">
              <a:latin typeface="Arial" charset="0"/>
              <a:cs typeface="Arial" charset="0"/>
            </a:endParaRPr>
          </a:p>
          <a:p>
            <a:pPr marL="400050" eaLnBrk="1" hangingPunct="1">
              <a:lnSpc>
                <a:spcPct val="90000"/>
              </a:lnSpc>
              <a:buFont typeface="Arial" charset="0"/>
              <a:buChar char="•"/>
              <a:defRPr/>
            </a:pPr>
            <a:r>
              <a:rPr lang="en-US" altLang="en-US" sz="2200" dirty="0" smtClean="0">
                <a:latin typeface="Arial" charset="0"/>
                <a:cs typeface="Arial" charset="0"/>
              </a:rPr>
              <a:t>Once the RPO notifies us that their review is complete, we  contact you regarding their findings and any change in collection status</a:t>
            </a:r>
          </a:p>
          <a:p>
            <a:pPr marL="57150" indent="0" eaLnBrk="1" hangingPunct="1">
              <a:lnSpc>
                <a:spcPct val="90000"/>
              </a:lnSpc>
              <a:buFont typeface="Arial" charset="0"/>
              <a:buNone/>
              <a:defRPr/>
            </a:pPr>
            <a:endParaRPr lang="en-US" altLang="en-US" sz="1400" dirty="0" smtClean="0">
              <a:latin typeface="Arial" charset="0"/>
              <a:cs typeface="Arial" charset="0"/>
            </a:endParaRPr>
          </a:p>
          <a:p>
            <a:pPr marL="400050" eaLnBrk="1" hangingPunct="1">
              <a:lnSpc>
                <a:spcPct val="90000"/>
              </a:lnSpc>
              <a:buFont typeface="Arial" charset="0"/>
              <a:buChar char="•"/>
              <a:defRPr/>
            </a:pPr>
            <a:r>
              <a:rPr lang="en-US" altLang="en-US" sz="2200" dirty="0" smtClean="0">
                <a:latin typeface="Arial" charset="0"/>
                <a:cs typeface="Arial" charset="0"/>
              </a:rPr>
              <a:t>Responses from the RPO should be received within 30 days. Disputes are tracked by DMC on a recurring basis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What If I Have Funds To Return But No School Debt?</a:t>
            </a:r>
            <a:endParaRPr lang="en-US" altLang="en-US" sz="3200" i="0" smtClean="0">
              <a:solidFill>
                <a:srgbClr val="4F81BD"/>
              </a:solidFill>
              <a:latin typeface="Arial" panose="020B0604020202020204" pitchFamily="34" charset="0"/>
            </a:endParaRPr>
          </a:p>
        </p:txBody>
      </p:sp>
      <p:sp>
        <p:nvSpPr>
          <p:cNvPr id="29699" name="Rectangle 5"/>
          <p:cNvSpPr>
            <a:spLocks noChangeArrowheads="1"/>
          </p:cNvSpPr>
          <p:nvPr/>
        </p:nvSpPr>
        <p:spPr bwMode="auto">
          <a:xfrm>
            <a:off x="0" y="206375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anose="020F0502020204030204" pitchFamily="34" charset="0"/>
              </a:defRPr>
            </a:lvl1pPr>
            <a:lvl2pPr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a:p>
            <a:pPr lvl="1">
              <a:spcBef>
                <a:spcPct val="0"/>
              </a:spcBef>
              <a:buFontTx/>
              <a:buNone/>
            </a:pPr>
            <a:endParaRPr lang="en-US" altLang="en-US" sz="1800">
              <a:latin typeface="Arial" panose="020B0604020202020204" pitchFamily="34" charset="0"/>
            </a:endParaRPr>
          </a:p>
        </p:txBody>
      </p:sp>
      <p:sp>
        <p:nvSpPr>
          <p:cNvPr id="25604" name="Rectangle 6"/>
          <p:cNvSpPr>
            <a:spLocks noChangeArrowheads="1"/>
          </p:cNvSpPr>
          <p:nvPr/>
        </p:nvSpPr>
        <p:spPr bwMode="auto">
          <a:xfrm>
            <a:off x="495300" y="1676400"/>
            <a:ext cx="81534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marL="0" indent="0" eaLnBrk="1" hangingPunct="1">
              <a:spcBef>
                <a:spcPct val="0"/>
              </a:spcBef>
              <a:buFont typeface="Arial" charset="0"/>
              <a:buNone/>
              <a:defRPr/>
            </a:pPr>
            <a:r>
              <a:rPr lang="en-US" altLang="en-US" sz="2000" dirty="0" smtClean="0">
                <a:latin typeface="Arial" charset="0"/>
              </a:rPr>
              <a:t>Review the 7 reasons that debts are established for schools and verify that certifications are up to date </a:t>
            </a:r>
          </a:p>
          <a:p>
            <a:pPr eaLnBrk="1" hangingPunct="1">
              <a:spcBef>
                <a:spcPct val="0"/>
              </a:spcBef>
              <a:buFont typeface="Calibri" pitchFamily="34" charset="0"/>
              <a:buAutoNum type="arabicPeriod"/>
              <a:defRPr/>
            </a:pPr>
            <a:endParaRPr lang="en-US" altLang="en-US" sz="2000" dirty="0" smtClean="0">
              <a:latin typeface="Arial" charset="0"/>
            </a:endParaRPr>
          </a:p>
          <a:p>
            <a:pPr eaLnBrk="1" hangingPunct="1">
              <a:spcBef>
                <a:spcPct val="0"/>
              </a:spcBef>
              <a:buFont typeface="Arial" charset="0"/>
              <a:buChar char="•"/>
              <a:defRPr/>
            </a:pPr>
            <a:r>
              <a:rPr lang="en-US" altLang="en-US" sz="2000" dirty="0" smtClean="0">
                <a:latin typeface="Arial" charset="0"/>
              </a:rPr>
              <a:t>If the SCO Handbook indicates the debt should </a:t>
            </a:r>
            <a:r>
              <a:rPr lang="en-US" altLang="en-US" sz="2000" b="1" u="sng" dirty="0" smtClean="0">
                <a:latin typeface="Arial" charset="0"/>
              </a:rPr>
              <a:t>not</a:t>
            </a:r>
            <a:r>
              <a:rPr lang="en-US" altLang="en-US" sz="2000" dirty="0" smtClean="0">
                <a:latin typeface="Arial" charset="0"/>
              </a:rPr>
              <a:t> be assessed to the school, your school should follow its internal guidelines for issuing a refund to the student</a:t>
            </a:r>
          </a:p>
          <a:p>
            <a:pPr eaLnBrk="1" hangingPunct="1">
              <a:spcBef>
                <a:spcPct val="0"/>
              </a:spcBef>
              <a:buFont typeface="Arial" charset="0"/>
              <a:buChar char="•"/>
              <a:defRPr/>
            </a:pPr>
            <a:endParaRPr lang="en-US" altLang="en-US" sz="2000" dirty="0" smtClean="0">
              <a:latin typeface="Arial" charset="0"/>
            </a:endParaRPr>
          </a:p>
          <a:p>
            <a:pPr eaLnBrk="1" hangingPunct="1">
              <a:spcBef>
                <a:spcPct val="0"/>
              </a:spcBef>
              <a:buFont typeface="Arial" charset="0"/>
              <a:buChar char="•"/>
              <a:defRPr/>
            </a:pPr>
            <a:r>
              <a:rPr lang="en-US" altLang="en-US" sz="2000" dirty="0" smtClean="0">
                <a:latin typeface="Arial" charset="0"/>
              </a:rPr>
              <a:t>If the SCO Handbook indicates the debt should be assessed to the school, contact your RPO of jurisdiction directly to ask them to establish the debt </a:t>
            </a:r>
          </a:p>
        </p:txBody>
      </p:sp>
      <p:sp>
        <p:nvSpPr>
          <p:cNvPr id="29701" name="Rectangle 7"/>
          <p:cNvSpPr>
            <a:spLocks noChangeArrowheads="1"/>
          </p:cNvSpPr>
          <p:nvPr/>
        </p:nvSpPr>
        <p:spPr bwMode="auto">
          <a:xfrm>
            <a:off x="-838200" y="2981325"/>
            <a:ext cx="8153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tx2"/>
              </a:solidFill>
              <a:latin typeface="Arial" panose="020B0604020202020204" pitchFamily="34" charset="0"/>
            </a:endParaRPr>
          </a:p>
        </p:txBody>
      </p:sp>
      <p:sp>
        <p:nvSpPr>
          <p:cNvPr id="29702" name="Rectangle 1"/>
          <p:cNvSpPr>
            <a:spLocks noChangeArrowheads="1"/>
          </p:cNvSpPr>
          <p:nvPr/>
        </p:nvSpPr>
        <p:spPr bwMode="auto">
          <a:xfrm>
            <a:off x="571500" y="4613275"/>
            <a:ext cx="821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rPr>
              <a:t>	</a:t>
            </a:r>
            <a:endParaRPr lang="en-US" altLang="en-US">
              <a:solidFill>
                <a:srgbClr val="FF0000"/>
              </a:solidFill>
              <a:latin typeface="Arial" panose="020B0604020202020204" pitchFamily="34" charset="0"/>
            </a:endParaRPr>
          </a:p>
        </p:txBody>
      </p:sp>
      <p:sp>
        <p:nvSpPr>
          <p:cNvPr id="29703" name="Rectangle 2"/>
          <p:cNvSpPr>
            <a:spLocks noChangeArrowheads="1"/>
          </p:cNvSpPr>
          <p:nvPr/>
        </p:nvSpPr>
        <p:spPr bwMode="auto">
          <a:xfrm>
            <a:off x="685800" y="4381500"/>
            <a:ext cx="824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cs typeface="Times New Roman" panose="02020603050405020304" pitchFamily="18" charset="0"/>
              </a:rPr>
              <a:t>  </a:t>
            </a:r>
            <a:endParaRPr lang="en-US" altLang="en-US">
              <a:solidFill>
                <a:srgbClr val="FF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Can I Send One Check For </a:t>
            </a:r>
            <a:br>
              <a:rPr lang="en-US" altLang="en-US" sz="3200" i="0" smtClean="0">
                <a:solidFill>
                  <a:srgbClr val="4F81BD"/>
                </a:solidFill>
                <a:latin typeface="Arial" panose="020B0604020202020204" pitchFamily="34" charset="0"/>
                <a:cs typeface="Times New Roman" panose="02020603050405020304" pitchFamily="18" charset="0"/>
              </a:rPr>
            </a:br>
            <a:r>
              <a:rPr lang="en-US" altLang="en-US" sz="3200" i="0" smtClean="0">
                <a:solidFill>
                  <a:srgbClr val="4F81BD"/>
                </a:solidFill>
                <a:latin typeface="Arial" panose="020B0604020202020204" pitchFamily="34" charset="0"/>
                <a:cs typeface="Times New Roman" panose="02020603050405020304" pitchFamily="18" charset="0"/>
              </a:rPr>
              <a:t>Multiple Students?</a:t>
            </a:r>
            <a:endParaRPr lang="en-US" altLang="en-US" sz="3200" i="0" smtClean="0">
              <a:solidFill>
                <a:srgbClr val="4F81BD"/>
              </a:solidFill>
              <a:latin typeface="Arial" panose="020B0604020202020204" pitchFamily="34" charset="0"/>
            </a:endParaRPr>
          </a:p>
        </p:txBody>
      </p:sp>
      <p:sp>
        <p:nvSpPr>
          <p:cNvPr id="26627" name="Rectangle 3"/>
          <p:cNvSpPr>
            <a:spLocks noGrp="1" noChangeArrowheads="1"/>
          </p:cNvSpPr>
          <p:nvPr>
            <p:ph type="body" sz="half" idx="4294967295"/>
          </p:nvPr>
        </p:nvSpPr>
        <p:spPr bwMode="auto">
          <a:xfrm>
            <a:off x="304800" y="1752600"/>
            <a:ext cx="8458200" cy="4572000"/>
          </a:xfrm>
          <a:prstGeom prst="rect">
            <a:avLst/>
          </a:prstGeom>
          <a:solidFill>
            <a:srgbClr val="FFFFFF"/>
          </a:solidFill>
          <a:ln>
            <a:miter lim="800000"/>
            <a:headEnd/>
            <a:tailEnd/>
          </a:ln>
        </p:spPr>
        <p:txBody>
          <a:bodyPr/>
          <a:lstStyle/>
          <a:p>
            <a:pPr eaLnBrk="1" hangingPunct="1">
              <a:buFont typeface="Arial" charset="0"/>
              <a:buChar char="•"/>
              <a:defRPr/>
            </a:pPr>
            <a:r>
              <a:rPr lang="en-US" altLang="en-US" sz="2400" dirty="0">
                <a:latin typeface="Arial" charset="0"/>
                <a:cs typeface="Times New Roman" pitchFamily="18" charset="0"/>
              </a:rPr>
              <a:t>Yes, </a:t>
            </a:r>
            <a:r>
              <a:rPr lang="en-US" altLang="en-US" sz="2400" b="1" u="sng" dirty="0" smtClean="0">
                <a:latin typeface="Arial" charset="0"/>
                <a:cs typeface="Times New Roman" pitchFamily="18" charset="0"/>
              </a:rPr>
              <a:t>AND</a:t>
            </a:r>
            <a:r>
              <a:rPr lang="en-US" altLang="en-US" sz="2400" dirty="0" smtClean="0">
                <a:latin typeface="Arial" charset="0"/>
                <a:cs typeface="Times New Roman" pitchFamily="18" charset="0"/>
              </a:rPr>
              <a:t>, </a:t>
            </a:r>
            <a:r>
              <a:rPr lang="en-US" altLang="en-US" sz="2400" dirty="0">
                <a:latin typeface="Arial" charset="0"/>
                <a:cs typeface="Times New Roman" pitchFamily="18" charset="0"/>
              </a:rPr>
              <a:t>you should send the </a:t>
            </a:r>
            <a:r>
              <a:rPr lang="en-US" altLang="en-US" sz="2400" b="1" u="sng" dirty="0" smtClean="0">
                <a:solidFill>
                  <a:srgbClr val="FF0000"/>
                </a:solidFill>
                <a:latin typeface="Arial" charset="0"/>
                <a:cs typeface="Times New Roman" pitchFamily="18" charset="0"/>
              </a:rPr>
              <a:t>original</a:t>
            </a:r>
            <a:r>
              <a:rPr lang="en-US" altLang="en-US" sz="2400" dirty="0" smtClean="0">
                <a:latin typeface="Arial" charset="0"/>
                <a:cs typeface="Times New Roman" pitchFamily="18" charset="0"/>
              </a:rPr>
              <a:t> remittance </a:t>
            </a:r>
            <a:r>
              <a:rPr lang="en-US" altLang="en-US" sz="2400" dirty="0">
                <a:latin typeface="Arial" charset="0"/>
                <a:cs typeface="Times New Roman" pitchFamily="18" charset="0"/>
              </a:rPr>
              <a:t>stubs with your payment </a:t>
            </a:r>
            <a:r>
              <a:rPr lang="en-US" altLang="en-US" sz="2400" dirty="0" smtClean="0">
                <a:latin typeface="Arial" charset="0"/>
                <a:cs typeface="Times New Roman" pitchFamily="18" charset="0"/>
              </a:rPr>
              <a:t>and a list with the file numbers and dollar amounts the check covers </a:t>
            </a:r>
          </a:p>
          <a:p>
            <a:pPr marL="0" indent="0" eaLnBrk="1" hangingPunct="1">
              <a:buFont typeface="Arial" charset="0"/>
              <a:buNone/>
              <a:defRPr/>
            </a:pPr>
            <a:endParaRPr lang="en-US" altLang="en-US" sz="2400" dirty="0" smtClean="0">
              <a:latin typeface="Arial" charset="0"/>
              <a:cs typeface="Times New Roman" pitchFamily="18" charset="0"/>
            </a:endParaRPr>
          </a:p>
          <a:p>
            <a:pPr eaLnBrk="1" hangingPunct="1">
              <a:buFont typeface="Arial" charset="0"/>
              <a:buChar char="•"/>
              <a:defRPr/>
            </a:pPr>
            <a:r>
              <a:rPr lang="en-US" altLang="en-US" sz="2400" dirty="0">
                <a:latin typeface="Arial" charset="0"/>
                <a:cs typeface="Times New Roman" pitchFamily="18" charset="0"/>
              </a:rPr>
              <a:t>M</a:t>
            </a:r>
            <a:r>
              <a:rPr lang="en-US" altLang="en-US" sz="2400" dirty="0" smtClean="0">
                <a:latin typeface="Arial" charset="0"/>
                <a:cs typeface="Times New Roman" pitchFamily="18" charset="0"/>
              </a:rPr>
              <a:t>ake sure that the check total equals the amount of debts you want it applied to</a:t>
            </a:r>
          </a:p>
          <a:p>
            <a:pPr eaLnBrk="1" hangingPunct="1">
              <a:buFont typeface="Arial" charset="0"/>
              <a:buChar char="•"/>
              <a:defRPr/>
            </a:pPr>
            <a:endParaRPr lang="en-US" altLang="en-US" sz="2400" dirty="0">
              <a:latin typeface="Arial" charset="0"/>
              <a:cs typeface="Times New Roman" pitchFamily="18" charset="0"/>
            </a:endParaRPr>
          </a:p>
          <a:p>
            <a:pPr eaLnBrk="1" hangingPunct="1">
              <a:buFont typeface="Arial" charset="0"/>
              <a:buChar char="•"/>
              <a:defRPr/>
            </a:pPr>
            <a:r>
              <a:rPr lang="en-US" altLang="en-US" sz="2400" dirty="0" smtClean="0">
                <a:latin typeface="Arial" charset="0"/>
                <a:cs typeface="Times New Roman" pitchFamily="18" charset="0"/>
              </a:rPr>
              <a:t>If you send additional funds and DMC does not know what debt to apply them to, DMC may have to return the check to you</a:t>
            </a:r>
            <a:endParaRPr lang="en-US" altLang="en-US" sz="2400" dirty="0" smtClean="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How Can Schools Help A Student With A VA debt?</a:t>
            </a:r>
            <a:endParaRPr lang="en-US" altLang="en-US" sz="3200" i="0" smtClean="0">
              <a:solidFill>
                <a:srgbClr val="4F81BD"/>
              </a:solidFill>
              <a:latin typeface="Arial" panose="020B0604020202020204" pitchFamily="34" charset="0"/>
            </a:endParaRPr>
          </a:p>
        </p:txBody>
      </p:sp>
      <p:sp>
        <p:nvSpPr>
          <p:cNvPr id="31747" name="Rectangle 5"/>
          <p:cNvSpPr>
            <a:spLocks noChangeArrowheads="1"/>
          </p:cNvSpPr>
          <p:nvPr/>
        </p:nvSpPr>
        <p:spPr bwMode="auto">
          <a:xfrm>
            <a:off x="0" y="206375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anose="020F0502020204030204" pitchFamily="34" charset="0"/>
              </a:defRPr>
            </a:lvl1pPr>
            <a:lvl2pPr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a:p>
            <a:pPr lvl="1">
              <a:spcBef>
                <a:spcPct val="0"/>
              </a:spcBef>
              <a:buFontTx/>
              <a:buNone/>
            </a:pPr>
            <a:endParaRPr lang="en-US" altLang="en-US" sz="1800">
              <a:latin typeface="Arial" panose="020B0604020202020204" pitchFamily="34" charset="0"/>
            </a:endParaRPr>
          </a:p>
        </p:txBody>
      </p:sp>
      <p:sp>
        <p:nvSpPr>
          <p:cNvPr id="31748" name="Rectangle 6"/>
          <p:cNvSpPr>
            <a:spLocks noChangeArrowheads="1"/>
          </p:cNvSpPr>
          <p:nvPr/>
        </p:nvSpPr>
        <p:spPr bwMode="auto">
          <a:xfrm>
            <a:off x="495300" y="1676400"/>
            <a:ext cx="81534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a:latin typeface="Arial" panose="020B0604020202020204" pitchFamily="34" charset="0"/>
              </a:rPr>
              <a:t>All information regarding the debt will be sent to the student.  </a:t>
            </a:r>
          </a:p>
          <a:p>
            <a:pPr eaLnBrk="1" hangingPunct="1">
              <a:spcBef>
                <a:spcPct val="0"/>
              </a:spcBef>
              <a:buFont typeface="Arial" panose="020B0604020202020204" pitchFamily="34" charset="0"/>
              <a:buNone/>
            </a:pPr>
            <a:endParaRPr lang="en-US" altLang="en-US" sz="2000">
              <a:latin typeface="Arial" panose="020B0604020202020204" pitchFamily="34" charset="0"/>
            </a:endParaRPr>
          </a:p>
          <a:p>
            <a:pPr eaLnBrk="1" hangingPunct="1">
              <a:spcBef>
                <a:spcPct val="0"/>
              </a:spcBef>
              <a:buFont typeface="Arial" panose="020B0604020202020204" pitchFamily="34" charset="0"/>
              <a:buNone/>
            </a:pPr>
            <a:r>
              <a:rPr lang="en-US" altLang="en-US" sz="2000">
                <a:latin typeface="Arial" panose="020B0604020202020204" pitchFamily="34" charset="0"/>
              </a:rPr>
              <a:t>Encourage the student to contact DMC as soon as possible. </a:t>
            </a:r>
          </a:p>
          <a:p>
            <a:pPr eaLnBrk="1" hangingPunct="1">
              <a:spcBef>
                <a:spcPct val="0"/>
              </a:spcBef>
              <a:buFont typeface="Arial" panose="020B0604020202020204" pitchFamily="34" charset="0"/>
              <a:buNone/>
            </a:pPr>
            <a:endParaRPr lang="en-US" altLang="en-US" sz="2000">
              <a:latin typeface="Arial" panose="020B0604020202020204" pitchFamily="34" charset="0"/>
            </a:endParaRPr>
          </a:p>
          <a:p>
            <a:pPr eaLnBrk="1" hangingPunct="1">
              <a:lnSpc>
                <a:spcPct val="80000"/>
              </a:lnSpc>
              <a:buFont typeface="Arial" panose="020B0604020202020204" pitchFamily="34" charset="0"/>
              <a:buNone/>
            </a:pPr>
            <a:r>
              <a:rPr lang="en-US" altLang="en-US" sz="2000">
                <a:latin typeface="Arial" panose="020B0604020202020204" pitchFamily="34" charset="0"/>
              </a:rPr>
              <a:t>The initial student debt notification from DMC contains a form notifying debtor of their rights and obligations, the student can also request this information by calling DMC.  </a:t>
            </a:r>
          </a:p>
          <a:p>
            <a:pPr eaLnBrk="1" hangingPunct="1">
              <a:lnSpc>
                <a:spcPct val="80000"/>
              </a:lnSpc>
              <a:buFont typeface="Arial" panose="020B0604020202020204" pitchFamily="34" charset="0"/>
              <a:buNone/>
            </a:pPr>
            <a:endParaRPr lang="en-US" altLang="en-US" sz="2000">
              <a:latin typeface="Arial" panose="020B0604020202020204" pitchFamily="34" charset="0"/>
            </a:endParaRPr>
          </a:p>
          <a:p>
            <a:pPr eaLnBrk="1" hangingPunct="1">
              <a:spcBef>
                <a:spcPct val="0"/>
              </a:spcBef>
              <a:buFont typeface="Arial" panose="020B0604020202020204" pitchFamily="34" charset="0"/>
              <a:buNone/>
            </a:pPr>
            <a:r>
              <a:rPr lang="en-US" altLang="en-US" sz="2000">
                <a:latin typeface="Arial" panose="020B0604020202020204" pitchFamily="34" charset="0"/>
              </a:rPr>
              <a:t>DMC’s website is a good resource: </a:t>
            </a:r>
            <a:r>
              <a:rPr lang="en-US" altLang="en-US" sz="2000">
                <a:solidFill>
                  <a:schemeClr val="tx2"/>
                </a:solidFill>
                <a:latin typeface="Arial" panose="020B0604020202020204" pitchFamily="34" charset="0"/>
                <a:hlinkClick r:id="rId3"/>
              </a:rPr>
              <a:t>www.va.gov/debtman</a:t>
            </a:r>
            <a:r>
              <a:rPr lang="en-US" altLang="en-US" sz="2000">
                <a:solidFill>
                  <a:schemeClr val="tx2"/>
                </a:solidFill>
                <a:latin typeface="Arial" panose="020B0604020202020204" pitchFamily="34" charset="0"/>
              </a:rPr>
              <a:t> </a:t>
            </a:r>
          </a:p>
          <a:p>
            <a:pPr eaLnBrk="1" hangingPunct="1">
              <a:spcBef>
                <a:spcPct val="0"/>
              </a:spcBef>
              <a:buFont typeface="Arial" panose="020B0604020202020204" pitchFamily="34" charset="0"/>
              <a:buNone/>
            </a:pPr>
            <a:endParaRPr lang="en-US" altLang="en-US" sz="1800">
              <a:solidFill>
                <a:schemeClr val="tx2"/>
              </a:solidFill>
              <a:latin typeface="Arial" panose="020B0604020202020204" pitchFamily="34" charset="0"/>
            </a:endParaRPr>
          </a:p>
          <a:p>
            <a:pPr eaLnBrk="1" hangingPunct="1">
              <a:spcBef>
                <a:spcPct val="0"/>
              </a:spcBef>
              <a:buFont typeface="Arial" panose="020B0604020202020204" pitchFamily="34" charset="0"/>
              <a:buNone/>
            </a:pPr>
            <a:r>
              <a:rPr lang="en-US" altLang="en-US" sz="1800">
                <a:solidFill>
                  <a:schemeClr val="tx2"/>
                </a:solidFill>
                <a:latin typeface="Arial" panose="020B0604020202020204" pitchFamily="34" charset="0"/>
              </a:rPr>
              <a:t> </a:t>
            </a:r>
          </a:p>
          <a:p>
            <a:pPr eaLnBrk="1" hangingPunct="1">
              <a:spcBef>
                <a:spcPct val="0"/>
              </a:spcBef>
              <a:buFont typeface="Arial" panose="020B0604020202020204" pitchFamily="34" charset="0"/>
              <a:buNone/>
            </a:pPr>
            <a:r>
              <a:rPr lang="en-US" altLang="en-US" sz="1800">
                <a:solidFill>
                  <a:schemeClr val="tx2"/>
                </a:solidFill>
                <a:latin typeface="Arial" panose="020B0604020202020204" pitchFamily="34" charset="0"/>
              </a:rPr>
              <a:t>	</a:t>
            </a:r>
          </a:p>
        </p:txBody>
      </p:sp>
      <p:sp>
        <p:nvSpPr>
          <p:cNvPr id="31749" name="Rectangle 7"/>
          <p:cNvSpPr>
            <a:spLocks noChangeArrowheads="1"/>
          </p:cNvSpPr>
          <p:nvPr/>
        </p:nvSpPr>
        <p:spPr bwMode="auto">
          <a:xfrm>
            <a:off x="685800" y="2971800"/>
            <a:ext cx="8153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tx2"/>
              </a:solidFill>
              <a:latin typeface="Arial" panose="020B0604020202020204" pitchFamily="34" charset="0"/>
            </a:endParaRPr>
          </a:p>
        </p:txBody>
      </p:sp>
      <p:sp>
        <p:nvSpPr>
          <p:cNvPr id="31750" name="Rectangle 1"/>
          <p:cNvSpPr>
            <a:spLocks noChangeArrowheads="1"/>
          </p:cNvSpPr>
          <p:nvPr/>
        </p:nvSpPr>
        <p:spPr bwMode="auto">
          <a:xfrm>
            <a:off x="571500" y="4613275"/>
            <a:ext cx="821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rPr>
              <a:t>	</a:t>
            </a:r>
            <a:endParaRPr lang="en-US" altLang="en-US">
              <a:solidFill>
                <a:srgbClr val="FF0000"/>
              </a:solidFill>
              <a:latin typeface="Arial" panose="020B0604020202020204" pitchFamily="34" charset="0"/>
            </a:endParaRPr>
          </a:p>
        </p:txBody>
      </p:sp>
      <p:sp>
        <p:nvSpPr>
          <p:cNvPr id="31751" name="Rectangle 2"/>
          <p:cNvSpPr>
            <a:spLocks noChangeArrowheads="1"/>
          </p:cNvSpPr>
          <p:nvPr/>
        </p:nvSpPr>
        <p:spPr bwMode="auto">
          <a:xfrm>
            <a:off x="685800" y="4381500"/>
            <a:ext cx="824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cs typeface="Times New Roman" panose="02020603050405020304" pitchFamily="18" charset="0"/>
              </a:rPr>
              <a:t>  </a:t>
            </a:r>
            <a:endParaRPr lang="en-US" altLang="en-US">
              <a:solidFill>
                <a:srgbClr val="FF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i="0" smtClean="0">
                <a:solidFill>
                  <a:srgbClr val="4F81BD"/>
                </a:solidFill>
                <a:latin typeface="Arial" panose="020B0604020202020204" pitchFamily="34" charset="0"/>
              </a:rPr>
              <a:t>Student vs. School Debt Resolution Toolbox</a:t>
            </a:r>
          </a:p>
        </p:txBody>
      </p:sp>
      <p:graphicFrame>
        <p:nvGraphicFramePr>
          <p:cNvPr id="4" name="Content Placeholder 5"/>
          <p:cNvGraphicFramePr>
            <a:graphicFrameLocks/>
          </p:cNvGraphicFramePr>
          <p:nvPr/>
        </p:nvGraphicFramePr>
        <p:xfrm>
          <a:off x="304800" y="1715984"/>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09788"/>
            <a:ext cx="3490913"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28"/>
          <p:cNvSpPr txBox="1">
            <a:spLocks noChangeArrowheads="1"/>
          </p:cNvSpPr>
          <p:nvPr/>
        </p:nvSpPr>
        <p:spPr bwMode="auto">
          <a:xfrm>
            <a:off x="365125" y="5730875"/>
            <a:ext cx="184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400">
              <a:solidFill>
                <a:srgbClr val="000000"/>
              </a:solidFill>
              <a:cs typeface="Arial" panose="020B0604020202020204" pitchFamily="34" charset="0"/>
            </a:endParaRPr>
          </a:p>
        </p:txBody>
      </p:sp>
      <p:sp>
        <p:nvSpPr>
          <p:cNvPr id="33796" name="Title 1"/>
          <p:cNvSpPr>
            <a:spLocks noGrp="1"/>
          </p:cNvSpPr>
          <p:nvPr>
            <p:ph type="ctrTitle"/>
          </p:nvPr>
        </p:nvSpPr>
        <p:spPr>
          <a:xfrm>
            <a:off x="3546475" y="381000"/>
            <a:ext cx="3294063" cy="914400"/>
          </a:xfrm>
        </p:spPr>
        <p:txBody>
          <a:bodyPr/>
          <a:lstStyle/>
          <a:p>
            <a:r>
              <a:rPr lang="en-US" altLang="en-US" sz="3200" i="0" smtClean="0">
                <a:solidFill>
                  <a:schemeClr val="accent1"/>
                </a:solidFill>
                <a:latin typeface="Arial" panose="020B0604020202020204" pitchFamily="34" charset="0"/>
              </a:rPr>
              <a:t>Toolbox</a:t>
            </a:r>
          </a:p>
        </p:txBody>
      </p:sp>
      <p:sp>
        <p:nvSpPr>
          <p:cNvPr id="10" name="Right Arrow 9"/>
          <p:cNvSpPr/>
          <p:nvPr/>
        </p:nvSpPr>
        <p:spPr>
          <a:xfrm rot="879324">
            <a:off x="415336" y="2066520"/>
            <a:ext cx="2705775" cy="1259455"/>
          </a:xfrm>
          <a:prstGeom prst="rightArrow">
            <a:avLst/>
          </a:prstGeom>
          <a:solidFill>
            <a:schemeClr val="tx2">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Expedite Hardship</a:t>
            </a:r>
          </a:p>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Refund</a:t>
            </a:r>
          </a:p>
        </p:txBody>
      </p:sp>
      <p:sp>
        <p:nvSpPr>
          <p:cNvPr id="11" name="Right Arrow 10"/>
          <p:cNvSpPr/>
          <p:nvPr/>
        </p:nvSpPr>
        <p:spPr>
          <a:xfrm rot="20435734">
            <a:off x="639233" y="4845113"/>
            <a:ext cx="2860384" cy="1259455"/>
          </a:xfrm>
          <a:prstGeom prst="rightArrow">
            <a:avLst/>
          </a:prstGeom>
          <a:solidFill>
            <a:schemeClr val="tx2">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Prioritize Waiver</a:t>
            </a:r>
          </a:p>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Request</a:t>
            </a:r>
          </a:p>
        </p:txBody>
      </p:sp>
      <p:sp>
        <p:nvSpPr>
          <p:cNvPr id="12" name="Left Arrow 11"/>
          <p:cNvSpPr/>
          <p:nvPr/>
        </p:nvSpPr>
        <p:spPr>
          <a:xfrm rot="20209314">
            <a:off x="6022798" y="1984040"/>
            <a:ext cx="2780159" cy="1259455"/>
          </a:xfrm>
          <a:prstGeom prst="leftArrow">
            <a:avLst/>
          </a:prstGeom>
          <a:solidFill>
            <a:schemeClr val="tx2">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Reduce Repayment </a:t>
            </a:r>
          </a:p>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Plan</a:t>
            </a:r>
          </a:p>
        </p:txBody>
      </p:sp>
      <p:sp>
        <p:nvSpPr>
          <p:cNvPr id="13" name="Left Arrow 12"/>
          <p:cNvSpPr/>
          <p:nvPr/>
        </p:nvSpPr>
        <p:spPr>
          <a:xfrm rot="1142077">
            <a:off x="5825165" y="4867888"/>
            <a:ext cx="2899213" cy="1259455"/>
          </a:xfrm>
          <a:prstGeom prst="leftArrow">
            <a:avLst/>
          </a:prstGeom>
          <a:solidFill>
            <a:schemeClr val="tx2">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Temporarily Suspend </a:t>
            </a:r>
          </a:p>
          <a:p>
            <a:pPr algn="ctr">
              <a:buFont typeface="Arial" charset="0"/>
              <a:buNone/>
              <a:defRPr/>
            </a:pPr>
            <a:r>
              <a:rPr lang="en-US" sz="1600" b="1" dirty="0">
                <a:solidFill>
                  <a:schemeClr val="tx1"/>
                </a:solidFill>
                <a:latin typeface="Arial" panose="020B0604020202020204" pitchFamily="34" charset="0"/>
                <a:cs typeface="Arial" panose="020B0604020202020204" pitchFamily="34" charset="0"/>
              </a:rPr>
              <a:t>Offset</a:t>
            </a:r>
          </a:p>
        </p:txBody>
      </p:sp>
      <p:pic>
        <p:nvPicPr>
          <p:cNvPr id="338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6725" y="163513"/>
            <a:ext cx="1336675"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3124200"/>
            <a:ext cx="7772400" cy="1752600"/>
          </a:xfrm>
        </p:spPr>
        <p:txBody>
          <a:bodyPr/>
          <a:lstStyle/>
          <a:p>
            <a:pPr eaLnBrk="1" hangingPunct="1"/>
            <a:r>
              <a:rPr lang="en-US" altLang="en-US" sz="4000" i="0" smtClean="0">
                <a:solidFill>
                  <a:schemeClr val="tx1"/>
                </a:solidFill>
                <a:latin typeface="Arial" panose="020B0604020202020204" pitchFamily="34" charset="0"/>
              </a:rPr>
              <a:t>About DMC</a:t>
            </a:r>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7171"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sz="3000" i="0" smtClean="0">
                <a:solidFill>
                  <a:srgbClr val="4F81BD"/>
                </a:solidFill>
                <a:latin typeface="Arial" panose="020B0604020202020204" pitchFamily="34" charset="0"/>
                <a:cs typeface="Times New Roman" panose="02020603050405020304" pitchFamily="18" charset="0"/>
              </a:rPr>
              <a:t>How Can A School Pay A Student’s Tuition Debt?</a:t>
            </a:r>
            <a:endParaRPr lang="en-US" altLang="en-US" sz="3000" i="0" smtClean="0">
              <a:solidFill>
                <a:srgbClr val="4F81BD"/>
              </a:solidFill>
              <a:latin typeface="Arial" panose="020B0604020202020204" pitchFamily="34" charset="0"/>
            </a:endParaRPr>
          </a:p>
        </p:txBody>
      </p:sp>
      <p:sp>
        <p:nvSpPr>
          <p:cNvPr id="34819" name="Rectangle 5"/>
          <p:cNvSpPr>
            <a:spLocks noChangeArrowheads="1"/>
          </p:cNvSpPr>
          <p:nvPr/>
        </p:nvSpPr>
        <p:spPr bwMode="auto">
          <a:xfrm>
            <a:off x="0" y="206375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anose="020F0502020204030204" pitchFamily="34" charset="0"/>
              </a:defRPr>
            </a:lvl1pPr>
            <a:lvl2pPr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a:p>
            <a:pPr lvl="1">
              <a:spcBef>
                <a:spcPct val="0"/>
              </a:spcBef>
              <a:buFontTx/>
              <a:buNone/>
            </a:pPr>
            <a:endParaRPr lang="en-US" altLang="en-US" sz="1800">
              <a:latin typeface="Arial" panose="020B0604020202020204" pitchFamily="34" charset="0"/>
            </a:endParaRPr>
          </a:p>
        </p:txBody>
      </p:sp>
      <p:sp>
        <p:nvSpPr>
          <p:cNvPr id="17412" name="Rectangle 6"/>
          <p:cNvSpPr>
            <a:spLocks noChangeArrowheads="1"/>
          </p:cNvSpPr>
          <p:nvPr/>
        </p:nvSpPr>
        <p:spPr bwMode="auto">
          <a:xfrm>
            <a:off x="495300" y="1676400"/>
            <a:ext cx="81534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spcBef>
                <a:spcPct val="0"/>
              </a:spcBef>
              <a:buFont typeface="Arial" charset="0"/>
              <a:buNone/>
              <a:defRPr/>
            </a:pPr>
            <a:endParaRPr lang="en-US" sz="2000" dirty="0">
              <a:latin typeface="Arial" charset="0"/>
            </a:endParaRPr>
          </a:p>
          <a:p>
            <a:pPr>
              <a:spcBef>
                <a:spcPct val="0"/>
              </a:spcBef>
              <a:buFont typeface="Arial" charset="0"/>
              <a:buNone/>
              <a:defRPr/>
            </a:pPr>
            <a:r>
              <a:rPr lang="en-US" sz="2000" dirty="0">
                <a:latin typeface="Arial" charset="0"/>
              </a:rPr>
              <a:t>If the DMC receives a payment from a school, in order to apply it to a student debt we </a:t>
            </a:r>
            <a:r>
              <a:rPr lang="en-US" sz="2000" b="1" u="sng" dirty="0">
                <a:latin typeface="Arial" charset="0"/>
              </a:rPr>
              <a:t>must</a:t>
            </a:r>
            <a:r>
              <a:rPr lang="en-US" sz="2000" dirty="0">
                <a:latin typeface="Arial" charset="0"/>
              </a:rPr>
              <a:t> receive one of the following with the check:</a:t>
            </a:r>
          </a:p>
          <a:p>
            <a:pPr marL="342900" indent="-342900">
              <a:spcBef>
                <a:spcPct val="0"/>
              </a:spcBef>
              <a:buFont typeface="Arial" charset="0"/>
              <a:buChar char="•"/>
              <a:defRPr/>
            </a:pPr>
            <a:endParaRPr lang="en-US" sz="2000" dirty="0">
              <a:latin typeface="Arial" charset="0"/>
            </a:endParaRPr>
          </a:p>
          <a:p>
            <a:pPr marL="800100" lvl="1" indent="-342900">
              <a:spcBef>
                <a:spcPct val="0"/>
              </a:spcBef>
              <a:buFont typeface="+mj-lt"/>
              <a:buAutoNum type="arabicPeriod"/>
              <a:defRPr/>
            </a:pPr>
            <a:r>
              <a:rPr lang="en-US" sz="2000" dirty="0">
                <a:latin typeface="Arial" charset="0"/>
              </a:rPr>
              <a:t>The remittance stub for the student debt </a:t>
            </a:r>
          </a:p>
          <a:p>
            <a:pPr marL="800100" lvl="1" indent="-342900">
              <a:spcBef>
                <a:spcPct val="0"/>
              </a:spcBef>
              <a:buFont typeface="+mj-lt"/>
              <a:buAutoNum type="arabicPeriod"/>
              <a:defRPr/>
            </a:pPr>
            <a:r>
              <a:rPr lang="en-US" sz="2000" dirty="0">
                <a:latin typeface="Arial" charset="0"/>
              </a:rPr>
              <a:t>A letter specifically stating that the school wants to pay the student debt</a:t>
            </a:r>
          </a:p>
          <a:p>
            <a:pPr marL="0" lvl="1">
              <a:spcBef>
                <a:spcPct val="0"/>
              </a:spcBef>
              <a:buFont typeface="Arial" charset="0"/>
              <a:buNone/>
              <a:defRPr/>
            </a:pPr>
            <a:endParaRPr lang="en-US" sz="2000" b="1" dirty="0">
              <a:latin typeface="Arial" charset="0"/>
            </a:endParaRPr>
          </a:p>
          <a:p>
            <a:pPr marL="0" lvl="1">
              <a:spcBef>
                <a:spcPct val="0"/>
              </a:spcBef>
              <a:buFont typeface="Arial" charset="0"/>
              <a:buNone/>
              <a:defRPr/>
            </a:pPr>
            <a:r>
              <a:rPr lang="en-US" sz="2000" b="1" dirty="0">
                <a:latin typeface="Arial" charset="0"/>
              </a:rPr>
              <a:t>PLEASE NOTE: </a:t>
            </a:r>
            <a:r>
              <a:rPr lang="en-US" sz="2000" dirty="0">
                <a:latin typeface="Arial" charset="0"/>
              </a:rPr>
              <a:t>If there is no school debt and DMC receives a payment from a school without one of the above items, or if the payment DMC receives for the student is for more than the amount of the student debt, the payment will be forwarded to Muskogee for processing.</a:t>
            </a:r>
          </a:p>
          <a:p>
            <a:pPr>
              <a:spcBef>
                <a:spcPct val="0"/>
              </a:spcBef>
              <a:buFont typeface="Arial" charset="0"/>
              <a:buNone/>
              <a:defRPr/>
            </a:pPr>
            <a:endParaRPr lang="en-US" sz="1800" dirty="0">
              <a:solidFill>
                <a:schemeClr val="tx2"/>
              </a:solidFill>
              <a:latin typeface="Arial" charset="0"/>
            </a:endParaRPr>
          </a:p>
          <a:p>
            <a:pPr>
              <a:spcBef>
                <a:spcPct val="0"/>
              </a:spcBef>
              <a:buFont typeface="Arial" charset="0"/>
              <a:buNone/>
              <a:defRPr/>
            </a:pPr>
            <a:r>
              <a:rPr lang="en-US" sz="1800" dirty="0">
                <a:solidFill>
                  <a:schemeClr val="tx2"/>
                </a:solidFill>
                <a:latin typeface="Arial" charset="0"/>
              </a:rPr>
              <a:t>	</a:t>
            </a:r>
          </a:p>
        </p:txBody>
      </p:sp>
      <p:sp>
        <p:nvSpPr>
          <p:cNvPr id="34821" name="Rectangle 7"/>
          <p:cNvSpPr>
            <a:spLocks noChangeArrowheads="1"/>
          </p:cNvSpPr>
          <p:nvPr/>
        </p:nvSpPr>
        <p:spPr bwMode="auto">
          <a:xfrm>
            <a:off x="685800" y="2971800"/>
            <a:ext cx="8153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tx2"/>
              </a:solidFill>
              <a:latin typeface="Arial" panose="020B0604020202020204" pitchFamily="34" charset="0"/>
            </a:endParaRPr>
          </a:p>
        </p:txBody>
      </p:sp>
      <p:sp>
        <p:nvSpPr>
          <p:cNvPr id="34822" name="Rectangle 1"/>
          <p:cNvSpPr>
            <a:spLocks noChangeArrowheads="1"/>
          </p:cNvSpPr>
          <p:nvPr/>
        </p:nvSpPr>
        <p:spPr bwMode="auto">
          <a:xfrm>
            <a:off x="571500" y="4613275"/>
            <a:ext cx="821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rPr>
              <a:t>	</a:t>
            </a:r>
            <a:endParaRPr lang="en-US" altLang="en-US">
              <a:solidFill>
                <a:srgbClr val="FF0000"/>
              </a:solidFill>
              <a:latin typeface="Arial" panose="020B0604020202020204" pitchFamily="34" charset="0"/>
            </a:endParaRPr>
          </a:p>
        </p:txBody>
      </p:sp>
      <p:sp>
        <p:nvSpPr>
          <p:cNvPr id="34823" name="Rectangle 2"/>
          <p:cNvSpPr>
            <a:spLocks noChangeArrowheads="1"/>
          </p:cNvSpPr>
          <p:nvPr/>
        </p:nvSpPr>
        <p:spPr bwMode="auto">
          <a:xfrm>
            <a:off x="685800" y="4381500"/>
            <a:ext cx="824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cs typeface="Times New Roman" panose="02020603050405020304" pitchFamily="18" charset="0"/>
              </a:rPr>
              <a:t>  </a:t>
            </a:r>
            <a:endParaRPr lang="en-US" altLang="en-US">
              <a:solidFill>
                <a:srgbClr val="FF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en-US" sz="3200" i="0" smtClean="0">
                <a:solidFill>
                  <a:srgbClr val="4F81BD"/>
                </a:solidFill>
                <a:latin typeface="Arial" panose="020B0604020202020204" pitchFamily="34" charset="0"/>
                <a:cs typeface="Times New Roman" panose="02020603050405020304" pitchFamily="18" charset="0"/>
              </a:rPr>
              <a:t>How Do I Contact DMC Directly?</a:t>
            </a:r>
          </a:p>
        </p:txBody>
      </p:sp>
      <p:sp>
        <p:nvSpPr>
          <p:cNvPr id="35843" name="Rectangle 3"/>
          <p:cNvSpPr>
            <a:spLocks noGrp="1" noChangeArrowheads="1"/>
          </p:cNvSpPr>
          <p:nvPr>
            <p:ph type="body" sz="half" idx="4294967295"/>
          </p:nvPr>
        </p:nvSpPr>
        <p:spPr bwMode="auto">
          <a:xfrm>
            <a:off x="152400" y="1676400"/>
            <a:ext cx="8839200" cy="4800600"/>
          </a:xfrm>
          <a:prstGeom prst="rect">
            <a:avLst/>
          </a:prstGeom>
          <a:solidFill>
            <a:srgbClr val="FFFFFF"/>
          </a:solidFill>
          <a:ln>
            <a:solidFill>
              <a:srgbClr val="000000"/>
            </a:solidFill>
            <a:miter lim="800000"/>
            <a:headEnd/>
            <a:tailEnd/>
          </a:ln>
        </p:spPr>
        <p:txBody>
          <a:bodyPr/>
          <a:lstStyle/>
          <a:p>
            <a:pPr marL="533400" indent="-533400" algn="ctr"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School e-mail inquiries:</a:t>
            </a:r>
          </a:p>
          <a:p>
            <a:pPr marL="533400" indent="-533400" algn="ctr"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hlinkClick r:id="rId2"/>
              </a:rPr>
              <a:t>dmcedu.vbaspl@va.gov</a:t>
            </a:r>
            <a:endParaRPr lang="en-US" altLang="en-US" sz="2400" smtClean="0">
              <a:solidFill>
                <a:schemeClr val="tx2"/>
              </a:solidFill>
              <a:latin typeface="Arial" panose="020B0604020202020204" pitchFamily="34" charset="0"/>
              <a:cs typeface="Times New Roman" panose="02020603050405020304" pitchFamily="18" charset="0"/>
            </a:endParaRPr>
          </a:p>
          <a:p>
            <a:pPr marL="533400" indent="-533400" algn="ctr"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Veteran e-mail inquiries:</a:t>
            </a:r>
          </a:p>
          <a:p>
            <a:pPr marL="533400" indent="-533400" algn="ctr"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hlinkClick r:id="rId3"/>
              </a:rPr>
              <a:t>dmcops.vbaspl@va.gov</a:t>
            </a:r>
            <a:endParaRPr lang="en-US" altLang="en-US" sz="24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endParaRPr lang="en-US" altLang="en-US" sz="2400" smtClean="0">
              <a:solidFill>
                <a:schemeClr val="tx2"/>
              </a:solidFill>
              <a:latin typeface="Arial" panose="020B0604020202020204" pitchFamily="34" charset="0"/>
              <a:cs typeface="Times New Roman" panose="02020603050405020304" pitchFamily="18" charset="0"/>
            </a:endParaRPr>
          </a:p>
          <a:p>
            <a:pPr marL="533400" indent="-533400" algn="ctr"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rPr>
              <a:t>	</a:t>
            </a:r>
            <a:r>
              <a:rPr lang="en-US" altLang="en-US" sz="2400" smtClean="0">
                <a:latin typeface="Arial" panose="020B0604020202020204" pitchFamily="34" charset="0"/>
                <a:cs typeface="Times New Roman" panose="02020603050405020304" pitchFamily="18" charset="0"/>
              </a:rPr>
              <a:t>Toll free number to our DMC call center:</a:t>
            </a:r>
          </a:p>
          <a:p>
            <a:pPr marL="533400" indent="-533400" algn="ctr"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1-800-827-0648</a:t>
            </a:r>
          </a:p>
          <a:p>
            <a:pPr marL="533400" indent="-533400" algn="ctr" eaLnBrk="1" hangingPunct="1">
              <a:buFont typeface="Arial" panose="020B0604020202020204" pitchFamily="34" charset="0"/>
              <a:buNone/>
            </a:pPr>
            <a:endParaRPr lang="en-US" altLang="en-US" sz="2400" smtClean="0">
              <a:latin typeface="Arial" panose="020B0604020202020204" pitchFamily="34" charset="0"/>
              <a:cs typeface="Times New Roman" panose="02020603050405020304" pitchFamily="18" charset="0"/>
            </a:endParaRPr>
          </a:p>
          <a:p>
            <a:pPr marL="533400" indent="-533400" algn="ctr"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612-970-5782 fax</a:t>
            </a:r>
          </a:p>
          <a:p>
            <a:pPr marL="533400" indent="-533400" algn="ctr" eaLnBrk="1" hangingPunct="1">
              <a:buFont typeface="Arial" panose="020B0604020202020204" pitchFamily="34" charset="0"/>
              <a:buNone/>
            </a:pPr>
            <a:endParaRPr lang="en-US" altLang="en-US" sz="15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1500" smtClean="0">
                <a:solidFill>
                  <a:schemeClr val="tx2"/>
                </a:solidFill>
                <a:latin typeface="Arial" panose="020B0604020202020204" pitchFamily="34" charset="0"/>
                <a:cs typeface="Times New Roman" panose="02020603050405020304" pitchFamily="18" charset="0"/>
              </a:rPr>
              <a:t>	 </a:t>
            </a:r>
            <a:endParaRPr lang="en-US" altLang="en-US" sz="18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1800" smtClean="0">
                <a:solidFill>
                  <a:schemeClr val="tx2"/>
                </a:solidFill>
                <a:latin typeface="Arial" panose="020B0604020202020204" pitchFamily="34" charset="0"/>
                <a:cs typeface="Times New Roman" panose="02020603050405020304" pitchFamily="18" charset="0"/>
              </a:rPr>
              <a:t>                                              </a:t>
            </a:r>
            <a:endParaRPr lang="en-US" altLang="en-US" sz="1500" smtClean="0">
              <a:solidFill>
                <a:schemeClr val="tx2"/>
              </a:solidFill>
              <a:latin typeface="Arial" panose="020B060402020202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en-US" sz="2800" i="0" smtClean="0">
                <a:solidFill>
                  <a:srgbClr val="4F81BD"/>
                </a:solidFill>
                <a:latin typeface="Arial" panose="020B0604020202020204" pitchFamily="34" charset="0"/>
                <a:cs typeface="Times New Roman" panose="02020603050405020304" pitchFamily="18" charset="0"/>
              </a:rPr>
              <a:t>What If I Have A Debt Issue That Isn’t Getting Resolved?</a:t>
            </a:r>
          </a:p>
        </p:txBody>
      </p:sp>
      <p:sp>
        <p:nvSpPr>
          <p:cNvPr id="36867" name="Rectangle 3"/>
          <p:cNvSpPr>
            <a:spLocks noGrp="1" noChangeArrowheads="1"/>
          </p:cNvSpPr>
          <p:nvPr>
            <p:ph type="body" sz="half" idx="4294967295"/>
          </p:nvPr>
        </p:nvSpPr>
        <p:spPr bwMode="auto">
          <a:xfrm>
            <a:off x="152400" y="1676400"/>
            <a:ext cx="8839200" cy="4800600"/>
          </a:xfrm>
          <a:prstGeom prst="rect">
            <a:avLst/>
          </a:prstGeom>
          <a:solidFill>
            <a:srgbClr val="FFFFFF"/>
          </a:solidFill>
          <a:ln>
            <a:solidFill>
              <a:srgbClr val="000000"/>
            </a:solidFill>
            <a:miter lim="800000"/>
            <a:headEnd/>
            <a:tailEnd/>
          </a:ln>
        </p:spPr>
        <p:txBody>
          <a:bodyPr/>
          <a:lstStyle/>
          <a:p>
            <a:pPr marL="533400" indent="-533400" eaLnBrk="1" hangingPunct="1">
              <a:buFont typeface="Arial" panose="020B0604020202020204" pitchFamily="34" charset="0"/>
              <a:buNone/>
            </a:pPr>
            <a:r>
              <a:rPr lang="en-US" altLang="en-US" sz="1800" smtClean="0">
                <a:latin typeface="Arial" panose="020B0604020202020204" pitchFamily="34" charset="0"/>
                <a:cs typeface="Times New Roman" panose="02020603050405020304" pitchFamily="18" charset="0"/>
              </a:rPr>
              <a:t>	</a:t>
            </a:r>
            <a:r>
              <a:rPr lang="en-US" altLang="en-US" sz="2400" smtClean="0">
                <a:latin typeface="Arial" panose="020B0604020202020204" pitchFamily="34" charset="0"/>
                <a:cs typeface="Times New Roman" panose="02020603050405020304" pitchFamily="18" charset="0"/>
              </a:rPr>
              <a:t>If you have concerns about the quality of a response you have received via the dmcedu.vbaspl@va.gov or DMC’s 800 number, you may contact:</a:t>
            </a:r>
          </a:p>
          <a:p>
            <a:pPr marL="533400" indent="-533400" eaLnBrk="1" hangingPunct="1">
              <a:buFont typeface="Arial" panose="020B0604020202020204" pitchFamily="34" charset="0"/>
              <a:buNone/>
            </a:pPr>
            <a:endParaRPr lang="en-US" altLang="en-US" sz="2400" smtClean="0">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	Gary Greenwood     </a:t>
            </a:r>
            <a:r>
              <a:rPr lang="en-US" altLang="en-US" sz="2400" smtClean="0">
                <a:latin typeface="Arial" panose="020B0604020202020204" pitchFamily="34" charset="0"/>
                <a:cs typeface="Times New Roman" panose="02020603050405020304" pitchFamily="18" charset="0"/>
                <a:hlinkClick r:id="rId2"/>
              </a:rPr>
              <a:t>gary.greenwood2@va.gov</a:t>
            </a:r>
            <a:endParaRPr lang="en-US" altLang="en-US" sz="2400" smtClean="0">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	Kris Pich		       </a:t>
            </a:r>
            <a:r>
              <a:rPr lang="en-US" altLang="en-US" sz="2400" smtClean="0">
                <a:latin typeface="Arial" panose="020B0604020202020204" pitchFamily="34" charset="0"/>
                <a:cs typeface="Times New Roman" panose="02020603050405020304" pitchFamily="18" charset="0"/>
                <a:hlinkClick r:id="rId3"/>
              </a:rPr>
              <a:t>kris.pich@va.gov</a:t>
            </a:r>
            <a:r>
              <a:rPr lang="en-US" altLang="en-US" sz="2400" smtClean="0">
                <a:latin typeface="Arial" panose="020B0604020202020204" pitchFamily="34" charset="0"/>
                <a:cs typeface="Times New Roman" panose="02020603050405020304" pitchFamily="18" charset="0"/>
              </a:rPr>
              <a:t>	</a:t>
            </a:r>
          </a:p>
          <a:p>
            <a:pPr marL="533400" indent="-533400" eaLnBrk="1" hangingPunct="1">
              <a:buFont typeface="Arial" panose="020B0604020202020204" pitchFamily="34" charset="0"/>
              <a:buNone/>
            </a:pPr>
            <a:r>
              <a:rPr lang="en-US" altLang="en-US" sz="2400" smtClean="0">
                <a:latin typeface="Arial" panose="020B0604020202020204" pitchFamily="34" charset="0"/>
                <a:cs typeface="Times New Roman" panose="02020603050405020304" pitchFamily="18" charset="0"/>
              </a:rPr>
              <a:t>	Julie Lawrence	       </a:t>
            </a:r>
            <a:r>
              <a:rPr lang="en-US" altLang="en-US" sz="2400" smtClean="0">
                <a:latin typeface="Arial" panose="020B0604020202020204" pitchFamily="34" charset="0"/>
                <a:cs typeface="Times New Roman" panose="02020603050405020304" pitchFamily="18" charset="0"/>
                <a:hlinkClick r:id="rId4"/>
              </a:rPr>
              <a:t>julie.lawrence@va.gov</a:t>
            </a:r>
            <a:endParaRPr lang="en-US" altLang="en-US" sz="2400" smtClean="0">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endParaRPr lang="en-US" altLang="en-US" sz="2400" smtClean="0">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rPr>
              <a:t> </a:t>
            </a:r>
          </a:p>
          <a:p>
            <a:pPr marL="533400" indent="-533400"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rPr>
              <a:t>		      	   </a:t>
            </a:r>
          </a:p>
          <a:p>
            <a:pPr marL="533400" indent="-533400" algn="ctr" eaLnBrk="1" hangingPunct="1">
              <a:buFont typeface="Arial" panose="020B0604020202020204" pitchFamily="34" charset="0"/>
              <a:buNone/>
            </a:pPr>
            <a:endParaRPr lang="en-US" altLang="en-US" sz="24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2400" smtClean="0">
                <a:solidFill>
                  <a:schemeClr val="tx2"/>
                </a:solidFill>
                <a:latin typeface="Arial" panose="020B0604020202020204" pitchFamily="34" charset="0"/>
                <a:cs typeface="Times New Roman" panose="02020603050405020304" pitchFamily="18" charset="0"/>
              </a:rPr>
              <a:t>	</a:t>
            </a:r>
            <a:endParaRPr lang="en-US" altLang="en-US" sz="15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1500" smtClean="0">
                <a:solidFill>
                  <a:schemeClr val="tx2"/>
                </a:solidFill>
                <a:latin typeface="Arial" panose="020B0604020202020204" pitchFamily="34" charset="0"/>
                <a:cs typeface="Times New Roman" panose="02020603050405020304" pitchFamily="18" charset="0"/>
              </a:rPr>
              <a:t>	 </a:t>
            </a:r>
            <a:endParaRPr lang="en-US" altLang="en-US" sz="1800" smtClean="0">
              <a:solidFill>
                <a:schemeClr val="tx2"/>
              </a:solidFill>
              <a:latin typeface="Arial" panose="020B0604020202020204" pitchFamily="34" charset="0"/>
              <a:cs typeface="Times New Roman" panose="02020603050405020304" pitchFamily="18" charset="0"/>
            </a:endParaRPr>
          </a:p>
          <a:p>
            <a:pPr marL="533400" indent="-533400" eaLnBrk="1" hangingPunct="1">
              <a:buFont typeface="Arial" panose="020B0604020202020204" pitchFamily="34" charset="0"/>
              <a:buNone/>
            </a:pPr>
            <a:r>
              <a:rPr lang="en-US" altLang="en-US" sz="1800" smtClean="0">
                <a:solidFill>
                  <a:schemeClr val="tx2"/>
                </a:solidFill>
                <a:latin typeface="Arial" panose="020B0604020202020204" pitchFamily="34" charset="0"/>
                <a:cs typeface="Times New Roman" panose="02020603050405020304" pitchFamily="18" charset="0"/>
              </a:rPr>
              <a:t>                                              </a:t>
            </a:r>
            <a:endParaRPr lang="en-US" altLang="en-US" sz="1500" smtClean="0">
              <a:solidFill>
                <a:schemeClr val="tx2"/>
              </a:solidFill>
              <a:latin typeface="Arial" panose="020B060402020202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cs typeface="Arial" panose="020B0604020202020204" pitchFamily="34" charset="0"/>
              </a:rPr>
              <a:t>Questions?</a:t>
            </a:r>
          </a:p>
        </p:txBody>
      </p:sp>
      <p:sp>
        <p:nvSpPr>
          <p:cNvPr id="3" name="Rectangle 2"/>
          <p:cNvSpPr/>
          <p:nvPr/>
        </p:nvSpPr>
        <p:spPr>
          <a:xfrm>
            <a:off x="3051392" y="2967335"/>
            <a:ext cx="3041218" cy="1323439"/>
          </a:xfrm>
          <a:prstGeom prst="rect">
            <a:avLst/>
          </a:prstGeom>
          <a:noFill/>
        </p:spPr>
        <p:txBody>
          <a:bodyPr wrap="none">
            <a:spAutoFit/>
          </a:bodyPr>
          <a:lstStyle/>
          <a:p>
            <a:pPr algn="ctr">
              <a:buFont typeface="Arial" charset="0"/>
              <a:buNone/>
              <a:defRPr/>
            </a:pP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200" i="0" smtClean="0">
                <a:solidFill>
                  <a:schemeClr val="accent1"/>
                </a:solidFill>
              </a:rPr>
              <a:t>DMC Mission Statement</a:t>
            </a:r>
          </a:p>
        </p:txBody>
      </p:sp>
      <p:sp>
        <p:nvSpPr>
          <p:cNvPr id="8195" name="Content Placeholder 6"/>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509963"/>
            <a:ext cx="4356100" cy="2305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Box 2"/>
          <p:cNvSpPr txBox="1">
            <a:spLocks noChangeArrowheads="1"/>
          </p:cNvSpPr>
          <p:nvPr/>
        </p:nvSpPr>
        <p:spPr bwMode="auto">
          <a:xfrm>
            <a:off x="6934200" y="2438400"/>
            <a:ext cx="29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cs typeface="Arial" panose="020B0604020202020204" pitchFamily="34" charset="0"/>
            </a:endParaRPr>
          </a:p>
        </p:txBody>
      </p:sp>
      <p:sp>
        <p:nvSpPr>
          <p:cNvPr id="8198" name="Content Placeholder 2"/>
          <p:cNvSpPr txBox="1">
            <a:spLocks/>
          </p:cNvSpPr>
          <p:nvPr/>
        </p:nvSpPr>
        <p:spPr bwMode="auto">
          <a:xfrm>
            <a:off x="4800600" y="5943600"/>
            <a:ext cx="4125913" cy="382588"/>
          </a:xfrm>
          <a:prstGeom prst="rect">
            <a:avLst/>
          </a:prstGeom>
          <a:solidFill>
            <a:srgbClr val="FFFFFF"/>
          </a:solidFill>
          <a:ln w="9525">
            <a:solidFill>
              <a:srgbClr val="000000"/>
            </a:solidFill>
            <a:miter lim="800000"/>
            <a:headEnd/>
            <a:tailEnd/>
          </a:ln>
        </p:spPr>
        <p:txBody>
          <a:bodyPr anchorCtr="1"/>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1600">
                <a:solidFill>
                  <a:srgbClr val="000000"/>
                </a:solidFill>
                <a:latin typeface="Arial" panose="020B0604020202020204" pitchFamily="34" charset="0"/>
                <a:cs typeface="Arial" panose="020B0604020202020204" pitchFamily="34" charset="0"/>
              </a:rPr>
              <a:t>Warren Burger Federal Building</a:t>
            </a:r>
          </a:p>
        </p:txBody>
      </p:sp>
      <p:pic>
        <p:nvPicPr>
          <p:cNvPr id="8199" name="Picture 8" descr="C:\Users\dmcggree\Desktop\important\Burg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4125913" cy="2314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Rectangle 7"/>
          <p:cNvSpPr>
            <a:spLocks noChangeArrowheads="1"/>
          </p:cNvSpPr>
          <p:nvPr/>
        </p:nvSpPr>
        <p:spPr bwMode="auto">
          <a:xfrm>
            <a:off x="304800" y="1752600"/>
            <a:ext cx="8686800" cy="157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Arial" panose="020B0604020202020204" pitchFamily="34" charset="0"/>
                <a:cs typeface="Arial" panose="020B0604020202020204" pitchFamily="34" charset="0"/>
              </a:rPr>
              <a:t>The Debt Management Center provides distinctive, high quality accounts receivable services through a compassionate and value-added approach, empowering our stakeholders to focus on core missions. </a:t>
            </a:r>
          </a:p>
        </p:txBody>
      </p:sp>
      <p:sp>
        <p:nvSpPr>
          <p:cNvPr id="8201" name="Content Placeholder 2"/>
          <p:cNvSpPr txBox="1">
            <a:spLocks/>
          </p:cNvSpPr>
          <p:nvPr/>
        </p:nvSpPr>
        <p:spPr bwMode="auto">
          <a:xfrm>
            <a:off x="280988" y="5943600"/>
            <a:ext cx="4367212" cy="382588"/>
          </a:xfrm>
          <a:prstGeom prst="rect">
            <a:avLst/>
          </a:prstGeom>
          <a:solidFill>
            <a:srgbClr val="FFFFFF"/>
          </a:solidFill>
          <a:ln w="9525">
            <a:solidFill>
              <a:srgbClr val="000000"/>
            </a:solidFill>
            <a:miter lim="800000"/>
            <a:headEnd/>
            <a:tailEnd/>
          </a:ln>
        </p:spPr>
        <p:txBody>
          <a:bodyPr anchorCtr="1"/>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a:spcBef>
                <a:spcPct val="0"/>
              </a:spcBef>
              <a:buFontTx/>
              <a:buNone/>
            </a:pPr>
            <a:r>
              <a:rPr lang="en-US" altLang="en-US" sz="1600">
                <a:solidFill>
                  <a:srgbClr val="000000"/>
                </a:solidFill>
                <a:latin typeface="Arial" panose="020B0604020202020204" pitchFamily="34" charset="0"/>
                <a:cs typeface="Arial" panose="020B0604020202020204" pitchFamily="34" charset="0"/>
              </a:rPr>
              <a:t>Bishop Henry Whipple Federal Building</a:t>
            </a:r>
          </a:p>
          <a:p>
            <a:pPr>
              <a:spcBef>
                <a:spcPct val="0"/>
              </a:spcBef>
              <a:buFont typeface="Arial" panose="020B0604020202020204" pitchFamily="34" charset="0"/>
              <a:buNone/>
            </a:pPr>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altLang="en-US" sz="3200" i="0" smtClean="0">
                <a:solidFill>
                  <a:srgbClr val="4F81BD"/>
                </a:solidFill>
              </a:rPr>
              <a:t>DMC Notes </a:t>
            </a:r>
          </a:p>
        </p:txBody>
      </p:sp>
      <p:sp>
        <p:nvSpPr>
          <p:cNvPr id="13315" name="Rectangle 3"/>
          <p:cNvSpPr>
            <a:spLocks noGrp="1" noChangeArrowheads="1"/>
          </p:cNvSpPr>
          <p:nvPr>
            <p:ph type="body" idx="1"/>
          </p:nvPr>
        </p:nvSpPr>
        <p:spPr bwMode="auto">
          <a:xfrm>
            <a:off x="685800" y="1600200"/>
            <a:ext cx="7924800" cy="495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1" indent="-342900" eaLnBrk="1" hangingPunct="1">
              <a:lnSpc>
                <a:spcPct val="150000"/>
              </a:lnSpc>
              <a:spcBef>
                <a:spcPts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Debt Management Center (DMC) was established in July 1991.</a:t>
            </a:r>
          </a:p>
          <a:p>
            <a:pPr marL="342900" lvl="1" indent="-342900" eaLnBrk="1" hangingPunct="1">
              <a:spcBef>
                <a:spcPts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We are located with the VA Regional Office in St. Paul, MN</a:t>
            </a:r>
            <a:r>
              <a:rPr lang="en-US" altLang="en-US" sz="2000" dirty="0" smtClean="0">
                <a:latin typeface="Arial" panose="020B0604020202020204" pitchFamily="34" charset="0"/>
                <a:cs typeface="Arial" panose="020B0604020202020204" pitchFamily="34" charset="0"/>
              </a:rPr>
              <a:t>.</a:t>
            </a:r>
          </a:p>
          <a:p>
            <a:pPr marL="742950" lvl="2" indent="-342900" eaLnBrk="1" hangingPunct="1">
              <a:spcBef>
                <a:spcPts val="0"/>
              </a:spcBef>
              <a:defRPr/>
            </a:pPr>
            <a:r>
              <a:rPr lang="en-US" altLang="en-US" sz="1600" dirty="0" smtClean="0">
                <a:latin typeface="Arial" panose="020B0604020202020204" pitchFamily="34" charset="0"/>
                <a:cs typeface="Arial" panose="020B0604020202020204" pitchFamily="34" charset="0"/>
              </a:rPr>
              <a:t>Satellite office in Warren Burger Federal Courthouse downtown St. Paul</a:t>
            </a:r>
          </a:p>
          <a:p>
            <a:pPr marL="342900" lvl="1" indent="-342900" eaLnBrk="1" hangingPunct="1">
              <a:spcBef>
                <a:spcPts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We provide debt collection </a:t>
            </a:r>
            <a:r>
              <a:rPr lang="en-US" altLang="en-US" sz="2000" dirty="0" smtClean="0">
                <a:latin typeface="Arial" panose="020B0604020202020204" pitchFamily="34" charset="0"/>
                <a:cs typeface="Arial" panose="020B0604020202020204" pitchFamily="34" charset="0"/>
              </a:rPr>
              <a:t>services:</a:t>
            </a:r>
          </a:p>
          <a:p>
            <a:pPr marL="742950" lvl="2" indent="-342900" eaLnBrk="1" hangingPunct="1">
              <a:spcBef>
                <a:spcPts val="0"/>
              </a:spcBef>
              <a:defRPr/>
            </a:pPr>
            <a:r>
              <a:rPr lang="en-US" altLang="en-US" sz="1600" dirty="0" smtClean="0">
                <a:latin typeface="Arial" panose="020B0604020202020204" pitchFamily="34" charset="0"/>
                <a:cs typeface="Arial" panose="020B0604020202020204" pitchFamily="34" charset="0"/>
              </a:rPr>
              <a:t>Veterans </a:t>
            </a:r>
            <a:r>
              <a:rPr lang="en-US" altLang="en-US" sz="1600" dirty="0">
                <a:latin typeface="Arial" panose="020B0604020202020204" pitchFamily="34" charset="0"/>
                <a:cs typeface="Arial" panose="020B0604020202020204" pitchFamily="34" charset="0"/>
              </a:rPr>
              <a:t>Benefits Administration (</a:t>
            </a:r>
            <a:r>
              <a:rPr lang="en-US" altLang="en-US" sz="1600" dirty="0" smtClean="0">
                <a:latin typeface="Arial" panose="020B0604020202020204" pitchFamily="34" charset="0"/>
                <a:cs typeface="Arial" panose="020B0604020202020204" pitchFamily="34" charset="0"/>
              </a:rPr>
              <a:t>VBA)</a:t>
            </a:r>
          </a:p>
          <a:p>
            <a:pPr marL="1200150" lvl="3" indent="-342900" eaLnBrk="1" hangingPunct="1">
              <a:spcBef>
                <a:spcPts val="0"/>
              </a:spcBef>
              <a:buFont typeface="Arial" panose="020B0604020202020204" pitchFamily="34" charset="0"/>
              <a:buChar char="•"/>
              <a:defRPr/>
            </a:pPr>
            <a:r>
              <a:rPr lang="en-US" altLang="en-US" sz="1600" dirty="0" smtClean="0">
                <a:latin typeface="Arial" panose="020B0604020202020204" pitchFamily="34" charset="0"/>
                <a:cs typeface="Arial" panose="020B0604020202020204" pitchFamily="34" charset="0"/>
              </a:rPr>
              <a:t>Compensation</a:t>
            </a:r>
          </a:p>
          <a:p>
            <a:pPr marL="1200150" lvl="3" indent="-342900" eaLnBrk="1" hangingPunct="1">
              <a:spcBef>
                <a:spcPts val="0"/>
              </a:spcBef>
              <a:buFont typeface="Arial" panose="020B0604020202020204" pitchFamily="34" charset="0"/>
              <a:buChar char="•"/>
              <a:defRPr/>
            </a:pPr>
            <a:r>
              <a:rPr lang="en-US" altLang="en-US" sz="1600" dirty="0" smtClean="0">
                <a:latin typeface="Arial" panose="020B0604020202020204" pitchFamily="34" charset="0"/>
                <a:cs typeface="Arial" panose="020B0604020202020204" pitchFamily="34" charset="0"/>
              </a:rPr>
              <a:t>Pension</a:t>
            </a:r>
          </a:p>
          <a:p>
            <a:pPr marL="1200150" lvl="3" indent="-342900" eaLnBrk="1" hangingPunct="1">
              <a:spcBef>
                <a:spcPts val="0"/>
              </a:spcBef>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Vocational </a:t>
            </a:r>
            <a:r>
              <a:rPr lang="en-US" altLang="en-US" sz="1600" dirty="0" smtClean="0">
                <a:latin typeface="Arial" panose="020B0604020202020204" pitchFamily="34" charset="0"/>
                <a:cs typeface="Arial" panose="020B0604020202020204" pitchFamily="34" charset="0"/>
              </a:rPr>
              <a:t>Rehabilitation</a:t>
            </a:r>
          </a:p>
          <a:p>
            <a:pPr marL="1200150" lvl="3" indent="-342900" eaLnBrk="1" hangingPunct="1">
              <a:spcBef>
                <a:spcPts val="0"/>
              </a:spcBef>
              <a:buFont typeface="Arial" panose="020B0604020202020204" pitchFamily="34" charset="0"/>
              <a:buChar char="•"/>
              <a:defRPr/>
            </a:pPr>
            <a:r>
              <a:rPr lang="en-US" altLang="en-US" sz="1600" dirty="0" smtClean="0">
                <a:latin typeface="Arial" panose="020B0604020202020204" pitchFamily="34" charset="0"/>
                <a:cs typeface="Arial" panose="020B0604020202020204" pitchFamily="34" charset="0"/>
              </a:rPr>
              <a:t>Education</a:t>
            </a:r>
          </a:p>
          <a:p>
            <a:pPr marL="1200150" lvl="3" indent="-342900" eaLnBrk="1" hangingPunct="1">
              <a:spcBef>
                <a:spcPts val="0"/>
              </a:spcBef>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Home Loan </a:t>
            </a:r>
            <a:r>
              <a:rPr lang="en-US" altLang="en-US" sz="1600" dirty="0" smtClean="0">
                <a:latin typeface="Arial" panose="020B0604020202020204" pitchFamily="34" charset="0"/>
                <a:cs typeface="Arial" panose="020B0604020202020204" pitchFamily="34" charset="0"/>
              </a:rPr>
              <a:t>Guaranty</a:t>
            </a:r>
          </a:p>
          <a:p>
            <a:pPr marL="742950" lvl="2" indent="-342900" eaLnBrk="1" hangingPunct="1">
              <a:spcBef>
                <a:spcPts val="0"/>
              </a:spcBef>
              <a:defRPr/>
            </a:pPr>
            <a:r>
              <a:rPr lang="en-US" altLang="en-US" sz="1600" dirty="0" smtClean="0">
                <a:latin typeface="Arial" panose="020B0604020202020204" pitchFamily="34" charset="0"/>
                <a:cs typeface="Arial" panose="020B0604020202020204" pitchFamily="34" charset="0"/>
              </a:rPr>
              <a:t>Veterans </a:t>
            </a:r>
            <a:r>
              <a:rPr lang="en-US" altLang="en-US" sz="1600" dirty="0">
                <a:latin typeface="Arial" panose="020B0604020202020204" pitchFamily="34" charset="0"/>
                <a:cs typeface="Arial" panose="020B0604020202020204" pitchFamily="34" charset="0"/>
              </a:rPr>
              <a:t>Health Administration (VHA</a:t>
            </a:r>
            <a:r>
              <a:rPr lang="en-US" altLang="en-US" sz="1600" dirty="0" smtClean="0">
                <a:latin typeface="Arial" panose="020B0604020202020204" pitchFamily="34" charset="0"/>
                <a:cs typeface="Arial" panose="020B0604020202020204" pitchFamily="34" charset="0"/>
              </a:rPr>
              <a:t>)</a:t>
            </a:r>
          </a:p>
          <a:p>
            <a:pPr marL="1200150" lvl="3" indent="-342900" eaLnBrk="1" hangingPunct="1">
              <a:spcBef>
                <a:spcPts val="0"/>
              </a:spcBef>
              <a:buFont typeface="Arial" panose="020B0604020202020204" pitchFamily="34" charset="0"/>
              <a:buChar char="•"/>
              <a:defRPr/>
            </a:pPr>
            <a:r>
              <a:rPr lang="en-US" altLang="en-US" sz="1600" dirty="0" smtClean="0">
                <a:latin typeface="Arial" panose="020B0604020202020204" pitchFamily="34" charset="0"/>
                <a:cs typeface="Arial" panose="020B0604020202020204" pitchFamily="34" charset="0"/>
              </a:rPr>
              <a:t>First party medical</a:t>
            </a:r>
          </a:p>
          <a:p>
            <a:pPr marL="742950" lvl="2" indent="-342900" eaLnBrk="1" hangingPunct="1">
              <a:spcBef>
                <a:spcPts val="0"/>
              </a:spcBef>
              <a:defRPr/>
            </a:pPr>
            <a:r>
              <a:rPr lang="en-US" altLang="en-US" sz="1600" dirty="0" smtClean="0">
                <a:latin typeface="Arial" panose="020B0604020202020204" pitchFamily="34" charset="0"/>
                <a:cs typeface="Arial" panose="020B0604020202020204" pitchFamily="34" charset="0"/>
              </a:rPr>
              <a:t>National Cemetery Administration (NCA)</a:t>
            </a:r>
          </a:p>
          <a:p>
            <a:pPr marL="342900" lvl="1" indent="-342900" eaLnBrk="1" hangingPunct="1">
              <a:spcBef>
                <a:spcPts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We service approximately 6</a:t>
            </a:r>
            <a:r>
              <a:rPr lang="en-US" altLang="en-US" sz="2000" dirty="0" smtClean="0">
                <a:latin typeface="Arial" panose="020B0604020202020204" pitchFamily="34" charset="0"/>
                <a:cs typeface="Arial" panose="020B0604020202020204" pitchFamily="34" charset="0"/>
              </a:rPr>
              <a:t>00,000 </a:t>
            </a:r>
            <a:r>
              <a:rPr lang="en-US" altLang="en-US" sz="2000" dirty="0">
                <a:latin typeface="Arial" panose="020B0604020202020204" pitchFamily="34" charset="0"/>
                <a:cs typeface="Arial" panose="020B0604020202020204" pitchFamily="34" charset="0"/>
              </a:rPr>
              <a:t>accounts </a:t>
            </a:r>
            <a:r>
              <a:rPr lang="en-US" altLang="en-US" sz="2000" dirty="0" smtClean="0">
                <a:latin typeface="Arial" panose="020B0604020202020204" pitchFamily="34" charset="0"/>
                <a:cs typeface="Arial" panose="020B0604020202020204" pitchFamily="34" charset="0"/>
              </a:rPr>
              <a:t>and collect $1.5 billion annually.</a:t>
            </a:r>
          </a:p>
          <a:p>
            <a:pPr marL="342900" lvl="1" indent="-342900" eaLnBrk="1" hangingPunct="1">
              <a:lnSpc>
                <a:spcPct val="150000"/>
              </a:lnSpc>
              <a:spcBef>
                <a:spcPts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Staff of </a:t>
            </a:r>
            <a:r>
              <a:rPr lang="en-US" altLang="en-US" sz="2000" dirty="0">
                <a:latin typeface="Arial" panose="020B0604020202020204" pitchFamily="34" charset="0"/>
                <a:cs typeface="Arial" panose="020B0604020202020204" pitchFamily="34" charset="0"/>
              </a:rPr>
              <a:t>approximately </a:t>
            </a:r>
            <a:r>
              <a:rPr lang="en-US" altLang="en-US" sz="2000" dirty="0" smtClean="0">
                <a:latin typeface="Arial" panose="020B0604020202020204" pitchFamily="34" charset="0"/>
                <a:cs typeface="Arial" panose="020B0604020202020204" pitchFamily="34" charset="0"/>
              </a:rPr>
              <a:t>250 </a:t>
            </a:r>
            <a:r>
              <a:rPr lang="en-US" altLang="en-US" sz="2000" dirty="0">
                <a:latin typeface="Arial" panose="020B0604020202020204" pitchFamily="34" charset="0"/>
                <a:cs typeface="Arial" panose="020B0604020202020204" pitchFamily="34" charset="0"/>
              </a:rPr>
              <a:t>employees; </a:t>
            </a:r>
            <a:r>
              <a:rPr lang="en-US" altLang="en-US" sz="2000" dirty="0" smtClean="0">
                <a:latin typeface="Arial" panose="020B0604020202020204" pitchFamily="34" charset="0"/>
                <a:cs typeface="Arial" panose="020B0604020202020204" pitchFamily="34" charset="0"/>
              </a:rPr>
              <a:t>40% </a:t>
            </a:r>
            <a:r>
              <a:rPr lang="en-US" altLang="en-US" sz="2000" dirty="0">
                <a:latin typeface="Arial" panose="020B0604020202020204" pitchFamily="34" charset="0"/>
                <a:cs typeface="Arial" panose="020B0604020202020204" pitchFamily="34" charset="0"/>
              </a:rPr>
              <a:t>are </a:t>
            </a:r>
            <a:r>
              <a:rPr lang="en-US" altLang="en-US" sz="2000" dirty="0" smtClean="0">
                <a:latin typeface="Arial" panose="020B0604020202020204" pitchFamily="34" charset="0"/>
                <a:cs typeface="Arial" panose="020B0604020202020204" pitchFamily="34" charset="0"/>
              </a:rPr>
              <a:t>Veterans </a:t>
            </a:r>
          </a:p>
          <a:p>
            <a:pPr marL="742950" lvl="2" indent="-342900" eaLnBrk="1" hangingPunct="1">
              <a:spcBef>
                <a:spcPts val="0"/>
              </a:spcBef>
              <a:defRPr/>
            </a:pPr>
            <a:r>
              <a:rPr lang="en-US" altLang="en-US" sz="1600" dirty="0" smtClean="0">
                <a:latin typeface="Arial" panose="020B0604020202020204" pitchFamily="34" charset="0"/>
                <a:cs typeface="Arial" panose="020B0604020202020204" pitchFamily="34" charset="0"/>
              </a:rPr>
              <a:t>FY17 projected growth to 275 FTE</a:t>
            </a:r>
            <a:endParaRPr lang="en-US" altLang="en-US" sz="1600" dirty="0">
              <a:latin typeface="Arial" panose="020B0604020202020204" pitchFamily="34" charset="0"/>
              <a:cs typeface="Arial" panose="020B0604020202020204" pitchFamily="34" charset="0"/>
            </a:endParaRPr>
          </a:p>
          <a:p>
            <a:pPr marL="0" lvl="1" indent="0" eaLnBrk="1" hangingPunct="1">
              <a:lnSpc>
                <a:spcPct val="90000"/>
              </a:lnSpc>
              <a:spcBef>
                <a:spcPts val="0"/>
              </a:spcBef>
              <a:buFont typeface="Arial" charset="0"/>
              <a:buNone/>
              <a:defRPr/>
            </a:pPr>
            <a:endParaRPr lang="en-US" altLang="en-US" sz="2000" dirty="0"/>
          </a:p>
          <a:p>
            <a:pPr marL="342900" lvl="1" indent="-342900" eaLnBrk="1" hangingPunct="1">
              <a:lnSpc>
                <a:spcPct val="90000"/>
              </a:lnSpc>
              <a:spcBef>
                <a:spcPts val="0"/>
              </a:spcBef>
              <a:buFont typeface="Arial" panose="020B0604020202020204" pitchFamily="34" charset="0"/>
              <a:buChar char="•"/>
              <a:defRPr/>
            </a:pPr>
            <a:endParaRPr lang="en-US" altLang="en-US" sz="2000" dirty="0" smtClean="0"/>
          </a:p>
          <a:p>
            <a:pPr marL="342900" lvl="1" indent="-342900" eaLnBrk="1" hangingPunct="1">
              <a:lnSpc>
                <a:spcPct val="90000"/>
              </a:lnSpc>
              <a:spcBef>
                <a:spcPts val="0"/>
              </a:spcBef>
              <a:buFont typeface="Arial" panose="020B0604020202020204" pitchFamily="34" charset="0"/>
              <a:buChar char="•"/>
              <a:defRPr/>
            </a:pPr>
            <a:endParaRPr lang="en-US" altLang="en-US" sz="2000" dirty="0"/>
          </a:p>
          <a:p>
            <a:pPr marL="342900" lvl="1" indent="-342900" eaLnBrk="1" hangingPunct="1">
              <a:lnSpc>
                <a:spcPct val="90000"/>
              </a:lnSpc>
              <a:spcBef>
                <a:spcPts val="0"/>
              </a:spcBef>
              <a:buFont typeface="Arial" panose="020B0604020202020204" pitchFamily="34" charset="0"/>
              <a:buChar char="•"/>
              <a:defRPr/>
            </a:pPr>
            <a:endParaRPr lang="en-US" altLang="en-US" sz="2000" dirty="0"/>
          </a:p>
          <a:p>
            <a:pPr marL="342900" lvl="1" indent="-342900" eaLnBrk="1" hangingPunct="1">
              <a:lnSpc>
                <a:spcPct val="90000"/>
              </a:lnSpc>
              <a:spcBef>
                <a:spcPts val="0"/>
              </a:spcBef>
              <a:buFont typeface="Arial" panose="020B0604020202020204" pitchFamily="34" charset="0"/>
              <a:buChar char="•"/>
              <a:defRPr/>
            </a:pPr>
            <a:endParaRPr lang="en-US" altLang="en-US" sz="2000" dirty="0" smtClean="0">
              <a:latin typeface="Arial" panose="020B0604020202020204" pitchFamily="34" charset="0"/>
              <a:cs typeface="Arial" panose="020B0604020202020204" pitchFamily="34" charset="0"/>
            </a:endParaRPr>
          </a:p>
          <a:p>
            <a:pPr marL="0" lvl="1" indent="0" eaLnBrk="1" hangingPunct="1">
              <a:lnSpc>
                <a:spcPct val="90000"/>
              </a:lnSpc>
              <a:spcBef>
                <a:spcPts val="0"/>
              </a:spcBef>
              <a:buFont typeface="Arial" charset="0"/>
              <a:buNone/>
              <a:defRPr/>
            </a:pPr>
            <a:endParaRPr lang="en-US" altLang="en-US" sz="2000" dirty="0" smtClean="0">
              <a:latin typeface="Arial" panose="020B0604020202020204" pitchFamily="34" charset="0"/>
              <a:cs typeface="Arial" panose="020B0604020202020204" pitchFamily="34" charset="0"/>
            </a:endParaRPr>
          </a:p>
          <a:p>
            <a:pPr marL="0" lvl="1" indent="0" eaLnBrk="1" hangingPunct="1">
              <a:lnSpc>
                <a:spcPct val="90000"/>
              </a:lnSpc>
              <a:spcBef>
                <a:spcPts val="0"/>
              </a:spcBef>
              <a:buFont typeface="Arial" charset="0"/>
              <a:buNone/>
              <a:defRPr/>
            </a:pPr>
            <a:endParaRPr lang="en-US" altLang="en-US" sz="2000" dirty="0" smtClean="0">
              <a:latin typeface="Arial" panose="020B0604020202020204" pitchFamily="34" charset="0"/>
              <a:cs typeface="Arial" panose="020B0604020202020204" pitchFamily="34" charset="0"/>
            </a:endParaRPr>
          </a:p>
          <a:p>
            <a:pPr marL="0" lvl="1" indent="0" eaLnBrk="1" hangingPunct="1">
              <a:lnSpc>
                <a:spcPct val="90000"/>
              </a:lnSpc>
              <a:spcBef>
                <a:spcPts val="0"/>
              </a:spcBef>
              <a:buFont typeface="Arial" charset="0"/>
              <a:buNone/>
              <a:defRPr/>
            </a:pPr>
            <a:endParaRPr lang="en-US" altLang="en-US" sz="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19200" y="-1295400"/>
            <a:ext cx="6705600" cy="9067800"/>
          </a:xfrm>
        </p:spPr>
        <p:txBody>
          <a:bodyPr/>
          <a:lstStyle/>
          <a:p>
            <a:pPr eaLnBrk="1" hangingPunct="1"/>
            <a:r>
              <a:rPr lang="en-US" altLang="en-US" sz="3500" i="0" smtClean="0">
                <a:latin typeface="Arial" panose="020B0604020202020204" pitchFamily="34" charset="0"/>
                <a:ea typeface="Batang" panose="02030600000101010101" pitchFamily="18" charset="-127"/>
                <a:cs typeface="Arial" panose="020B0604020202020204" pitchFamily="34" charset="0"/>
              </a:rPr>
              <a:t/>
            </a:r>
            <a:br>
              <a:rPr lang="en-US" altLang="en-US" sz="3500" i="0" smtClean="0">
                <a:latin typeface="Arial" panose="020B0604020202020204" pitchFamily="34" charset="0"/>
                <a:ea typeface="Batang" panose="02030600000101010101" pitchFamily="18" charset="-127"/>
                <a:cs typeface="Arial" panose="020B0604020202020204" pitchFamily="34" charset="0"/>
              </a:rPr>
            </a:br>
            <a:r>
              <a:rPr lang="en-US" altLang="en-US" sz="4000" i="0" smtClean="0">
                <a:latin typeface="Batang" panose="02030600000101010101" pitchFamily="18" charset="-127"/>
                <a:ea typeface="Batang" panose="02030600000101010101" pitchFamily="18" charset="-127"/>
                <a:cs typeface="Arial" panose="020B0604020202020204" pitchFamily="34" charset="0"/>
              </a:rPr>
              <a:t/>
            </a:r>
            <a:br>
              <a:rPr lang="en-US" altLang="en-US" sz="4000" i="0" smtClean="0">
                <a:latin typeface="Batang" panose="02030600000101010101" pitchFamily="18" charset="-127"/>
                <a:ea typeface="Batang" panose="02030600000101010101" pitchFamily="18" charset="-127"/>
                <a:cs typeface="Arial" panose="020B0604020202020204" pitchFamily="34" charset="0"/>
              </a:rPr>
            </a:br>
            <a:r>
              <a:rPr lang="en-US" altLang="en-US" sz="4000" i="0" smtClean="0">
                <a:latin typeface="Batang" panose="02030600000101010101" pitchFamily="18" charset="-127"/>
                <a:ea typeface="Batang" panose="02030600000101010101" pitchFamily="18" charset="-127"/>
                <a:cs typeface="Arial" panose="020B0604020202020204" pitchFamily="34" charset="0"/>
              </a:rPr>
              <a:t/>
            </a:r>
            <a:br>
              <a:rPr lang="en-US" altLang="en-US" sz="4000" i="0" smtClean="0">
                <a:latin typeface="Batang" panose="02030600000101010101" pitchFamily="18" charset="-127"/>
                <a:ea typeface="Batang" panose="02030600000101010101" pitchFamily="18" charset="-127"/>
                <a:cs typeface="Arial" panose="020B0604020202020204" pitchFamily="34" charset="0"/>
              </a:rPr>
            </a:br>
            <a:r>
              <a:rPr lang="en-US" altLang="en-US" sz="4000" i="0" smtClean="0">
                <a:solidFill>
                  <a:schemeClr val="tx1"/>
                </a:solidFill>
                <a:latin typeface="Arial" panose="020B0604020202020204" pitchFamily="34" charset="0"/>
                <a:ea typeface="Batang" panose="02030600000101010101" pitchFamily="18" charset="-127"/>
                <a:cs typeface="Arial" panose="020B0604020202020204" pitchFamily="34" charset="0"/>
              </a:rPr>
              <a:t>Debt Establishment</a:t>
            </a:r>
            <a:r>
              <a:rPr lang="en-US" altLang="en-US" sz="6000" u="sng" smtClean="0">
                <a:latin typeface="Arial" panose="020B0604020202020204" pitchFamily="34" charset="0"/>
                <a:ea typeface="Batang" panose="02030600000101010101" pitchFamily="18" charset="-127"/>
                <a:cs typeface="Arial" panose="020B0604020202020204" pitchFamily="34" charset="0"/>
              </a:rPr>
              <a:t/>
            </a:r>
            <a:br>
              <a:rPr lang="en-US" altLang="en-US" sz="6000" u="sng" smtClean="0">
                <a:latin typeface="Arial" panose="020B0604020202020204" pitchFamily="34" charset="0"/>
                <a:ea typeface="Batang" panose="02030600000101010101" pitchFamily="18" charset="-127"/>
                <a:cs typeface="Arial" panose="020B0604020202020204" pitchFamily="34" charset="0"/>
              </a:rPr>
            </a:br>
            <a:endParaRPr lang="en-US" altLang="en-US" sz="6000" u="sng" smtClean="0">
              <a:latin typeface="Arial" panose="020B0604020202020204" pitchFamily="34" charset="0"/>
              <a:ea typeface="Batang" panose="02030600000101010101" pitchFamily="18" charset="-127"/>
              <a:cs typeface="Arial" panose="020B0604020202020204" pitchFamily="34" charset="0"/>
            </a:endParaRPr>
          </a:p>
        </p:txBody>
      </p:sp>
      <p:sp>
        <p:nvSpPr>
          <p:cNvPr id="10243" name="Text Box 1028"/>
          <p:cNvSpPr txBox="1">
            <a:spLocks noChangeArrowheads="1"/>
          </p:cNvSpPr>
          <p:nvPr/>
        </p:nvSpPr>
        <p:spPr bwMode="auto">
          <a:xfrm>
            <a:off x="365125" y="5730875"/>
            <a:ext cx="184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The 7 Reasons A School Debt (75B) Is Established</a:t>
            </a:r>
          </a:p>
        </p:txBody>
      </p:sp>
      <p:sp>
        <p:nvSpPr>
          <p:cNvPr id="11267" name="Content Placeholder 2"/>
          <p:cNvSpPr>
            <a:spLocks noGrp="1"/>
          </p:cNvSpPr>
          <p:nvPr>
            <p:ph idx="1"/>
          </p:nvPr>
        </p:nvSpPr>
        <p:spPr bwMode="auto">
          <a:xfrm>
            <a:off x="533400" y="1600200"/>
            <a:ext cx="8229600" cy="41179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Student never attended classes</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Student completely withdrew on or before the first day</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Student passed away during or before the term started</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School received a payment for the wrong student</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School received a duplicate payment</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School submitted an amended certification to report reduced tuition and fee charges and/or Yellow Ribbon</a:t>
            </a:r>
          </a:p>
          <a:p>
            <a:pPr eaLnBrk="1" hangingPunct="1">
              <a:lnSpc>
                <a:spcPct val="90000"/>
              </a:lnSpc>
              <a:spcAft>
                <a:spcPts val="1200"/>
              </a:spcAft>
            </a:pPr>
            <a:r>
              <a:rPr lang="en-US" altLang="en-US" sz="2400" smtClean="0">
                <a:latin typeface="Arial" panose="020B0604020202020204" pitchFamily="34" charset="0"/>
                <a:cs typeface="Arial" panose="020B0604020202020204" pitchFamily="34" charset="0"/>
              </a:rPr>
              <a:t>VA issued payment above the amount certified</a:t>
            </a:r>
            <a:endParaRPr lang="en-US" altLang="en-US" sz="2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3124200"/>
            <a:ext cx="7772400" cy="1752600"/>
          </a:xfrm>
        </p:spPr>
        <p:txBody>
          <a:bodyPr/>
          <a:lstStyle/>
          <a:p>
            <a:pPr eaLnBrk="1" hangingPunct="1"/>
            <a:r>
              <a:rPr lang="en-US" altLang="en-US" sz="4000" i="0" smtClean="0">
                <a:solidFill>
                  <a:schemeClr val="tx1"/>
                </a:solidFill>
                <a:latin typeface="Arial" panose="020B0604020202020204" pitchFamily="34" charset="0"/>
              </a:rPr>
              <a:t>The Collection Process</a:t>
            </a:r>
            <a:r>
              <a:rPr lang="en-US" altLang="en-US" sz="4000" u="sng" smtClean="0">
                <a:latin typeface="Arial" panose="020B0604020202020204" pitchFamily="34" charset="0"/>
              </a:rPr>
              <a:t/>
            </a:r>
            <a:br>
              <a:rPr lang="en-US" altLang="en-US" sz="4000" u="sng" smtClean="0">
                <a:latin typeface="Arial" panose="020B0604020202020204" pitchFamily="34" charset="0"/>
              </a:rPr>
            </a:br>
            <a:r>
              <a:rPr lang="en-US" altLang="en-US" sz="2800" u="sng" smtClean="0">
                <a:latin typeface="Arial" panose="020B0604020202020204" pitchFamily="34" charset="0"/>
              </a:rPr>
              <a:t/>
            </a:r>
            <a:br>
              <a:rPr lang="en-US" altLang="en-US" sz="2800" u="sng" smtClean="0">
                <a:latin typeface="Arial" panose="020B0604020202020204" pitchFamily="34" charset="0"/>
              </a:rPr>
            </a:br>
            <a:endParaRPr lang="en-US" altLang="en-US" sz="4000" u="sng" smtClean="0">
              <a:solidFill>
                <a:schemeClr val="accent1"/>
              </a:solidFill>
              <a:latin typeface="Arial" panose="020B0604020202020204" pitchFamily="34" charset="0"/>
            </a:endParaRPr>
          </a:p>
        </p:txBody>
      </p:sp>
      <p:sp>
        <p:nvSpPr>
          <p:cNvPr id="12291" name="Text Box 1028"/>
          <p:cNvSpPr txBox="1">
            <a:spLocks noChangeArrowheads="1"/>
          </p:cNvSpPr>
          <p:nvPr/>
        </p:nvSpPr>
        <p:spPr bwMode="auto">
          <a:xfrm>
            <a:off x="390525" y="5730875"/>
            <a:ext cx="757078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400">
                <a:solidFill>
                  <a:schemeClr val="tx2"/>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3200" i="0" smtClean="0">
                <a:solidFill>
                  <a:srgbClr val="4F81BD"/>
                </a:solidFill>
                <a:latin typeface="Arial" panose="020B0604020202020204" pitchFamily="34" charset="0"/>
              </a:rPr>
              <a:t>The Collection Process</a:t>
            </a:r>
          </a:p>
        </p:txBody>
      </p:sp>
      <p:graphicFrame>
        <p:nvGraphicFramePr>
          <p:cNvPr id="2" name="Content Placeholder 1"/>
          <p:cNvGraphicFramePr>
            <a:graphicFrameLocks noGrp="1"/>
          </p:cNvGraphicFramePr>
          <p:nvPr>
            <p:ph idx="1"/>
          </p:nvPr>
        </p:nvGraphicFramePr>
        <p:xfrm>
          <a:off x="304800" y="1752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6172200"/>
            <a:ext cx="462756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8100000" algn="tr" rotWithShape="0">
            <a:prstClr val="black">
              <a:alpha val="40000"/>
            </a:prstClr>
          </a:outerShdw>
        </a:effectLst>
        <a:scene3d>
          <a:camera prst="orthographicFront"/>
          <a:lightRig rig="threePt" dir="t"/>
        </a:scene3d>
        <a:sp3d>
          <a:bevelT/>
        </a:sp3d>
      </a:spPr>
      <a:bodyPr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8100000" algn="tr" rotWithShape="0">
            <a:prstClr val="black">
              <a:alpha val="40000"/>
            </a:prstClr>
          </a:outerShdw>
        </a:effectLst>
        <a:scene3d>
          <a:camera prst="orthographicFront"/>
          <a:lightRig rig="threePt" dir="t"/>
        </a:scene3d>
        <a:sp3d>
          <a:bevelT/>
        </a:sp3d>
      </a:spPr>
      <a:bodyPr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6032</TotalTime>
  <Words>2161</Words>
  <Application>Microsoft Office PowerPoint</Application>
  <PresentationFormat>On-screen Show (4:3)</PresentationFormat>
  <Paragraphs>320</Paragraphs>
  <Slides>33</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Calibri</vt:lpstr>
      <vt:lpstr>Arial</vt:lpstr>
      <vt:lpstr>Batang</vt:lpstr>
      <vt:lpstr>Times New Roman</vt:lpstr>
      <vt:lpstr>Georgia</vt:lpstr>
      <vt:lpstr>Office Theme</vt:lpstr>
      <vt:lpstr>Custom Design</vt:lpstr>
      <vt:lpstr>1_Office Theme</vt:lpstr>
      <vt:lpstr>2_Office Theme</vt:lpstr>
      <vt:lpstr>Department of Veterans Affairs  Debt Management Center (DMC)  School Certifying Officials Workshop Presentation  </vt:lpstr>
      <vt:lpstr>Overview</vt:lpstr>
      <vt:lpstr>About DMC  </vt:lpstr>
      <vt:lpstr>DMC Mission Statement</vt:lpstr>
      <vt:lpstr>DMC Notes </vt:lpstr>
      <vt:lpstr>   Debt Establishment </vt:lpstr>
      <vt:lpstr>The 7 Reasons A School Debt (75B) Is Established</vt:lpstr>
      <vt:lpstr>The Collection Process  </vt:lpstr>
      <vt:lpstr>The Collection Process</vt:lpstr>
      <vt:lpstr>  </vt:lpstr>
      <vt:lpstr>PowerPoint Presentation</vt:lpstr>
      <vt:lpstr>Making Payment to DMC  </vt:lpstr>
      <vt:lpstr>Helpful Tips</vt:lpstr>
      <vt:lpstr>Making Payment to DMC</vt:lpstr>
      <vt:lpstr>Making Payment to DMC</vt:lpstr>
      <vt:lpstr>Making Payment to DMC</vt:lpstr>
      <vt:lpstr>Making Payment to DMC</vt:lpstr>
      <vt:lpstr>Treasury Offset Program (TOP)  </vt:lpstr>
      <vt:lpstr>What is TOP?</vt:lpstr>
      <vt:lpstr>Why Refer To TOP?</vt:lpstr>
      <vt:lpstr> How To Contact TOP </vt:lpstr>
      <vt:lpstr>Frequently Asked Questions  </vt:lpstr>
      <vt:lpstr>How Do I Submit An Inquiry Or Dispute To DMC?</vt:lpstr>
      <vt:lpstr>What Happens When DMC Receives My Inquiry?</vt:lpstr>
      <vt:lpstr>What If I Have Funds To Return But No School Debt?</vt:lpstr>
      <vt:lpstr>Can I Send One Check For  Multiple Students?</vt:lpstr>
      <vt:lpstr>How Can Schools Help A Student With A VA debt?</vt:lpstr>
      <vt:lpstr>Student vs. School Debt Resolution Toolbox</vt:lpstr>
      <vt:lpstr>Toolbox</vt:lpstr>
      <vt:lpstr>How Can A School Pay A Student’s Tuition Debt?</vt:lpstr>
      <vt:lpstr>How Do I Contact DMC Directly?</vt:lpstr>
      <vt:lpstr>What If I Have A Debt Issue That Isn’t Getting Resolved?</vt:lpstr>
      <vt:lpstr>Questions?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MANAGEMENT CENTER</dc:title>
  <dc:creator>Brenda</dc:creator>
  <cp:lastModifiedBy>Michael McGee</cp:lastModifiedBy>
  <cp:revision>363</cp:revision>
  <cp:lastPrinted>2015-09-18T19:19:18Z</cp:lastPrinted>
  <dcterms:created xsi:type="dcterms:W3CDTF">2012-04-15T02:26:50Z</dcterms:created>
  <dcterms:modified xsi:type="dcterms:W3CDTF">2017-03-23T21:56:36Z</dcterms:modified>
</cp:coreProperties>
</file>