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64" r:id="rId6"/>
    <p:sldMasterId id="2147483668" r:id="rId7"/>
    <p:sldMasterId id="2147483684" r:id="rId8"/>
    <p:sldMasterId id="2147483689" r:id="rId9"/>
  </p:sldMasterIdLst>
  <p:notesMasterIdLst>
    <p:notesMasterId r:id="rId33"/>
  </p:notesMasterIdLst>
  <p:handoutMasterIdLst>
    <p:handoutMasterId r:id="rId34"/>
  </p:handoutMasterIdLst>
  <p:sldIdLst>
    <p:sldId id="257" r:id="rId10"/>
    <p:sldId id="258" r:id="rId11"/>
    <p:sldId id="259" r:id="rId12"/>
    <p:sldId id="261" r:id="rId13"/>
    <p:sldId id="262" r:id="rId14"/>
    <p:sldId id="260" r:id="rId15"/>
    <p:sldId id="277" r:id="rId16"/>
    <p:sldId id="278"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9" r:id="rId30"/>
    <p:sldId id="275" r:id="rId31"/>
    <p:sldId id="276"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overlay val="0"/>
    </c:title>
    <c:autoTitleDeleted val="0"/>
    <c:plotArea>
      <c:layout>
        <c:manualLayout>
          <c:layoutTarget val="inner"/>
          <c:xMode val="edge"/>
          <c:yMode val="edge"/>
          <c:x val="0.24097965879265093"/>
          <c:y val="0.12718750000000001"/>
          <c:w val="0.73610367454068237"/>
          <c:h val="0.68950292399782609"/>
        </c:manualLayout>
      </c:layout>
      <c:barChart>
        <c:barDir val="bar"/>
        <c:grouping val="clustered"/>
        <c:varyColors val="0"/>
        <c:ser>
          <c:idx val="0"/>
          <c:order val="0"/>
          <c:tx>
            <c:strRef>
              <c:f>Sheet1!$B$1</c:f>
              <c:strCache>
                <c:ptCount val="1"/>
                <c:pt idx="0">
                  <c:v>Peak Pending Claims (All Benefits Type)</c:v>
                </c:pt>
              </c:strCache>
            </c:strRef>
          </c:tx>
          <c:invertIfNegative val="0"/>
          <c:dPt>
            <c:idx val="1"/>
            <c:invertIfNegative val="0"/>
            <c:bubble3D val="0"/>
            <c:spPr>
              <a:solidFill>
                <a:schemeClr val="accent3"/>
              </a:solidFill>
            </c:spPr>
            <c:extLst>
              <c:ext xmlns:c16="http://schemas.microsoft.com/office/drawing/2014/chart" uri="{C3380CC4-5D6E-409C-BE32-E72D297353CC}">
                <c16:uniqueId val="{00000001-647D-4270-AF66-3F73F939BDCE}"/>
              </c:ext>
            </c:extLst>
          </c:dPt>
          <c:dPt>
            <c:idx val="3"/>
            <c:invertIfNegative val="0"/>
            <c:bubble3D val="0"/>
            <c:spPr>
              <a:solidFill>
                <a:schemeClr val="accent3"/>
              </a:solidFill>
            </c:spPr>
            <c:extLst>
              <c:ext xmlns:c16="http://schemas.microsoft.com/office/drawing/2014/chart" uri="{C3380CC4-5D6E-409C-BE32-E72D297353CC}">
                <c16:uniqueId val="{00000003-647D-4270-AF66-3F73F939BDCE}"/>
              </c:ext>
            </c:extLst>
          </c:dPt>
          <c:dPt>
            <c:idx val="5"/>
            <c:invertIfNegative val="0"/>
            <c:bubble3D val="0"/>
            <c:spPr>
              <a:solidFill>
                <a:schemeClr val="accent3"/>
              </a:solidFill>
            </c:spPr>
            <c:extLst>
              <c:ext xmlns:c16="http://schemas.microsoft.com/office/drawing/2014/chart" uri="{C3380CC4-5D6E-409C-BE32-E72D297353CC}">
                <c16:uniqueId val="{00000005-647D-4270-AF66-3F73F939BDCE}"/>
              </c:ext>
            </c:extLst>
          </c:dPt>
          <c:dPt>
            <c:idx val="7"/>
            <c:invertIfNegative val="0"/>
            <c:bubble3D val="0"/>
            <c:spPr>
              <a:solidFill>
                <a:schemeClr val="accent3"/>
              </a:solidFill>
            </c:spPr>
            <c:extLst>
              <c:ext xmlns:c16="http://schemas.microsoft.com/office/drawing/2014/chart" uri="{C3380CC4-5D6E-409C-BE32-E72D297353CC}">
                <c16:uniqueId val="{00000007-647D-4270-AF66-3F73F939BDCE}"/>
              </c:ext>
            </c:extLst>
          </c:dPt>
          <c:dLbls>
            <c:dLbl>
              <c:idx val="0"/>
              <c:layout>
                <c:manualLayout>
                  <c:x val="-9.7597597597597591E-2"/>
                  <c:y val="-9.2157271099842612E-3"/>
                </c:manualLayout>
              </c:layout>
              <c:tx>
                <c:rich>
                  <a:bodyPr/>
                  <a:lstStyle/>
                  <a:p>
                    <a:r>
                      <a:rPr lang="en-US" dirty="0" smtClean="0"/>
                      <a:t>81,927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47D-4270-AF66-3F73F939BDCE}"/>
                </c:ext>
              </c:extLst>
            </c:dLbl>
            <c:dLbl>
              <c:idx val="1"/>
              <c:layout>
                <c:manualLayout>
                  <c:x val="-9.3542080604410424E-2"/>
                  <c:y val="2.2110872504573292E-4"/>
                </c:manualLayout>
              </c:layout>
              <c:tx>
                <c:rich>
                  <a:bodyPr/>
                  <a:lstStyle/>
                  <a:p>
                    <a:r>
                      <a:rPr lang="en-US" dirty="0" smtClean="0"/>
                      <a:t>155,181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7D-4270-AF66-3F73F939BDCE}"/>
                </c:ext>
              </c:extLst>
            </c:dLbl>
            <c:dLbl>
              <c:idx val="2"/>
              <c:layout>
                <c:manualLayout>
                  <c:x val="-7.8078078078078081E-2"/>
                  <c:y val="-6.91179533248819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47D-4270-AF66-3F73F939BDCE}"/>
                </c:ext>
              </c:extLst>
            </c:dLbl>
            <c:dLbl>
              <c:idx val="3"/>
              <c:layout>
                <c:manualLayout>
                  <c:x val="-7.957957957957957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7D-4270-AF66-3F73F939BDCE}"/>
                </c:ext>
              </c:extLst>
            </c:dLbl>
            <c:dLbl>
              <c:idx val="4"/>
              <c:layout>
                <c:manualLayout>
                  <c:x val="-8.2582582582582525E-2"/>
                  <c:y val="-6.91179533248819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47D-4270-AF66-3F73F939BDCE}"/>
                </c:ext>
              </c:extLst>
            </c:dLbl>
            <c:dLbl>
              <c:idx val="5"/>
              <c:layout>
                <c:manualLayout>
                  <c:x val="-9.0090090090090086E-2"/>
                  <c:y val="4.223826131409549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7D-4270-AF66-3F73F939BDCE}"/>
                </c:ext>
              </c:extLst>
            </c:dLbl>
            <c:dLbl>
              <c:idx val="6"/>
              <c:layout>
                <c:manualLayout>
                  <c:x val="-8.7199327887752351E-2"/>
                  <c:y val="6.91183488427582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47D-4270-AF66-3F73F939BDCE}"/>
                </c:ext>
              </c:extLst>
            </c:dLbl>
            <c:dLbl>
              <c:idx val="7"/>
              <c:layout>
                <c:manualLayout>
                  <c:x val="-8.40840840840840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7D-4270-AF66-3F73F939BDCE}"/>
                </c:ext>
              </c:extLst>
            </c:dLbl>
            <c:dLbl>
              <c:idx val="8"/>
              <c:layout>
                <c:manualLayout>
                  <c:x val="-9.6096096096096206E-2"/>
                  <c:y val="-4.60786355499213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47D-4270-AF66-3F73F939BDCE}"/>
                </c:ext>
              </c:extLst>
            </c:dLbl>
            <c:spPr>
              <a:noFill/>
              <a:ln>
                <a:noFill/>
              </a:ln>
              <a:effectLst/>
            </c:spPr>
            <c:txPr>
              <a:bodyPr/>
              <a:lstStyle/>
              <a:p>
                <a:pPr>
                  <a:defRPr sz="1400" b="1">
                    <a:latin typeface="Arial" panose="020B0604020202020204" pitchFamily="34" charset="0"/>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Sheet1!$A$2:$A$10</c:f>
              <c:strCache>
                <c:ptCount val="9"/>
                <c:pt idx="0">
                  <c:v>February 3, 2016</c:v>
                </c:pt>
                <c:pt idx="1">
                  <c:v>September 4, 2015</c:v>
                </c:pt>
                <c:pt idx="2">
                  <c:v>February 5, 2015</c:v>
                </c:pt>
                <c:pt idx="3">
                  <c:v>Septemer 12, 2014</c:v>
                </c:pt>
                <c:pt idx="4">
                  <c:v>February 6, 2014</c:v>
                </c:pt>
                <c:pt idx="5">
                  <c:v>September 6, 2013</c:v>
                </c:pt>
                <c:pt idx="6">
                  <c:v>January 25, 2013</c:v>
                </c:pt>
                <c:pt idx="7">
                  <c:v>September 10, 2012</c:v>
                </c:pt>
                <c:pt idx="8">
                  <c:v>February 23, 2012</c:v>
                </c:pt>
              </c:strCache>
            </c:strRef>
          </c:cat>
          <c:val>
            <c:numRef>
              <c:f>Sheet1!$B$2:$B$10</c:f>
              <c:numCache>
                <c:formatCode>#,##0</c:formatCode>
                <c:ptCount val="9"/>
                <c:pt idx="0">
                  <c:v>81927</c:v>
                </c:pt>
                <c:pt idx="1">
                  <c:v>155181</c:v>
                </c:pt>
                <c:pt idx="2">
                  <c:v>77976</c:v>
                </c:pt>
                <c:pt idx="3">
                  <c:v>93987</c:v>
                </c:pt>
                <c:pt idx="4">
                  <c:v>76260</c:v>
                </c:pt>
                <c:pt idx="5">
                  <c:v>119016</c:v>
                </c:pt>
                <c:pt idx="6">
                  <c:v>89260</c:v>
                </c:pt>
                <c:pt idx="7">
                  <c:v>228164</c:v>
                </c:pt>
                <c:pt idx="8">
                  <c:v>197422</c:v>
                </c:pt>
              </c:numCache>
            </c:numRef>
          </c:val>
          <c:extLst>
            <c:ext xmlns:c16="http://schemas.microsoft.com/office/drawing/2014/chart" uri="{C3380CC4-5D6E-409C-BE32-E72D297353CC}">
              <c16:uniqueId val="{0000000D-647D-4270-AF66-3F73F939BDCE}"/>
            </c:ext>
          </c:extLst>
        </c:ser>
        <c:dLbls>
          <c:showLegendKey val="0"/>
          <c:showVal val="0"/>
          <c:showCatName val="0"/>
          <c:showSerName val="0"/>
          <c:showPercent val="0"/>
          <c:showBubbleSize val="0"/>
        </c:dLbls>
        <c:gapWidth val="70"/>
        <c:overlap val="46"/>
        <c:axId val="274434168"/>
        <c:axId val="274434952"/>
      </c:barChart>
      <c:catAx>
        <c:axId val="274434168"/>
        <c:scaling>
          <c:orientation val="minMax"/>
        </c:scaling>
        <c:delete val="0"/>
        <c:axPos val="l"/>
        <c:numFmt formatCode="General" sourceLinked="0"/>
        <c:majorTickMark val="none"/>
        <c:minorTickMark val="none"/>
        <c:tickLblPos val="nextTo"/>
        <c:txPr>
          <a:bodyPr/>
          <a:lstStyle/>
          <a:p>
            <a:pPr>
              <a:defRPr sz="1010">
                <a:latin typeface="Arial" panose="020B0604020202020204" pitchFamily="34" charset="0"/>
                <a:cs typeface="Arial" panose="020B0604020202020204" pitchFamily="34" charset="0"/>
              </a:defRPr>
            </a:pPr>
            <a:endParaRPr lang="en-US"/>
          </a:p>
        </c:txPr>
        <c:crossAx val="274434952"/>
        <c:crosses val="autoZero"/>
        <c:auto val="1"/>
        <c:lblAlgn val="ctr"/>
        <c:lblOffset val="100"/>
        <c:noMultiLvlLbl val="0"/>
      </c:catAx>
      <c:valAx>
        <c:axId val="274434952"/>
        <c:scaling>
          <c:orientation val="minMax"/>
        </c:scaling>
        <c:delete val="1"/>
        <c:axPos val="b"/>
        <c:majorGridlines>
          <c:spPr>
            <a:ln>
              <a:noFill/>
            </a:ln>
          </c:spPr>
        </c:majorGridlines>
        <c:numFmt formatCode="#,##0" sourceLinked="1"/>
        <c:majorTickMark val="out"/>
        <c:minorTickMark val="none"/>
        <c:tickLblPos val="nextTo"/>
        <c:crossAx val="27443416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sz="1600"/>
            </a:pPr>
            <a:r>
              <a:rPr lang="en-US" sz="1600"/>
              <a:t>JD Power External Quality Scores</a:t>
            </a:r>
          </a:p>
        </c:rich>
      </c:tx>
      <c:overlay val="0"/>
    </c:title>
    <c:autoTitleDeleted val="0"/>
    <c:view3D>
      <c:rotX val="15"/>
      <c:rotY val="20"/>
      <c:rAngAx val="1"/>
    </c:view3D>
    <c:floor>
      <c:thickness val="0"/>
    </c:floor>
    <c:sideWall>
      <c:thickness val="0"/>
      <c:spPr>
        <a:solidFill>
          <a:schemeClr val="bg1">
            <a:lumMod val="85000"/>
          </a:schemeClr>
        </a:solidFill>
      </c:spPr>
    </c:sideWall>
    <c:backWall>
      <c:thickness val="0"/>
      <c:spPr>
        <a:solidFill>
          <a:schemeClr val="bg1">
            <a:lumMod val="85000"/>
          </a:schemeClr>
        </a:solidFill>
      </c:spPr>
    </c:backWall>
    <c:plotArea>
      <c:layout>
        <c:manualLayout>
          <c:layoutTarget val="inner"/>
          <c:xMode val="edge"/>
          <c:yMode val="edge"/>
          <c:x val="7.9002405949256338E-2"/>
          <c:y val="0.27863626421697285"/>
          <c:w val="0.8904420384951881"/>
          <c:h val="0.62853200641586471"/>
        </c:manualLayout>
      </c:layout>
      <c:bar3DChart>
        <c:barDir val="col"/>
        <c:grouping val="clustered"/>
        <c:varyColors val="0"/>
        <c:ser>
          <c:idx val="0"/>
          <c:order val="0"/>
          <c:tx>
            <c:strRef>
              <c:f>'[Chart in Microsoft PowerPoint]JD Power Attributes'!$A$4</c:f>
              <c:strCache>
                <c:ptCount val="1"/>
                <c:pt idx="0">
                  <c:v>Courtesy </c:v>
                </c:pt>
              </c:strCache>
            </c:strRef>
          </c:tx>
          <c:spPr>
            <a:solidFill>
              <a:schemeClr val="accent1">
                <a:lumMod val="75000"/>
              </a:schemeClr>
            </a:solidFill>
          </c:spPr>
          <c:invertIfNegative val="0"/>
          <c:cat>
            <c:numRef>
              <c:f>'[Chart in Microsoft PowerPoint]JD Power Attributes'!$B$3:$H$3</c:f>
              <c:numCache>
                <c:formatCode>mmm\-yy</c:formatCode>
                <c:ptCount val="7"/>
                <c:pt idx="0">
                  <c:v>42278</c:v>
                </c:pt>
                <c:pt idx="1">
                  <c:v>42309</c:v>
                </c:pt>
                <c:pt idx="2">
                  <c:v>42339</c:v>
                </c:pt>
                <c:pt idx="3">
                  <c:v>42370</c:v>
                </c:pt>
                <c:pt idx="4">
                  <c:v>42401</c:v>
                </c:pt>
                <c:pt idx="5">
                  <c:v>42430</c:v>
                </c:pt>
                <c:pt idx="6">
                  <c:v>42461</c:v>
                </c:pt>
              </c:numCache>
            </c:numRef>
          </c:cat>
          <c:val>
            <c:numRef>
              <c:f>'[Chart in Microsoft PowerPoint]JD Power Attributes'!$B$4:$H$4</c:f>
              <c:numCache>
                <c:formatCode>General</c:formatCode>
                <c:ptCount val="7"/>
                <c:pt idx="0">
                  <c:v>8.9</c:v>
                </c:pt>
                <c:pt idx="1">
                  <c:v>8.9</c:v>
                </c:pt>
                <c:pt idx="2">
                  <c:v>9.1999999999999993</c:v>
                </c:pt>
                <c:pt idx="3">
                  <c:v>9.1999999999999993</c:v>
                </c:pt>
                <c:pt idx="4" formatCode="0.0">
                  <c:v>9</c:v>
                </c:pt>
                <c:pt idx="5">
                  <c:v>9.1</c:v>
                </c:pt>
                <c:pt idx="6">
                  <c:v>9.1999999999999993</c:v>
                </c:pt>
              </c:numCache>
            </c:numRef>
          </c:val>
          <c:extLst>
            <c:ext xmlns:c16="http://schemas.microsoft.com/office/drawing/2014/chart" uri="{C3380CC4-5D6E-409C-BE32-E72D297353CC}">
              <c16:uniqueId val="{00000000-A15E-4446-98AA-68541155956B}"/>
            </c:ext>
          </c:extLst>
        </c:ser>
        <c:ser>
          <c:idx val="1"/>
          <c:order val="1"/>
          <c:tx>
            <c:strRef>
              <c:f>'[Chart in Microsoft PowerPoint]JD Power Attributes'!$A$5</c:f>
              <c:strCache>
                <c:ptCount val="1"/>
                <c:pt idx="0">
                  <c:v>Knowledge </c:v>
                </c:pt>
              </c:strCache>
            </c:strRef>
          </c:tx>
          <c:spPr>
            <a:solidFill>
              <a:schemeClr val="tx2">
                <a:lumMod val="60000"/>
                <a:lumOff val="40000"/>
              </a:schemeClr>
            </a:solidFill>
          </c:spPr>
          <c:invertIfNegative val="0"/>
          <c:cat>
            <c:numRef>
              <c:f>'[Chart in Microsoft PowerPoint]JD Power Attributes'!$B$3:$H$3</c:f>
              <c:numCache>
                <c:formatCode>mmm\-yy</c:formatCode>
                <c:ptCount val="7"/>
                <c:pt idx="0">
                  <c:v>42278</c:v>
                </c:pt>
                <c:pt idx="1">
                  <c:v>42309</c:v>
                </c:pt>
                <c:pt idx="2">
                  <c:v>42339</c:v>
                </c:pt>
                <c:pt idx="3">
                  <c:v>42370</c:v>
                </c:pt>
                <c:pt idx="4">
                  <c:v>42401</c:v>
                </c:pt>
                <c:pt idx="5">
                  <c:v>42430</c:v>
                </c:pt>
                <c:pt idx="6">
                  <c:v>42461</c:v>
                </c:pt>
              </c:numCache>
            </c:numRef>
          </c:cat>
          <c:val>
            <c:numRef>
              <c:f>'[Chart in Microsoft PowerPoint]JD Power Attributes'!$B$5:$H$5</c:f>
              <c:numCache>
                <c:formatCode>General</c:formatCode>
                <c:ptCount val="7"/>
                <c:pt idx="0">
                  <c:v>8.1999999999999993</c:v>
                </c:pt>
                <c:pt idx="1">
                  <c:v>8.3000000000000007</c:v>
                </c:pt>
                <c:pt idx="2">
                  <c:v>8.8000000000000007</c:v>
                </c:pt>
                <c:pt idx="3">
                  <c:v>8.6999999999999993</c:v>
                </c:pt>
                <c:pt idx="4">
                  <c:v>8.5</c:v>
                </c:pt>
                <c:pt idx="5">
                  <c:v>8.5</c:v>
                </c:pt>
                <c:pt idx="6">
                  <c:v>8.8000000000000007</c:v>
                </c:pt>
              </c:numCache>
            </c:numRef>
          </c:val>
          <c:extLst>
            <c:ext xmlns:c16="http://schemas.microsoft.com/office/drawing/2014/chart" uri="{C3380CC4-5D6E-409C-BE32-E72D297353CC}">
              <c16:uniqueId val="{00000001-A15E-4446-98AA-68541155956B}"/>
            </c:ext>
          </c:extLst>
        </c:ser>
        <c:ser>
          <c:idx val="2"/>
          <c:order val="2"/>
          <c:tx>
            <c:strRef>
              <c:f>'[Chart in Microsoft PowerPoint]JD Power Attributes'!$A$6</c:f>
              <c:strCache>
                <c:ptCount val="1"/>
                <c:pt idx="0">
                  <c:v>Concern</c:v>
                </c:pt>
              </c:strCache>
            </c:strRef>
          </c:tx>
          <c:spPr>
            <a:solidFill>
              <a:schemeClr val="accent1">
                <a:lumMod val="40000"/>
                <a:lumOff val="60000"/>
              </a:schemeClr>
            </a:solidFill>
          </c:spPr>
          <c:invertIfNegative val="0"/>
          <c:cat>
            <c:numRef>
              <c:f>'[Chart in Microsoft PowerPoint]JD Power Attributes'!$B$3:$H$3</c:f>
              <c:numCache>
                <c:formatCode>mmm\-yy</c:formatCode>
                <c:ptCount val="7"/>
                <c:pt idx="0">
                  <c:v>42278</c:v>
                </c:pt>
                <c:pt idx="1">
                  <c:v>42309</c:v>
                </c:pt>
                <c:pt idx="2">
                  <c:v>42339</c:v>
                </c:pt>
                <c:pt idx="3">
                  <c:v>42370</c:v>
                </c:pt>
                <c:pt idx="4">
                  <c:v>42401</c:v>
                </c:pt>
                <c:pt idx="5">
                  <c:v>42430</c:v>
                </c:pt>
                <c:pt idx="6">
                  <c:v>42461</c:v>
                </c:pt>
              </c:numCache>
            </c:numRef>
          </c:cat>
          <c:val>
            <c:numRef>
              <c:f>'[Chart in Microsoft PowerPoint]JD Power Attributes'!$B$6:$H$6</c:f>
              <c:numCache>
                <c:formatCode>General</c:formatCode>
                <c:ptCount val="7"/>
                <c:pt idx="0">
                  <c:v>8.1</c:v>
                </c:pt>
                <c:pt idx="1">
                  <c:v>8.3000000000000007</c:v>
                </c:pt>
                <c:pt idx="2">
                  <c:v>8.6999999999999993</c:v>
                </c:pt>
                <c:pt idx="3">
                  <c:v>8.5</c:v>
                </c:pt>
                <c:pt idx="4">
                  <c:v>8.5</c:v>
                </c:pt>
                <c:pt idx="5">
                  <c:v>8.5</c:v>
                </c:pt>
                <c:pt idx="6">
                  <c:v>8.6999999999999993</c:v>
                </c:pt>
              </c:numCache>
            </c:numRef>
          </c:val>
          <c:extLst>
            <c:ext xmlns:c16="http://schemas.microsoft.com/office/drawing/2014/chart" uri="{C3380CC4-5D6E-409C-BE32-E72D297353CC}">
              <c16:uniqueId val="{00000002-A15E-4446-98AA-68541155956B}"/>
            </c:ext>
          </c:extLst>
        </c:ser>
        <c:dLbls>
          <c:showLegendKey val="0"/>
          <c:showVal val="0"/>
          <c:showCatName val="0"/>
          <c:showSerName val="0"/>
          <c:showPercent val="0"/>
          <c:showBubbleSize val="0"/>
        </c:dLbls>
        <c:gapWidth val="87"/>
        <c:shape val="cylinder"/>
        <c:axId val="277905728"/>
        <c:axId val="277908864"/>
        <c:axId val="0"/>
      </c:bar3DChart>
      <c:dateAx>
        <c:axId val="277905728"/>
        <c:scaling>
          <c:orientation val="minMax"/>
        </c:scaling>
        <c:delete val="0"/>
        <c:axPos val="b"/>
        <c:numFmt formatCode="mmm\-yy" sourceLinked="1"/>
        <c:majorTickMark val="out"/>
        <c:minorTickMark val="none"/>
        <c:tickLblPos val="nextTo"/>
        <c:txPr>
          <a:bodyPr/>
          <a:lstStyle/>
          <a:p>
            <a:pPr>
              <a:defRPr b="1"/>
            </a:pPr>
            <a:endParaRPr lang="en-US"/>
          </a:p>
        </c:txPr>
        <c:crossAx val="277908864"/>
        <c:crosses val="autoZero"/>
        <c:auto val="1"/>
        <c:lblOffset val="100"/>
        <c:baseTimeUnit val="months"/>
      </c:dateAx>
      <c:valAx>
        <c:axId val="277908864"/>
        <c:scaling>
          <c:orientation val="minMax"/>
        </c:scaling>
        <c:delete val="0"/>
        <c:axPos val="l"/>
        <c:majorGridlines/>
        <c:numFmt formatCode="General" sourceLinked="1"/>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277905728"/>
        <c:crosses val="autoZero"/>
        <c:crossBetween val="between"/>
      </c:valAx>
    </c:plotArea>
    <c:legend>
      <c:legendPos val="t"/>
      <c:layout>
        <c:manualLayout>
          <c:xMode val="edge"/>
          <c:yMode val="edge"/>
          <c:x val="0.18478193350831146"/>
          <c:y val="0.16666666666666666"/>
          <c:w val="0.65214348206474193"/>
          <c:h val="8.9240303295421389E-2"/>
        </c:manualLayout>
      </c:layout>
      <c:overlay val="0"/>
      <c:txPr>
        <a:bodyPr/>
        <a:lstStyle/>
        <a:p>
          <a:pPr>
            <a:defRPr sz="1200" b="1">
              <a:latin typeface="Arial" panose="020B0604020202020204" pitchFamily="34" charset="0"/>
              <a:cs typeface="Arial" panose="020B0604020202020204" pitchFamily="34" charset="0"/>
            </a:defRPr>
          </a:pPr>
          <a:endParaRPr lang="en-US"/>
        </a:p>
      </c:txPr>
    </c:legend>
    <c:plotVisOnly val="1"/>
    <c:dispBlanksAs val="gap"/>
    <c:showDLblsOverMax val="0"/>
  </c:chart>
  <c:spPr>
    <a:ln w="38100"/>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title>
      <c:tx>
        <c:rich>
          <a:bodyPr/>
          <a:lstStyle/>
          <a:p>
            <a:pPr>
              <a:defRPr sz="1600" b="1"/>
            </a:pPr>
            <a:r>
              <a:rPr lang="en-US" sz="1600" b="1"/>
              <a:t>Internal Quality Scores</a:t>
            </a: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0593285214348207"/>
          <c:y val="0.25085848643919512"/>
          <c:w val="0.86351159230096242"/>
          <c:h val="0.63316163604549436"/>
        </c:manualLayout>
      </c:layout>
      <c:bar3DChart>
        <c:barDir val="col"/>
        <c:grouping val="clustered"/>
        <c:varyColors val="0"/>
        <c:ser>
          <c:idx val="0"/>
          <c:order val="0"/>
          <c:tx>
            <c:strRef>
              <c:f>'[Chart in Microsoft PowerPoint]JD Power Attributes'!$A$17</c:f>
              <c:strCache>
                <c:ptCount val="1"/>
                <c:pt idx="0">
                  <c:v>Overall Quality</c:v>
                </c:pt>
              </c:strCache>
            </c:strRef>
          </c:tx>
          <c:spPr>
            <a:solidFill>
              <a:schemeClr val="accent1">
                <a:lumMod val="75000"/>
              </a:schemeClr>
            </a:solidFill>
          </c:spPr>
          <c:invertIfNegative val="0"/>
          <c:cat>
            <c:numRef>
              <c:f>'[Chart in Microsoft PowerPoint]JD Power Attributes'!$B$16:$H$16</c:f>
              <c:numCache>
                <c:formatCode>mmm\-yy</c:formatCode>
                <c:ptCount val="7"/>
                <c:pt idx="0">
                  <c:v>42278</c:v>
                </c:pt>
                <c:pt idx="1">
                  <c:v>42309</c:v>
                </c:pt>
                <c:pt idx="2">
                  <c:v>42339</c:v>
                </c:pt>
                <c:pt idx="3">
                  <c:v>42370</c:v>
                </c:pt>
                <c:pt idx="4">
                  <c:v>42401</c:v>
                </c:pt>
                <c:pt idx="5">
                  <c:v>42430</c:v>
                </c:pt>
                <c:pt idx="6">
                  <c:v>42461</c:v>
                </c:pt>
              </c:numCache>
            </c:numRef>
          </c:cat>
          <c:val>
            <c:numRef>
              <c:f>'[Chart in Microsoft PowerPoint]JD Power Attributes'!$B$17:$H$17</c:f>
              <c:numCache>
                <c:formatCode>0%</c:formatCode>
                <c:ptCount val="7"/>
                <c:pt idx="0">
                  <c:v>0.99009999999999998</c:v>
                </c:pt>
                <c:pt idx="1">
                  <c:v>0.99819999999999998</c:v>
                </c:pt>
                <c:pt idx="2">
                  <c:v>0.99229999999999996</c:v>
                </c:pt>
                <c:pt idx="3">
                  <c:v>0.99080000000000001</c:v>
                </c:pt>
                <c:pt idx="4">
                  <c:v>0.98839999999999995</c:v>
                </c:pt>
                <c:pt idx="5">
                  <c:v>0.98850000000000005</c:v>
                </c:pt>
                <c:pt idx="6">
                  <c:v>0.99060000000000004</c:v>
                </c:pt>
              </c:numCache>
            </c:numRef>
          </c:val>
          <c:extLst>
            <c:ext xmlns:c16="http://schemas.microsoft.com/office/drawing/2014/chart" uri="{C3380CC4-5D6E-409C-BE32-E72D297353CC}">
              <c16:uniqueId val="{00000000-A3C3-4E96-902A-CF7A8C7BA2A0}"/>
            </c:ext>
          </c:extLst>
        </c:ser>
        <c:ser>
          <c:idx val="1"/>
          <c:order val="1"/>
          <c:tx>
            <c:strRef>
              <c:f>'[Chart in Microsoft PowerPoint]JD Power Attributes'!$A$18</c:f>
              <c:strCache>
                <c:ptCount val="1"/>
                <c:pt idx="0">
                  <c:v>Technical Quality</c:v>
                </c:pt>
              </c:strCache>
            </c:strRef>
          </c:tx>
          <c:spPr>
            <a:solidFill>
              <a:schemeClr val="tx2">
                <a:lumMod val="60000"/>
                <a:lumOff val="40000"/>
              </a:schemeClr>
            </a:solidFill>
          </c:spPr>
          <c:invertIfNegative val="0"/>
          <c:cat>
            <c:numRef>
              <c:f>'[Chart in Microsoft PowerPoint]JD Power Attributes'!$B$16:$H$16</c:f>
              <c:numCache>
                <c:formatCode>mmm\-yy</c:formatCode>
                <c:ptCount val="7"/>
                <c:pt idx="0">
                  <c:v>42278</c:v>
                </c:pt>
                <c:pt idx="1">
                  <c:v>42309</c:v>
                </c:pt>
                <c:pt idx="2">
                  <c:v>42339</c:v>
                </c:pt>
                <c:pt idx="3">
                  <c:v>42370</c:v>
                </c:pt>
                <c:pt idx="4">
                  <c:v>42401</c:v>
                </c:pt>
                <c:pt idx="5">
                  <c:v>42430</c:v>
                </c:pt>
                <c:pt idx="6">
                  <c:v>42461</c:v>
                </c:pt>
              </c:numCache>
            </c:numRef>
          </c:cat>
          <c:val>
            <c:numRef>
              <c:f>'[Chart in Microsoft PowerPoint]JD Power Attributes'!$B$18:$H$18</c:f>
              <c:numCache>
                <c:formatCode>0%</c:formatCode>
                <c:ptCount val="7"/>
                <c:pt idx="0">
                  <c:v>0.99429999999999996</c:v>
                </c:pt>
                <c:pt idx="1">
                  <c:v>0.99399999999999999</c:v>
                </c:pt>
                <c:pt idx="2">
                  <c:v>0.99729999999999996</c:v>
                </c:pt>
                <c:pt idx="3">
                  <c:v>0.99629999999999996</c:v>
                </c:pt>
                <c:pt idx="4">
                  <c:v>0.99550000000000005</c:v>
                </c:pt>
                <c:pt idx="5">
                  <c:v>0.99580000000000002</c:v>
                </c:pt>
                <c:pt idx="6">
                  <c:v>0.997</c:v>
                </c:pt>
              </c:numCache>
            </c:numRef>
          </c:val>
          <c:extLst>
            <c:ext xmlns:c16="http://schemas.microsoft.com/office/drawing/2014/chart" uri="{C3380CC4-5D6E-409C-BE32-E72D297353CC}">
              <c16:uniqueId val="{00000001-A3C3-4E96-902A-CF7A8C7BA2A0}"/>
            </c:ext>
          </c:extLst>
        </c:ser>
        <c:ser>
          <c:idx val="2"/>
          <c:order val="2"/>
          <c:tx>
            <c:strRef>
              <c:f>'[Chart in Microsoft PowerPoint]JD Power Attributes'!$A$19</c:f>
              <c:strCache>
                <c:ptCount val="1"/>
                <c:pt idx="0">
                  <c:v>Courtesy - Professionalism</c:v>
                </c:pt>
              </c:strCache>
            </c:strRef>
          </c:tx>
          <c:spPr>
            <a:solidFill>
              <a:schemeClr val="accent1">
                <a:lumMod val="60000"/>
                <a:lumOff val="40000"/>
              </a:schemeClr>
            </a:solidFill>
          </c:spPr>
          <c:invertIfNegative val="0"/>
          <c:cat>
            <c:numRef>
              <c:f>'[Chart in Microsoft PowerPoint]JD Power Attributes'!$B$16:$H$16</c:f>
              <c:numCache>
                <c:formatCode>mmm\-yy</c:formatCode>
                <c:ptCount val="7"/>
                <c:pt idx="0">
                  <c:v>42278</c:v>
                </c:pt>
                <c:pt idx="1">
                  <c:v>42309</c:v>
                </c:pt>
                <c:pt idx="2">
                  <c:v>42339</c:v>
                </c:pt>
                <c:pt idx="3">
                  <c:v>42370</c:v>
                </c:pt>
                <c:pt idx="4">
                  <c:v>42401</c:v>
                </c:pt>
                <c:pt idx="5">
                  <c:v>42430</c:v>
                </c:pt>
                <c:pt idx="6">
                  <c:v>42461</c:v>
                </c:pt>
              </c:numCache>
            </c:numRef>
          </c:cat>
          <c:val>
            <c:numRef>
              <c:f>'[Chart in Microsoft PowerPoint]JD Power Attributes'!$B$19:$H$19</c:f>
              <c:numCache>
                <c:formatCode>0%</c:formatCode>
                <c:ptCount val="7"/>
                <c:pt idx="0">
                  <c:v>0.98599999999999999</c:v>
                </c:pt>
                <c:pt idx="1">
                  <c:v>0.98229999999999995</c:v>
                </c:pt>
                <c:pt idx="2">
                  <c:v>0.98729999999999996</c:v>
                </c:pt>
                <c:pt idx="3">
                  <c:v>0.98529999999999995</c:v>
                </c:pt>
                <c:pt idx="4">
                  <c:v>0.98129999999999995</c:v>
                </c:pt>
                <c:pt idx="5">
                  <c:v>0.98119999999999996</c:v>
                </c:pt>
                <c:pt idx="6">
                  <c:v>0.98419999999999996</c:v>
                </c:pt>
              </c:numCache>
            </c:numRef>
          </c:val>
          <c:extLst>
            <c:ext xmlns:c16="http://schemas.microsoft.com/office/drawing/2014/chart" uri="{C3380CC4-5D6E-409C-BE32-E72D297353CC}">
              <c16:uniqueId val="{00000002-A3C3-4E96-902A-CF7A8C7BA2A0}"/>
            </c:ext>
          </c:extLst>
        </c:ser>
        <c:dLbls>
          <c:showLegendKey val="0"/>
          <c:showVal val="0"/>
          <c:showCatName val="0"/>
          <c:showSerName val="0"/>
          <c:showPercent val="0"/>
          <c:showBubbleSize val="0"/>
        </c:dLbls>
        <c:gapWidth val="150"/>
        <c:shape val="cylinder"/>
        <c:axId val="277906512"/>
        <c:axId val="277904944"/>
        <c:axId val="0"/>
      </c:bar3DChart>
      <c:dateAx>
        <c:axId val="277906512"/>
        <c:scaling>
          <c:orientation val="minMax"/>
        </c:scaling>
        <c:delete val="0"/>
        <c:axPos val="b"/>
        <c:numFmt formatCode="mmm\-yy" sourceLinked="1"/>
        <c:majorTickMark val="out"/>
        <c:minorTickMark val="none"/>
        <c:tickLblPos val="nextTo"/>
        <c:txPr>
          <a:bodyPr/>
          <a:lstStyle/>
          <a:p>
            <a:pPr>
              <a:defRPr sz="1000" b="1"/>
            </a:pPr>
            <a:endParaRPr lang="en-US"/>
          </a:p>
        </c:txPr>
        <c:crossAx val="277904944"/>
        <c:crosses val="autoZero"/>
        <c:auto val="1"/>
        <c:lblOffset val="100"/>
        <c:baseTimeUnit val="months"/>
      </c:dateAx>
      <c:valAx>
        <c:axId val="277904944"/>
        <c:scaling>
          <c:orientation val="minMax"/>
        </c:scaling>
        <c:delete val="0"/>
        <c:axPos val="l"/>
        <c:majorGridlines/>
        <c:numFmt formatCode="0.00%" sourceLinked="0"/>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en-US"/>
          </a:p>
        </c:txPr>
        <c:crossAx val="277906512"/>
        <c:crosses val="autoZero"/>
        <c:crossBetween val="between"/>
      </c:valAx>
    </c:plotArea>
    <c:legend>
      <c:legendPos val="t"/>
      <c:layout>
        <c:manualLayout>
          <c:xMode val="edge"/>
          <c:yMode val="edge"/>
          <c:x val="0.05"/>
          <c:y val="0.15277777777777779"/>
          <c:w val="0.9"/>
          <c:h val="8.4106517935258099E-2"/>
        </c:manualLayout>
      </c:layout>
      <c:overlay val="0"/>
      <c:txPr>
        <a:bodyPr/>
        <a:lstStyle/>
        <a:p>
          <a:pPr>
            <a:defRPr sz="1000" b="1">
              <a:latin typeface="Arial" panose="020B0604020202020204" pitchFamily="34" charset="0"/>
              <a:cs typeface="Arial" panose="020B0604020202020204" pitchFamily="34" charset="0"/>
            </a:defRPr>
          </a:pPr>
          <a:endParaRPr lang="en-US"/>
        </a:p>
      </c:txPr>
    </c:legend>
    <c:plotVisOnly val="1"/>
    <c:dispBlanksAs val="gap"/>
    <c:showDLblsOverMax val="0"/>
  </c:chart>
  <c:spPr>
    <a:ln w="38100"/>
    <a:effectLst>
      <a:glow rad="139700">
        <a:schemeClr val="accent1">
          <a:satMod val="175000"/>
          <a:alpha val="40000"/>
        </a:schemeClr>
      </a:glow>
      <a:innerShdw blurRad="63500" dist="50800" dir="13500000">
        <a:prstClr val="black">
          <a:alpha val="50000"/>
        </a:prstClr>
      </a:innerShdw>
    </a:effectLst>
    <a:scene3d>
      <a:camera prst="orthographicFront"/>
      <a:lightRig rig="threePt" dir="t"/>
    </a:scene3d>
    <a:sp3d>
      <a:bevelT/>
    </a:sp3d>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Monthly</a:t>
            </a:r>
            <a:r>
              <a:rPr lang="en-US" baseline="0" dirty="0"/>
              <a:t> Trend by Issue</a:t>
            </a:r>
            <a:endParaRPr lang="en-US" dirty="0"/>
          </a:p>
        </c:rich>
      </c:tx>
      <c:overlay val="0"/>
    </c:title>
    <c:autoTitleDeleted val="0"/>
    <c:plotArea>
      <c:layout>
        <c:manualLayout>
          <c:layoutTarget val="inner"/>
          <c:xMode val="edge"/>
          <c:yMode val="edge"/>
          <c:x val="0.45732184824936101"/>
          <c:y val="0.12327471180639865"/>
          <c:w val="0.38538120879219995"/>
          <c:h val="0.80315215003410922"/>
        </c:manualLayout>
      </c:layout>
      <c:barChart>
        <c:barDir val="bar"/>
        <c:grouping val="clustered"/>
        <c:varyColors val="0"/>
        <c:ser>
          <c:idx val="0"/>
          <c:order val="0"/>
          <c:tx>
            <c:strRef>
              <c:f>'[Data and Graphs.xlsx]FB Complaint Issue'!$B$1</c:f>
              <c:strCache>
                <c:ptCount val="1"/>
                <c:pt idx="0">
                  <c:v>Oct-15</c:v>
                </c:pt>
              </c:strCache>
            </c:strRef>
          </c:tx>
          <c:invertIfNegative val="0"/>
          <c:cat>
            <c:strRef>
              <c:f>'[Data and Graphs.xlsx]FB Complaint Issue'!$A$2:$A$13</c:f>
              <c:strCache>
                <c:ptCount val="12"/>
                <c:pt idx="0">
                  <c:v>Financial Issues (Tuition/Fee) 27%</c:v>
                </c:pt>
                <c:pt idx="1">
                  <c:v>Other 23%</c:v>
                </c:pt>
                <c:pt idx="2">
                  <c:v>Quality of Education 11%</c:v>
                </c:pt>
                <c:pt idx="3">
                  <c:v>Refund Issues 8%</c:v>
                </c:pt>
                <c:pt idx="4">
                  <c:v>Recruiting/Marketing Practices 6%</c:v>
                </c:pt>
                <c:pt idx="5">
                  <c:v>Accreditation 5%</c:v>
                </c:pt>
                <c:pt idx="6">
                  <c:v>Grade Policy 4%</c:v>
                </c:pt>
                <c:pt idx="7">
                  <c:v>Change of Program 4%</c:v>
                </c:pt>
                <c:pt idx="8">
                  <c:v>Student Loans 4%</c:v>
                </c:pt>
                <c:pt idx="9">
                  <c:v>Transfer of Credits 3%</c:v>
                </c:pt>
                <c:pt idx="10">
                  <c:v>Release of Transcripts 3%</c:v>
                </c:pt>
                <c:pt idx="11">
                  <c:v>Post Graduation Job Opportunities 2%</c:v>
                </c:pt>
              </c:strCache>
            </c:strRef>
          </c:cat>
          <c:val>
            <c:numRef>
              <c:f>'[Data and Graphs.xlsx]FB Complaint Issue'!$B$2:$B$13</c:f>
              <c:numCache>
                <c:formatCode>General</c:formatCode>
                <c:ptCount val="12"/>
                <c:pt idx="0">
                  <c:v>1768</c:v>
                </c:pt>
                <c:pt idx="1">
                  <c:v>929</c:v>
                </c:pt>
                <c:pt idx="2">
                  <c:v>940</c:v>
                </c:pt>
                <c:pt idx="3">
                  <c:v>512</c:v>
                </c:pt>
                <c:pt idx="4">
                  <c:v>574</c:v>
                </c:pt>
                <c:pt idx="5">
                  <c:v>495</c:v>
                </c:pt>
                <c:pt idx="6">
                  <c:v>319</c:v>
                </c:pt>
                <c:pt idx="7">
                  <c:v>337</c:v>
                </c:pt>
                <c:pt idx="8">
                  <c:v>574</c:v>
                </c:pt>
                <c:pt idx="9">
                  <c:v>454</c:v>
                </c:pt>
                <c:pt idx="10">
                  <c:v>255</c:v>
                </c:pt>
                <c:pt idx="11">
                  <c:v>348</c:v>
                </c:pt>
              </c:numCache>
            </c:numRef>
          </c:val>
          <c:extLst>
            <c:ext xmlns:c16="http://schemas.microsoft.com/office/drawing/2014/chart" uri="{C3380CC4-5D6E-409C-BE32-E72D297353CC}">
              <c16:uniqueId val="{00000000-47A6-4A62-9983-DE8B5ACC2C15}"/>
            </c:ext>
          </c:extLst>
        </c:ser>
        <c:ser>
          <c:idx val="1"/>
          <c:order val="1"/>
          <c:tx>
            <c:strRef>
              <c:f>'[Data and Graphs.xlsx]FB Complaint Issue'!$C$1</c:f>
              <c:strCache>
                <c:ptCount val="1"/>
                <c:pt idx="0">
                  <c:v>Nov-15</c:v>
                </c:pt>
              </c:strCache>
            </c:strRef>
          </c:tx>
          <c:invertIfNegative val="0"/>
          <c:cat>
            <c:strRef>
              <c:f>'[Data and Graphs.xlsx]FB Complaint Issue'!$A$2:$A$13</c:f>
              <c:strCache>
                <c:ptCount val="12"/>
                <c:pt idx="0">
                  <c:v>Financial Issues (Tuition/Fee) 27%</c:v>
                </c:pt>
                <c:pt idx="1">
                  <c:v>Other 23%</c:v>
                </c:pt>
                <c:pt idx="2">
                  <c:v>Quality of Education 11%</c:v>
                </c:pt>
                <c:pt idx="3">
                  <c:v>Refund Issues 8%</c:v>
                </c:pt>
                <c:pt idx="4">
                  <c:v>Recruiting/Marketing Practices 6%</c:v>
                </c:pt>
                <c:pt idx="5">
                  <c:v>Accreditation 5%</c:v>
                </c:pt>
                <c:pt idx="6">
                  <c:v>Grade Policy 4%</c:v>
                </c:pt>
                <c:pt idx="7">
                  <c:v>Change of Program 4%</c:v>
                </c:pt>
                <c:pt idx="8">
                  <c:v>Student Loans 4%</c:v>
                </c:pt>
                <c:pt idx="9">
                  <c:v>Transfer of Credits 3%</c:v>
                </c:pt>
                <c:pt idx="10">
                  <c:v>Release of Transcripts 3%</c:v>
                </c:pt>
                <c:pt idx="11">
                  <c:v>Post Graduation Job Opportunities 2%</c:v>
                </c:pt>
              </c:strCache>
            </c:strRef>
          </c:cat>
          <c:val>
            <c:numRef>
              <c:f>'[Data and Graphs.xlsx]FB Complaint Issue'!$C$2:$C$13</c:f>
              <c:numCache>
                <c:formatCode>General</c:formatCode>
                <c:ptCount val="12"/>
                <c:pt idx="0">
                  <c:v>1836</c:v>
                </c:pt>
                <c:pt idx="1">
                  <c:v>947</c:v>
                </c:pt>
                <c:pt idx="2">
                  <c:v>988</c:v>
                </c:pt>
                <c:pt idx="3">
                  <c:v>534</c:v>
                </c:pt>
                <c:pt idx="4">
                  <c:v>609</c:v>
                </c:pt>
                <c:pt idx="5">
                  <c:v>521</c:v>
                </c:pt>
                <c:pt idx="6">
                  <c:v>334</c:v>
                </c:pt>
                <c:pt idx="7">
                  <c:v>351</c:v>
                </c:pt>
                <c:pt idx="8">
                  <c:v>607</c:v>
                </c:pt>
                <c:pt idx="9">
                  <c:v>482</c:v>
                </c:pt>
                <c:pt idx="10">
                  <c:v>266</c:v>
                </c:pt>
                <c:pt idx="11">
                  <c:v>369</c:v>
                </c:pt>
              </c:numCache>
            </c:numRef>
          </c:val>
          <c:extLst>
            <c:ext xmlns:c16="http://schemas.microsoft.com/office/drawing/2014/chart" uri="{C3380CC4-5D6E-409C-BE32-E72D297353CC}">
              <c16:uniqueId val="{00000001-47A6-4A62-9983-DE8B5ACC2C15}"/>
            </c:ext>
          </c:extLst>
        </c:ser>
        <c:ser>
          <c:idx val="2"/>
          <c:order val="2"/>
          <c:tx>
            <c:strRef>
              <c:f>'[Data and Graphs.xlsx]FB Complaint Issue'!$D$1</c:f>
              <c:strCache>
                <c:ptCount val="1"/>
                <c:pt idx="0">
                  <c:v>Dec-15</c:v>
                </c:pt>
              </c:strCache>
            </c:strRef>
          </c:tx>
          <c:invertIfNegative val="0"/>
          <c:cat>
            <c:strRef>
              <c:f>'[Data and Graphs.xlsx]FB Complaint Issue'!$A$2:$A$13</c:f>
              <c:strCache>
                <c:ptCount val="12"/>
                <c:pt idx="0">
                  <c:v>Financial Issues (Tuition/Fee) 27%</c:v>
                </c:pt>
                <c:pt idx="1">
                  <c:v>Other 23%</c:v>
                </c:pt>
                <c:pt idx="2">
                  <c:v>Quality of Education 11%</c:v>
                </c:pt>
                <c:pt idx="3">
                  <c:v>Refund Issues 8%</c:v>
                </c:pt>
                <c:pt idx="4">
                  <c:v>Recruiting/Marketing Practices 6%</c:v>
                </c:pt>
                <c:pt idx="5">
                  <c:v>Accreditation 5%</c:v>
                </c:pt>
                <c:pt idx="6">
                  <c:v>Grade Policy 4%</c:v>
                </c:pt>
                <c:pt idx="7">
                  <c:v>Change of Program 4%</c:v>
                </c:pt>
                <c:pt idx="8">
                  <c:v>Student Loans 4%</c:v>
                </c:pt>
                <c:pt idx="9">
                  <c:v>Transfer of Credits 3%</c:v>
                </c:pt>
                <c:pt idx="10">
                  <c:v>Release of Transcripts 3%</c:v>
                </c:pt>
                <c:pt idx="11">
                  <c:v>Post Graduation Job Opportunities 2%</c:v>
                </c:pt>
              </c:strCache>
            </c:strRef>
          </c:cat>
          <c:val>
            <c:numRef>
              <c:f>'[Data and Graphs.xlsx]FB Complaint Issue'!$D$2:$D$13</c:f>
              <c:numCache>
                <c:formatCode>General</c:formatCode>
                <c:ptCount val="12"/>
                <c:pt idx="0">
                  <c:v>1904</c:v>
                </c:pt>
                <c:pt idx="1">
                  <c:v>968</c:v>
                </c:pt>
                <c:pt idx="2">
                  <c:v>1029</c:v>
                </c:pt>
                <c:pt idx="3">
                  <c:v>547</c:v>
                </c:pt>
                <c:pt idx="4">
                  <c:v>640</c:v>
                </c:pt>
                <c:pt idx="5">
                  <c:v>543</c:v>
                </c:pt>
                <c:pt idx="6">
                  <c:v>345</c:v>
                </c:pt>
                <c:pt idx="7">
                  <c:v>363</c:v>
                </c:pt>
                <c:pt idx="8">
                  <c:v>641</c:v>
                </c:pt>
                <c:pt idx="9">
                  <c:v>513</c:v>
                </c:pt>
                <c:pt idx="10">
                  <c:v>281</c:v>
                </c:pt>
                <c:pt idx="11">
                  <c:v>389</c:v>
                </c:pt>
              </c:numCache>
            </c:numRef>
          </c:val>
          <c:extLst>
            <c:ext xmlns:c16="http://schemas.microsoft.com/office/drawing/2014/chart" uri="{C3380CC4-5D6E-409C-BE32-E72D297353CC}">
              <c16:uniqueId val="{00000002-47A6-4A62-9983-DE8B5ACC2C15}"/>
            </c:ext>
          </c:extLst>
        </c:ser>
        <c:ser>
          <c:idx val="3"/>
          <c:order val="3"/>
          <c:tx>
            <c:strRef>
              <c:f>'[Data and Graphs.xlsx]FB Complaint Issue'!$E$1</c:f>
              <c:strCache>
                <c:ptCount val="1"/>
                <c:pt idx="0">
                  <c:v>Jan-16</c:v>
                </c:pt>
              </c:strCache>
            </c:strRef>
          </c:tx>
          <c:invertIfNegative val="0"/>
          <c:cat>
            <c:strRef>
              <c:f>'[Data and Graphs.xlsx]FB Complaint Issue'!$A$2:$A$13</c:f>
              <c:strCache>
                <c:ptCount val="12"/>
                <c:pt idx="0">
                  <c:v>Financial Issues (Tuition/Fee) 27%</c:v>
                </c:pt>
                <c:pt idx="1">
                  <c:v>Other 23%</c:v>
                </c:pt>
                <c:pt idx="2">
                  <c:v>Quality of Education 11%</c:v>
                </c:pt>
                <c:pt idx="3">
                  <c:v>Refund Issues 8%</c:v>
                </c:pt>
                <c:pt idx="4">
                  <c:v>Recruiting/Marketing Practices 6%</c:v>
                </c:pt>
                <c:pt idx="5">
                  <c:v>Accreditation 5%</c:v>
                </c:pt>
                <c:pt idx="6">
                  <c:v>Grade Policy 4%</c:v>
                </c:pt>
                <c:pt idx="7">
                  <c:v>Change of Program 4%</c:v>
                </c:pt>
                <c:pt idx="8">
                  <c:v>Student Loans 4%</c:v>
                </c:pt>
                <c:pt idx="9">
                  <c:v>Transfer of Credits 3%</c:v>
                </c:pt>
                <c:pt idx="10">
                  <c:v>Release of Transcripts 3%</c:v>
                </c:pt>
                <c:pt idx="11">
                  <c:v>Post Graduation Job Opportunities 2%</c:v>
                </c:pt>
              </c:strCache>
            </c:strRef>
          </c:cat>
          <c:val>
            <c:numRef>
              <c:f>'[Data and Graphs.xlsx]FB Complaint Issue'!$E$2:$E$13</c:f>
              <c:numCache>
                <c:formatCode>General</c:formatCode>
                <c:ptCount val="12"/>
                <c:pt idx="0">
                  <c:v>1971</c:v>
                </c:pt>
                <c:pt idx="1">
                  <c:v>1003</c:v>
                </c:pt>
                <c:pt idx="2">
                  <c:v>1056</c:v>
                </c:pt>
                <c:pt idx="3">
                  <c:v>576</c:v>
                </c:pt>
                <c:pt idx="4">
                  <c:v>666</c:v>
                </c:pt>
                <c:pt idx="5">
                  <c:v>553</c:v>
                </c:pt>
                <c:pt idx="6">
                  <c:v>355</c:v>
                </c:pt>
                <c:pt idx="7">
                  <c:v>375</c:v>
                </c:pt>
                <c:pt idx="8">
                  <c:v>662</c:v>
                </c:pt>
                <c:pt idx="9">
                  <c:v>526</c:v>
                </c:pt>
                <c:pt idx="10">
                  <c:v>289</c:v>
                </c:pt>
                <c:pt idx="11">
                  <c:v>400</c:v>
                </c:pt>
              </c:numCache>
            </c:numRef>
          </c:val>
          <c:extLst>
            <c:ext xmlns:c16="http://schemas.microsoft.com/office/drawing/2014/chart" uri="{C3380CC4-5D6E-409C-BE32-E72D297353CC}">
              <c16:uniqueId val="{00000003-47A6-4A62-9983-DE8B5ACC2C15}"/>
            </c:ext>
          </c:extLst>
        </c:ser>
        <c:ser>
          <c:idx val="4"/>
          <c:order val="4"/>
          <c:tx>
            <c:strRef>
              <c:f>'[Data and Graphs.xlsx]FB Complaint Issue'!$F$1</c:f>
              <c:strCache>
                <c:ptCount val="1"/>
                <c:pt idx="0">
                  <c:v>Feb-16</c:v>
                </c:pt>
              </c:strCache>
            </c:strRef>
          </c:tx>
          <c:invertIfNegative val="0"/>
          <c:cat>
            <c:strRef>
              <c:f>'[Data and Graphs.xlsx]FB Complaint Issue'!$A$2:$A$13</c:f>
              <c:strCache>
                <c:ptCount val="12"/>
                <c:pt idx="0">
                  <c:v>Financial Issues (Tuition/Fee) 27%</c:v>
                </c:pt>
                <c:pt idx="1">
                  <c:v>Other 23%</c:v>
                </c:pt>
                <c:pt idx="2">
                  <c:v>Quality of Education 11%</c:v>
                </c:pt>
                <c:pt idx="3">
                  <c:v>Refund Issues 8%</c:v>
                </c:pt>
                <c:pt idx="4">
                  <c:v>Recruiting/Marketing Practices 6%</c:v>
                </c:pt>
                <c:pt idx="5">
                  <c:v>Accreditation 5%</c:v>
                </c:pt>
                <c:pt idx="6">
                  <c:v>Grade Policy 4%</c:v>
                </c:pt>
                <c:pt idx="7">
                  <c:v>Change of Program 4%</c:v>
                </c:pt>
                <c:pt idx="8">
                  <c:v>Student Loans 4%</c:v>
                </c:pt>
                <c:pt idx="9">
                  <c:v>Transfer of Credits 3%</c:v>
                </c:pt>
                <c:pt idx="10">
                  <c:v>Release of Transcripts 3%</c:v>
                </c:pt>
                <c:pt idx="11">
                  <c:v>Post Graduation Job Opportunities 2%</c:v>
                </c:pt>
              </c:strCache>
            </c:strRef>
          </c:cat>
          <c:val>
            <c:numRef>
              <c:f>'[Data and Graphs.xlsx]FB Complaint Issue'!$F$2:$F$13</c:f>
              <c:numCache>
                <c:formatCode>General</c:formatCode>
                <c:ptCount val="12"/>
                <c:pt idx="0">
                  <c:v>2020</c:v>
                </c:pt>
                <c:pt idx="1">
                  <c:v>1034</c:v>
                </c:pt>
                <c:pt idx="2">
                  <c:v>1082</c:v>
                </c:pt>
                <c:pt idx="3">
                  <c:v>601</c:v>
                </c:pt>
                <c:pt idx="4">
                  <c:v>675</c:v>
                </c:pt>
                <c:pt idx="5">
                  <c:v>564</c:v>
                </c:pt>
                <c:pt idx="6">
                  <c:v>363</c:v>
                </c:pt>
                <c:pt idx="7">
                  <c:v>380</c:v>
                </c:pt>
                <c:pt idx="8">
                  <c:v>670</c:v>
                </c:pt>
                <c:pt idx="9">
                  <c:v>533</c:v>
                </c:pt>
                <c:pt idx="10">
                  <c:v>295</c:v>
                </c:pt>
                <c:pt idx="11">
                  <c:v>406</c:v>
                </c:pt>
              </c:numCache>
            </c:numRef>
          </c:val>
          <c:extLst>
            <c:ext xmlns:c16="http://schemas.microsoft.com/office/drawing/2014/chart" uri="{C3380CC4-5D6E-409C-BE32-E72D297353CC}">
              <c16:uniqueId val="{00000004-47A6-4A62-9983-DE8B5ACC2C15}"/>
            </c:ext>
          </c:extLst>
        </c:ser>
        <c:ser>
          <c:idx val="5"/>
          <c:order val="5"/>
          <c:tx>
            <c:strRef>
              <c:f>'[Data and Graphs.xlsx]FB Complaint Issue'!$G$1</c:f>
              <c:strCache>
                <c:ptCount val="1"/>
                <c:pt idx="0">
                  <c:v>Mar-16</c:v>
                </c:pt>
              </c:strCache>
            </c:strRef>
          </c:tx>
          <c:invertIfNegative val="0"/>
          <c:cat>
            <c:strRef>
              <c:f>'[Data and Graphs.xlsx]FB Complaint Issue'!$A$2:$A$13</c:f>
              <c:strCache>
                <c:ptCount val="12"/>
                <c:pt idx="0">
                  <c:v>Financial Issues (Tuition/Fee) 27%</c:v>
                </c:pt>
                <c:pt idx="1">
                  <c:v>Other 23%</c:v>
                </c:pt>
                <c:pt idx="2">
                  <c:v>Quality of Education 11%</c:v>
                </c:pt>
                <c:pt idx="3">
                  <c:v>Refund Issues 8%</c:v>
                </c:pt>
                <c:pt idx="4">
                  <c:v>Recruiting/Marketing Practices 6%</c:v>
                </c:pt>
                <c:pt idx="5">
                  <c:v>Accreditation 5%</c:v>
                </c:pt>
                <c:pt idx="6">
                  <c:v>Grade Policy 4%</c:v>
                </c:pt>
                <c:pt idx="7">
                  <c:v>Change of Program 4%</c:v>
                </c:pt>
                <c:pt idx="8">
                  <c:v>Student Loans 4%</c:v>
                </c:pt>
                <c:pt idx="9">
                  <c:v>Transfer of Credits 3%</c:v>
                </c:pt>
                <c:pt idx="10">
                  <c:v>Release of Transcripts 3%</c:v>
                </c:pt>
                <c:pt idx="11">
                  <c:v>Post Graduation Job Opportunities 2%</c:v>
                </c:pt>
              </c:strCache>
            </c:strRef>
          </c:cat>
          <c:val>
            <c:numRef>
              <c:f>'[Data and Graphs.xlsx]FB Complaint Issue'!$G$2:$G$13</c:f>
              <c:numCache>
                <c:formatCode>General</c:formatCode>
                <c:ptCount val="12"/>
                <c:pt idx="0">
                  <c:v>2075</c:v>
                </c:pt>
                <c:pt idx="1">
                  <c:v>1043</c:v>
                </c:pt>
                <c:pt idx="2">
                  <c:v>1099</c:v>
                </c:pt>
                <c:pt idx="3">
                  <c:v>603</c:v>
                </c:pt>
                <c:pt idx="4">
                  <c:v>703</c:v>
                </c:pt>
                <c:pt idx="5">
                  <c:v>577</c:v>
                </c:pt>
                <c:pt idx="6">
                  <c:v>363</c:v>
                </c:pt>
                <c:pt idx="7">
                  <c:v>397</c:v>
                </c:pt>
                <c:pt idx="8">
                  <c:v>707</c:v>
                </c:pt>
                <c:pt idx="9">
                  <c:v>544</c:v>
                </c:pt>
                <c:pt idx="10">
                  <c:v>302</c:v>
                </c:pt>
                <c:pt idx="11">
                  <c:v>420</c:v>
                </c:pt>
              </c:numCache>
            </c:numRef>
          </c:val>
          <c:extLst>
            <c:ext xmlns:c16="http://schemas.microsoft.com/office/drawing/2014/chart" uri="{C3380CC4-5D6E-409C-BE32-E72D297353CC}">
              <c16:uniqueId val="{00000005-47A6-4A62-9983-DE8B5ACC2C15}"/>
            </c:ext>
          </c:extLst>
        </c:ser>
        <c:ser>
          <c:idx val="6"/>
          <c:order val="6"/>
          <c:tx>
            <c:strRef>
              <c:f>'[Data and Graphs.xlsx]FB Complaint Issue'!$H$1</c:f>
              <c:strCache>
                <c:ptCount val="1"/>
                <c:pt idx="0">
                  <c:v>Apr-16</c:v>
                </c:pt>
              </c:strCache>
            </c:strRef>
          </c:tx>
          <c:invertIfNegative val="0"/>
          <c:cat>
            <c:strRef>
              <c:f>'[Data and Graphs.xlsx]FB Complaint Issue'!$A$2:$A$13</c:f>
              <c:strCache>
                <c:ptCount val="12"/>
                <c:pt idx="0">
                  <c:v>Financial Issues (Tuition/Fee) 27%</c:v>
                </c:pt>
                <c:pt idx="1">
                  <c:v>Other 23%</c:v>
                </c:pt>
                <c:pt idx="2">
                  <c:v>Quality of Education 11%</c:v>
                </c:pt>
                <c:pt idx="3">
                  <c:v>Refund Issues 8%</c:v>
                </c:pt>
                <c:pt idx="4">
                  <c:v>Recruiting/Marketing Practices 6%</c:v>
                </c:pt>
                <c:pt idx="5">
                  <c:v>Accreditation 5%</c:v>
                </c:pt>
                <c:pt idx="6">
                  <c:v>Grade Policy 4%</c:v>
                </c:pt>
                <c:pt idx="7">
                  <c:v>Change of Program 4%</c:v>
                </c:pt>
                <c:pt idx="8">
                  <c:v>Student Loans 4%</c:v>
                </c:pt>
                <c:pt idx="9">
                  <c:v>Transfer of Credits 3%</c:v>
                </c:pt>
                <c:pt idx="10">
                  <c:v>Release of Transcripts 3%</c:v>
                </c:pt>
                <c:pt idx="11">
                  <c:v>Post Graduation Job Opportunities 2%</c:v>
                </c:pt>
              </c:strCache>
            </c:strRef>
          </c:cat>
          <c:val>
            <c:numRef>
              <c:f>'[Data and Graphs.xlsx]FB Complaint Issue'!$H$2:$H$13</c:f>
              <c:numCache>
                <c:formatCode>General</c:formatCode>
                <c:ptCount val="12"/>
                <c:pt idx="0">
                  <c:v>2164</c:v>
                </c:pt>
                <c:pt idx="1">
                  <c:v>1079</c:v>
                </c:pt>
                <c:pt idx="2">
                  <c:v>1144</c:v>
                </c:pt>
                <c:pt idx="3">
                  <c:v>626</c:v>
                </c:pt>
                <c:pt idx="4">
                  <c:v>728</c:v>
                </c:pt>
                <c:pt idx="5">
                  <c:v>608</c:v>
                </c:pt>
                <c:pt idx="6">
                  <c:v>378</c:v>
                </c:pt>
                <c:pt idx="7">
                  <c:v>414</c:v>
                </c:pt>
                <c:pt idx="8">
                  <c:v>742</c:v>
                </c:pt>
                <c:pt idx="9">
                  <c:v>567</c:v>
                </c:pt>
                <c:pt idx="10">
                  <c:v>307</c:v>
                </c:pt>
                <c:pt idx="11">
                  <c:v>442</c:v>
                </c:pt>
              </c:numCache>
            </c:numRef>
          </c:val>
          <c:extLst>
            <c:ext xmlns:c16="http://schemas.microsoft.com/office/drawing/2014/chart" uri="{C3380CC4-5D6E-409C-BE32-E72D297353CC}">
              <c16:uniqueId val="{00000006-47A6-4A62-9983-DE8B5ACC2C15}"/>
            </c:ext>
          </c:extLst>
        </c:ser>
        <c:dLbls>
          <c:showLegendKey val="0"/>
          <c:showVal val="0"/>
          <c:showCatName val="0"/>
          <c:showSerName val="0"/>
          <c:showPercent val="0"/>
          <c:showBubbleSize val="0"/>
        </c:dLbls>
        <c:gapWidth val="150"/>
        <c:axId val="277910432"/>
        <c:axId val="277910824"/>
      </c:barChart>
      <c:catAx>
        <c:axId val="277910432"/>
        <c:scaling>
          <c:orientation val="minMax"/>
        </c:scaling>
        <c:delete val="0"/>
        <c:axPos val="l"/>
        <c:numFmt formatCode="General"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277910824"/>
        <c:crosses val="autoZero"/>
        <c:auto val="1"/>
        <c:lblAlgn val="ctr"/>
        <c:lblOffset val="100"/>
        <c:noMultiLvlLbl val="0"/>
      </c:catAx>
      <c:valAx>
        <c:axId val="277910824"/>
        <c:scaling>
          <c:orientation val="minMax"/>
        </c:scaling>
        <c:delete val="0"/>
        <c:axPos val="b"/>
        <c:majorGridlines/>
        <c:numFmt formatCode="General" sourceLinked="1"/>
        <c:majorTickMark val="out"/>
        <c:minorTickMark val="none"/>
        <c:tickLblPos val="nextTo"/>
        <c:crossAx val="277910432"/>
        <c:crosses val="autoZero"/>
        <c:crossBetween val="between"/>
      </c:valAx>
    </c:plotArea>
    <c:legend>
      <c:legendPos val="r"/>
      <c:layout>
        <c:manualLayout>
          <c:xMode val="edge"/>
          <c:yMode val="edge"/>
          <c:x val="0.70984552176076032"/>
          <c:y val="0.12160301548209558"/>
          <c:w val="0.12802158921311307"/>
          <c:h val="0.37174858649276771"/>
        </c:manualLayout>
      </c:layout>
      <c:overlay val="0"/>
    </c:legend>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0.87275</cdr:x>
      <cdr:y>0.13824</cdr:y>
    </cdr:from>
    <cdr:to>
      <cdr:x>0.97338</cdr:x>
      <cdr:y>0.19252</cdr:y>
    </cdr:to>
    <cdr:sp macro="" textlink="">
      <cdr:nvSpPr>
        <cdr:cNvPr id="2" name="TextBox 1"/>
        <cdr:cNvSpPr txBox="1"/>
      </cdr:nvSpPr>
      <cdr:spPr>
        <a:xfrm xmlns:a="http://schemas.openxmlformats.org/drawingml/2006/main">
          <a:off x="7381875" y="762000"/>
          <a:ext cx="851173" cy="29924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none" lIns="45719" tIns="45719" rIns="45719" bIns="45719"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57200" rtl="0" fontAlgn="auto" latinLnBrk="1" hangingPunct="0">
            <a:lnSpc>
              <a:spcPct val="100000"/>
            </a:lnSpc>
            <a:spcBef>
              <a:spcPts val="0"/>
            </a:spcBef>
            <a:spcAft>
              <a:spcPts val="0"/>
            </a:spcAft>
            <a:buClrTx/>
            <a:buSzTx/>
            <a:buFontTx/>
            <a:buNone/>
            <a:tabLst/>
          </a:pPr>
          <a:r>
            <a:rPr kumimoji="0" lang="en-US" sz="1400" b="1" i="1" u="none" strike="noStrike" cap="none" spc="0" normalizeH="0" baseline="0" dirty="0" smtClean="0">
              <a:ln>
                <a:noFill/>
              </a:ln>
              <a:solidFill>
                <a:srgbClr val="000000"/>
              </a:solidFill>
              <a:effectLst/>
              <a:uFillTx/>
              <a:latin typeface="Arial" panose="020B0604020202020204" pitchFamily="34" charset="0"/>
              <a:ea typeface="Calibri"/>
              <a:cs typeface="Arial" panose="020B0604020202020204" pitchFamily="34" charset="0"/>
              <a:sym typeface="Calibri"/>
            </a:rPr>
            <a:t>AY</a:t>
          </a:r>
          <a:r>
            <a:rPr kumimoji="0" lang="en-US" sz="1400" b="1" i="1" u="none" strike="noStrike" cap="none" spc="0" normalizeH="0" dirty="0" smtClean="0">
              <a:ln>
                <a:noFill/>
              </a:ln>
              <a:solidFill>
                <a:srgbClr val="000000"/>
              </a:solidFill>
              <a:effectLst/>
              <a:uFillTx/>
              <a:latin typeface="Arial" panose="020B0604020202020204" pitchFamily="34" charset="0"/>
              <a:ea typeface="Calibri"/>
              <a:cs typeface="Arial" panose="020B0604020202020204" pitchFamily="34" charset="0"/>
              <a:sym typeface="Calibri"/>
            </a:rPr>
            <a:t> 11-12</a:t>
          </a:r>
          <a:endParaRPr kumimoji="0" lang="en-US" sz="1400" b="1" i="1" u="none" strike="noStrike" cap="none" spc="0" normalizeH="0" baseline="0" dirty="0">
            <a:ln>
              <a:noFill/>
            </a:ln>
            <a:solidFill>
              <a:srgbClr val="000000"/>
            </a:solidFill>
            <a:effectLst/>
            <a:uFillTx/>
            <a:latin typeface="Arial" panose="020B0604020202020204" pitchFamily="34" charset="0"/>
            <a:ea typeface="Calibri"/>
            <a:cs typeface="Arial" panose="020B0604020202020204" pitchFamily="34" charset="0"/>
            <a:sym typeface="Calibri"/>
          </a:endParaRPr>
        </a:p>
      </cdr:txBody>
    </cdr:sp>
  </cdr:relSizeAnchor>
  <cdr:relSizeAnchor xmlns:cdr="http://schemas.openxmlformats.org/drawingml/2006/chartDrawing">
    <cdr:from>
      <cdr:x>0.87275</cdr:x>
      <cdr:y>0.30412</cdr:y>
    </cdr:from>
    <cdr:to>
      <cdr:x>0.97338</cdr:x>
      <cdr:y>0.35841</cdr:y>
    </cdr:to>
    <cdr:sp macro="" textlink="">
      <cdr:nvSpPr>
        <cdr:cNvPr id="3" name="TextBox 1"/>
        <cdr:cNvSpPr txBox="1"/>
      </cdr:nvSpPr>
      <cdr:spPr>
        <a:xfrm xmlns:a="http://schemas.openxmlformats.org/drawingml/2006/main">
          <a:off x="7381875" y="1676400"/>
          <a:ext cx="851173" cy="29924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none" lIns="45719" tIns="45719" rIns="45719" bIns="45719"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57200" rtl="0" fontAlgn="auto" latinLnBrk="1" hangingPunct="0">
            <a:lnSpc>
              <a:spcPct val="100000"/>
            </a:lnSpc>
            <a:spcBef>
              <a:spcPts val="0"/>
            </a:spcBef>
            <a:spcAft>
              <a:spcPts val="0"/>
            </a:spcAft>
            <a:buClrTx/>
            <a:buSzTx/>
            <a:buFontTx/>
            <a:buNone/>
            <a:tabLst/>
          </a:pPr>
          <a:r>
            <a:rPr kumimoji="0" lang="en-US" sz="1400" b="1" i="1" u="none" strike="noStrike" cap="none" spc="0" normalizeH="0" baseline="0" dirty="0" smtClean="0">
              <a:ln>
                <a:noFill/>
              </a:ln>
              <a:solidFill>
                <a:srgbClr val="000000"/>
              </a:solidFill>
              <a:effectLst/>
              <a:uFillTx/>
              <a:latin typeface="Arial" panose="020B0604020202020204" pitchFamily="34" charset="0"/>
              <a:ea typeface="Calibri"/>
              <a:cs typeface="Arial" panose="020B0604020202020204" pitchFamily="34" charset="0"/>
              <a:sym typeface="Calibri"/>
            </a:rPr>
            <a:t>AY</a:t>
          </a:r>
          <a:r>
            <a:rPr kumimoji="0" lang="en-US" sz="1400" b="1" i="1" u="none" strike="noStrike" cap="none" spc="0" normalizeH="0" dirty="0" smtClean="0">
              <a:ln>
                <a:noFill/>
              </a:ln>
              <a:solidFill>
                <a:srgbClr val="000000"/>
              </a:solidFill>
              <a:effectLst/>
              <a:uFillTx/>
              <a:latin typeface="Arial" panose="020B0604020202020204" pitchFamily="34" charset="0"/>
              <a:ea typeface="Calibri"/>
              <a:cs typeface="Arial" panose="020B0604020202020204" pitchFamily="34" charset="0"/>
              <a:sym typeface="Calibri"/>
            </a:rPr>
            <a:t> 12-13</a:t>
          </a:r>
          <a:endParaRPr kumimoji="0" lang="en-US" sz="1400" b="1" i="1" u="none" strike="noStrike" cap="none" spc="0" normalizeH="0" baseline="0" dirty="0">
            <a:ln>
              <a:noFill/>
            </a:ln>
            <a:solidFill>
              <a:srgbClr val="000000"/>
            </a:solidFill>
            <a:effectLst/>
            <a:uFillTx/>
            <a:latin typeface="Arial" panose="020B0604020202020204" pitchFamily="34" charset="0"/>
            <a:ea typeface="Calibri"/>
            <a:cs typeface="Arial" panose="020B0604020202020204" pitchFamily="34" charset="0"/>
            <a:sym typeface="Calibri"/>
          </a:endParaRPr>
        </a:p>
      </cdr:txBody>
    </cdr:sp>
  </cdr:relSizeAnchor>
  <cdr:relSizeAnchor xmlns:cdr="http://schemas.openxmlformats.org/drawingml/2006/chartDrawing">
    <cdr:from>
      <cdr:x>0.87275</cdr:x>
      <cdr:y>0.45618</cdr:y>
    </cdr:from>
    <cdr:to>
      <cdr:x>0.97338</cdr:x>
      <cdr:y>0.51046</cdr:y>
    </cdr:to>
    <cdr:sp macro="" textlink="">
      <cdr:nvSpPr>
        <cdr:cNvPr id="4" name="TextBox 1"/>
        <cdr:cNvSpPr txBox="1"/>
      </cdr:nvSpPr>
      <cdr:spPr>
        <a:xfrm xmlns:a="http://schemas.openxmlformats.org/drawingml/2006/main">
          <a:off x="7381875" y="2514600"/>
          <a:ext cx="851173" cy="29924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none" lIns="45719" tIns="45719" rIns="45719" bIns="45719"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57200" rtl="0" fontAlgn="auto" latinLnBrk="1" hangingPunct="0">
            <a:lnSpc>
              <a:spcPct val="100000"/>
            </a:lnSpc>
            <a:spcBef>
              <a:spcPts val="0"/>
            </a:spcBef>
            <a:spcAft>
              <a:spcPts val="0"/>
            </a:spcAft>
            <a:buClrTx/>
            <a:buSzTx/>
            <a:buFontTx/>
            <a:buNone/>
            <a:tabLst/>
          </a:pPr>
          <a:r>
            <a:rPr kumimoji="0" lang="en-US" sz="1400" b="1" i="1" u="none" strike="noStrike" cap="none" spc="0" normalizeH="0" baseline="0" dirty="0" smtClean="0">
              <a:ln>
                <a:noFill/>
              </a:ln>
              <a:solidFill>
                <a:srgbClr val="000000"/>
              </a:solidFill>
              <a:effectLst/>
              <a:uFillTx/>
              <a:latin typeface="Arial" panose="020B0604020202020204" pitchFamily="34" charset="0"/>
              <a:ea typeface="Calibri"/>
              <a:cs typeface="Arial" panose="020B0604020202020204" pitchFamily="34" charset="0"/>
              <a:sym typeface="Calibri"/>
            </a:rPr>
            <a:t>AY</a:t>
          </a:r>
          <a:r>
            <a:rPr kumimoji="0" lang="en-US" sz="1400" b="1" i="1" u="none" strike="noStrike" cap="none" spc="0" normalizeH="0" dirty="0" smtClean="0">
              <a:ln>
                <a:noFill/>
              </a:ln>
              <a:solidFill>
                <a:srgbClr val="000000"/>
              </a:solidFill>
              <a:effectLst/>
              <a:uFillTx/>
              <a:latin typeface="Arial" panose="020B0604020202020204" pitchFamily="34" charset="0"/>
              <a:ea typeface="Calibri"/>
              <a:cs typeface="Arial" panose="020B0604020202020204" pitchFamily="34" charset="0"/>
              <a:sym typeface="Calibri"/>
            </a:rPr>
            <a:t> 13-14</a:t>
          </a:r>
          <a:endParaRPr kumimoji="0" lang="en-US" sz="1400" b="1" i="1" u="none" strike="noStrike" cap="none" spc="0" normalizeH="0" baseline="0" dirty="0">
            <a:ln>
              <a:noFill/>
            </a:ln>
            <a:solidFill>
              <a:srgbClr val="000000"/>
            </a:solidFill>
            <a:effectLst/>
            <a:uFillTx/>
            <a:latin typeface="Arial" panose="020B0604020202020204" pitchFamily="34" charset="0"/>
            <a:ea typeface="Calibri"/>
            <a:cs typeface="Arial" panose="020B0604020202020204" pitchFamily="34" charset="0"/>
            <a:sym typeface="Calibri"/>
          </a:endParaRPr>
        </a:p>
      </cdr:txBody>
    </cdr:sp>
  </cdr:relSizeAnchor>
  <cdr:relSizeAnchor xmlns:cdr="http://schemas.openxmlformats.org/drawingml/2006/chartDrawing">
    <cdr:from>
      <cdr:x>0.87616</cdr:x>
      <cdr:y>0.60824</cdr:y>
    </cdr:from>
    <cdr:to>
      <cdr:x>0.97679</cdr:x>
      <cdr:y>0.66252</cdr:y>
    </cdr:to>
    <cdr:sp macro="" textlink="">
      <cdr:nvSpPr>
        <cdr:cNvPr id="5" name="TextBox 1"/>
        <cdr:cNvSpPr txBox="1"/>
      </cdr:nvSpPr>
      <cdr:spPr>
        <a:xfrm xmlns:a="http://schemas.openxmlformats.org/drawingml/2006/main">
          <a:off x="7410727" y="3352800"/>
          <a:ext cx="851173" cy="29924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none" lIns="45719" tIns="45719" rIns="45719" bIns="45719"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57200" rtl="0" fontAlgn="auto" latinLnBrk="1" hangingPunct="0">
            <a:lnSpc>
              <a:spcPct val="100000"/>
            </a:lnSpc>
            <a:spcBef>
              <a:spcPts val="0"/>
            </a:spcBef>
            <a:spcAft>
              <a:spcPts val="0"/>
            </a:spcAft>
            <a:buClrTx/>
            <a:buSzTx/>
            <a:buFontTx/>
            <a:buNone/>
            <a:tabLst/>
          </a:pPr>
          <a:r>
            <a:rPr kumimoji="0" lang="en-US" sz="1400" b="1" i="1" u="none" strike="noStrike" cap="none" spc="0" normalizeH="0" baseline="0" dirty="0" smtClean="0">
              <a:ln>
                <a:noFill/>
              </a:ln>
              <a:solidFill>
                <a:srgbClr val="000000"/>
              </a:solidFill>
              <a:effectLst/>
              <a:uFillTx/>
              <a:latin typeface="Arial" panose="020B0604020202020204" pitchFamily="34" charset="0"/>
              <a:ea typeface="Calibri"/>
              <a:cs typeface="Arial" panose="020B0604020202020204" pitchFamily="34" charset="0"/>
              <a:sym typeface="Calibri"/>
            </a:rPr>
            <a:t>AY</a:t>
          </a:r>
          <a:r>
            <a:rPr kumimoji="0" lang="en-US" sz="1400" b="1" i="1" u="none" strike="noStrike" cap="none" spc="0" normalizeH="0" dirty="0" smtClean="0">
              <a:ln>
                <a:noFill/>
              </a:ln>
              <a:solidFill>
                <a:srgbClr val="000000"/>
              </a:solidFill>
              <a:effectLst/>
              <a:uFillTx/>
              <a:latin typeface="Arial" panose="020B0604020202020204" pitchFamily="34" charset="0"/>
              <a:ea typeface="Calibri"/>
              <a:cs typeface="Arial" panose="020B0604020202020204" pitchFamily="34" charset="0"/>
              <a:sym typeface="Calibri"/>
            </a:rPr>
            <a:t> 14-15</a:t>
          </a:r>
          <a:endParaRPr kumimoji="0" lang="en-US" sz="1400" b="1" i="1" u="none" strike="noStrike" cap="none" spc="0" normalizeH="0" baseline="0" dirty="0">
            <a:ln>
              <a:noFill/>
            </a:ln>
            <a:solidFill>
              <a:srgbClr val="000000"/>
            </a:solidFill>
            <a:effectLst/>
            <a:uFillTx/>
            <a:latin typeface="Arial" panose="020B0604020202020204" pitchFamily="34" charset="0"/>
            <a:ea typeface="Calibri"/>
            <a:cs typeface="Arial" panose="020B0604020202020204" pitchFamily="34" charset="0"/>
            <a:sym typeface="Calibri"/>
          </a:endParaRPr>
        </a:p>
      </cdr:txBody>
    </cdr:sp>
  </cdr:relSizeAnchor>
  <cdr:relSizeAnchor xmlns:cdr="http://schemas.openxmlformats.org/drawingml/2006/chartDrawing">
    <cdr:from>
      <cdr:x>0.87406</cdr:x>
      <cdr:y>0.7603</cdr:y>
    </cdr:from>
    <cdr:to>
      <cdr:x>0.97818</cdr:x>
      <cdr:y>0.8215</cdr:y>
    </cdr:to>
    <cdr:sp macro="" textlink="">
      <cdr:nvSpPr>
        <cdr:cNvPr id="6" name="TextBox 1"/>
        <cdr:cNvSpPr txBox="1"/>
      </cdr:nvSpPr>
      <cdr:spPr>
        <a:xfrm xmlns:a="http://schemas.openxmlformats.org/drawingml/2006/main">
          <a:off x="7126561" y="3823701"/>
          <a:ext cx="848948" cy="30777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none" lIns="45719" tIns="45719" rIns="45719" bIns="45719"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57200" rtl="0" fontAlgn="auto" latinLnBrk="1" hangingPunct="0">
            <a:lnSpc>
              <a:spcPct val="100000"/>
            </a:lnSpc>
            <a:spcBef>
              <a:spcPts val="0"/>
            </a:spcBef>
            <a:spcAft>
              <a:spcPts val="0"/>
            </a:spcAft>
            <a:buClrTx/>
            <a:buSzTx/>
            <a:buFontTx/>
            <a:buNone/>
            <a:tabLst/>
          </a:pPr>
          <a:r>
            <a:rPr kumimoji="0" lang="en-US" sz="1400" b="1" i="1" u="none" strike="noStrike" cap="none" spc="0" normalizeH="0" baseline="0" dirty="0" smtClean="0">
              <a:ln>
                <a:noFill/>
              </a:ln>
              <a:solidFill>
                <a:srgbClr val="000000"/>
              </a:solidFill>
              <a:effectLst/>
              <a:uFillTx/>
              <a:latin typeface="Arial" panose="020B0604020202020204" pitchFamily="34" charset="0"/>
              <a:ea typeface="Calibri"/>
              <a:cs typeface="Arial" panose="020B0604020202020204" pitchFamily="34" charset="0"/>
              <a:sym typeface="Calibri"/>
            </a:rPr>
            <a:t>AY</a:t>
          </a:r>
          <a:r>
            <a:rPr kumimoji="0" lang="en-US" sz="1400" b="1" i="1" u="none" strike="noStrike" cap="none" spc="0" normalizeH="0" dirty="0" smtClean="0">
              <a:ln>
                <a:noFill/>
              </a:ln>
              <a:solidFill>
                <a:srgbClr val="000000"/>
              </a:solidFill>
              <a:effectLst/>
              <a:uFillTx/>
              <a:latin typeface="Arial" panose="020B0604020202020204" pitchFamily="34" charset="0"/>
              <a:ea typeface="Calibri"/>
              <a:cs typeface="Arial" panose="020B0604020202020204" pitchFamily="34" charset="0"/>
              <a:sym typeface="Calibri"/>
            </a:rPr>
            <a:t> 15-16</a:t>
          </a:r>
          <a:endParaRPr kumimoji="0" lang="en-US" sz="1400" b="1" i="1" u="none" strike="noStrike" cap="none" spc="0" normalizeH="0" baseline="0" dirty="0">
            <a:ln>
              <a:noFill/>
            </a:ln>
            <a:solidFill>
              <a:srgbClr val="000000"/>
            </a:solidFill>
            <a:effectLst/>
            <a:uFillTx/>
            <a:latin typeface="Arial" panose="020B0604020202020204" pitchFamily="34" charset="0"/>
            <a:ea typeface="Calibri"/>
            <a:cs typeface="Arial" panose="020B0604020202020204" pitchFamily="34" charset="0"/>
            <a:sym typeface="Calibri"/>
          </a:endParaRPr>
        </a:p>
      </cdr:txBody>
    </cdr:sp>
  </cdr:relSizeAnchor>
  <cdr:relSizeAnchor xmlns:cdr="http://schemas.openxmlformats.org/drawingml/2006/chartDrawing">
    <cdr:from>
      <cdr:x>0.09346</cdr:x>
      <cdr:y>0.19466</cdr:y>
    </cdr:from>
    <cdr:to>
      <cdr:x>0.98524</cdr:x>
      <cdr:y>0.19466</cdr:y>
    </cdr:to>
    <cdr:cxnSp macro="">
      <cdr:nvCxnSpPr>
        <cdr:cNvPr id="7" name="Straight Connector 6"/>
        <cdr:cNvCxnSpPr/>
      </cdr:nvCxnSpPr>
      <cdr:spPr>
        <a:xfrm xmlns:a="http://schemas.openxmlformats.org/drawingml/2006/main">
          <a:off x="762000" y="978971"/>
          <a:ext cx="7271047" cy="0"/>
        </a:xfrm>
        <a:prstGeom xmlns:a="http://schemas.openxmlformats.org/drawingml/2006/main" prst="line">
          <a:avLst/>
        </a:prstGeom>
        <a:noFill xmlns:a="http://schemas.openxmlformats.org/drawingml/2006/main"/>
        <a:ln xmlns:a="http://schemas.openxmlformats.org/drawingml/2006/main" w="25400" cap="flat">
          <a:solidFill>
            <a:srgbClr val="C00000"/>
          </a:solidFill>
          <a:prstDash val="solid"/>
          <a:bevel/>
        </a:ln>
        <a:effectLst xmlns:a="http://schemas.openxmlformats.org/drawingml/2006/main">
          <a:outerShdw blurRad="38100" dist="20000" dir="5400000" rotWithShape="0">
            <a:srgbClr val="000000">
              <a:alpha val="38000"/>
            </a:srgbClr>
          </a:outerShdw>
        </a:effec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cxnSp>
  </cdr:relSizeAnchor>
  <cdr:relSizeAnchor xmlns:cdr="http://schemas.openxmlformats.org/drawingml/2006/chartDrawing">
    <cdr:from>
      <cdr:x>0.09346</cdr:x>
      <cdr:y>0.36132</cdr:y>
    </cdr:from>
    <cdr:to>
      <cdr:x>0.98524</cdr:x>
      <cdr:y>0.36132</cdr:y>
    </cdr:to>
    <cdr:cxnSp macro="">
      <cdr:nvCxnSpPr>
        <cdr:cNvPr id="8" name="Straight Connector 7"/>
        <cdr:cNvCxnSpPr/>
      </cdr:nvCxnSpPr>
      <cdr:spPr>
        <a:xfrm xmlns:a="http://schemas.openxmlformats.org/drawingml/2006/main">
          <a:off x="762000" y="1817171"/>
          <a:ext cx="7271047" cy="0"/>
        </a:xfrm>
        <a:prstGeom xmlns:a="http://schemas.openxmlformats.org/drawingml/2006/main" prst="line">
          <a:avLst/>
        </a:prstGeom>
        <a:noFill xmlns:a="http://schemas.openxmlformats.org/drawingml/2006/main"/>
        <a:ln xmlns:a="http://schemas.openxmlformats.org/drawingml/2006/main" w="25400" cap="flat">
          <a:solidFill>
            <a:srgbClr val="C00000"/>
          </a:solidFill>
          <a:prstDash val="solid"/>
          <a:bevel/>
        </a:ln>
        <a:effectLst xmlns:a="http://schemas.openxmlformats.org/drawingml/2006/main">
          <a:outerShdw blurRad="38100" dist="20000" dir="5400000" rotWithShape="0">
            <a:srgbClr val="000000">
              <a:alpha val="38000"/>
            </a:srgbClr>
          </a:outerShdw>
        </a:effec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cxnSp>
  </cdr:relSizeAnchor>
  <cdr:relSizeAnchor xmlns:cdr="http://schemas.openxmlformats.org/drawingml/2006/chartDrawing">
    <cdr:from>
      <cdr:x>0.09346</cdr:x>
      <cdr:y>0.51284</cdr:y>
    </cdr:from>
    <cdr:to>
      <cdr:x>0.98524</cdr:x>
      <cdr:y>0.51284</cdr:y>
    </cdr:to>
    <cdr:cxnSp macro="">
      <cdr:nvCxnSpPr>
        <cdr:cNvPr id="9" name="Straight Connector 8"/>
        <cdr:cNvCxnSpPr/>
      </cdr:nvCxnSpPr>
      <cdr:spPr>
        <a:xfrm xmlns:a="http://schemas.openxmlformats.org/drawingml/2006/main">
          <a:off x="762000" y="2579171"/>
          <a:ext cx="7271047" cy="0"/>
        </a:xfrm>
        <a:prstGeom xmlns:a="http://schemas.openxmlformats.org/drawingml/2006/main" prst="line">
          <a:avLst/>
        </a:prstGeom>
        <a:noFill xmlns:a="http://schemas.openxmlformats.org/drawingml/2006/main"/>
        <a:ln xmlns:a="http://schemas.openxmlformats.org/drawingml/2006/main" w="25400" cap="flat">
          <a:solidFill>
            <a:srgbClr val="C00000"/>
          </a:solidFill>
          <a:prstDash val="solid"/>
          <a:bevel/>
        </a:ln>
        <a:effectLst xmlns:a="http://schemas.openxmlformats.org/drawingml/2006/main">
          <a:outerShdw blurRad="38100" dist="20000" dir="5400000" rotWithShape="0">
            <a:srgbClr val="000000">
              <a:alpha val="38000"/>
            </a:srgbClr>
          </a:outerShdw>
        </a:effec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cxnSp>
  </cdr:relSizeAnchor>
  <cdr:relSizeAnchor xmlns:cdr="http://schemas.openxmlformats.org/drawingml/2006/chartDrawing">
    <cdr:from>
      <cdr:x>0.09346</cdr:x>
      <cdr:y>0.66435</cdr:y>
    </cdr:from>
    <cdr:to>
      <cdr:x>0.98524</cdr:x>
      <cdr:y>0.66435</cdr:y>
    </cdr:to>
    <cdr:cxnSp macro="">
      <cdr:nvCxnSpPr>
        <cdr:cNvPr id="10" name="Straight Connector 9"/>
        <cdr:cNvCxnSpPr/>
      </cdr:nvCxnSpPr>
      <cdr:spPr>
        <a:xfrm xmlns:a="http://schemas.openxmlformats.org/drawingml/2006/main">
          <a:off x="762000" y="3341171"/>
          <a:ext cx="7271047" cy="0"/>
        </a:xfrm>
        <a:prstGeom xmlns:a="http://schemas.openxmlformats.org/drawingml/2006/main" prst="line">
          <a:avLst/>
        </a:prstGeom>
        <a:noFill xmlns:a="http://schemas.openxmlformats.org/drawingml/2006/main"/>
        <a:ln xmlns:a="http://schemas.openxmlformats.org/drawingml/2006/main" w="25400" cap="flat">
          <a:solidFill>
            <a:srgbClr val="C00000"/>
          </a:solidFill>
          <a:prstDash val="solid"/>
          <a:bevel/>
        </a:ln>
        <a:effectLst xmlns:a="http://schemas.openxmlformats.org/drawingml/2006/main">
          <a:outerShdw blurRad="38100" dist="20000" dir="5400000" rotWithShape="0">
            <a:srgbClr val="000000">
              <a:alpha val="38000"/>
            </a:srgbClr>
          </a:outerShdw>
        </a:effec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E21F40E-CEA0-4FC8-ACAC-BB2ED8E40656}" type="datetimeFigureOut">
              <a:rPr lang="en-US" smtClean="0"/>
              <a:t>6/28/2016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EC10E91-D2B5-4506-9928-E8AA87B145B9}" type="slidenum">
              <a:rPr lang="en-US" smtClean="0"/>
              <a:t>‹#›</a:t>
            </a:fld>
            <a:endParaRPr lang="en-US"/>
          </a:p>
        </p:txBody>
      </p:sp>
    </p:spTree>
    <p:extLst>
      <p:ext uri="{BB962C8B-B14F-4D97-AF65-F5344CB8AC3E}">
        <p14:creationId xmlns:p14="http://schemas.microsoft.com/office/powerpoint/2010/main" val="2742381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5437DF1-E424-48EF-A5B6-926E1FC4E895}" type="datetimeFigureOut">
              <a:rPr lang="en-US" smtClean="0"/>
              <a:t>6/28/2016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6B7771-DD31-427E-BA30-C914F23D1F27}" type="slidenum">
              <a:rPr lang="en-US" smtClean="0"/>
              <a:t>‹#›</a:t>
            </a:fld>
            <a:endParaRPr lang="en-US"/>
          </a:p>
        </p:txBody>
      </p:sp>
    </p:spTree>
    <p:extLst>
      <p:ext uri="{BB962C8B-B14F-4D97-AF65-F5344CB8AC3E}">
        <p14:creationId xmlns:p14="http://schemas.microsoft.com/office/powerpoint/2010/main" val="2572318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p:sp>
      <p:sp>
        <p:nvSpPr>
          <p:cNvPr id="30723" name="Notes Placeholder 2"/>
          <p:cNvSpPr>
            <a:spLocks noGrp="1"/>
          </p:cNvSpPr>
          <p:nvPr>
            <p:ph type="body" idx="1"/>
          </p:nvPr>
        </p:nvSpPr>
        <p:spPr/>
        <p:txBody>
          <a:bodyPr/>
          <a:lstStyle/>
          <a:p>
            <a:endParaRPr lang="en-US" altLang="en-US" smtClean="0"/>
          </a:p>
        </p:txBody>
      </p:sp>
    </p:spTree>
    <p:extLst>
      <p:ext uri="{BB962C8B-B14F-4D97-AF65-F5344CB8AC3E}">
        <p14:creationId xmlns:p14="http://schemas.microsoft.com/office/powerpoint/2010/main" val="384278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p:txBody>
          <a:bodyPr/>
          <a:lstStyle/>
          <a:p>
            <a:endParaRPr lang="en-US" altLang="en-US" dirty="0" smtClean="0"/>
          </a:p>
        </p:txBody>
      </p:sp>
      <p:sp>
        <p:nvSpPr>
          <p:cNvPr id="37892" name="Slide Number Placeholder 3"/>
          <p:cNvSpPr>
            <a:spLocks noGrp="1"/>
          </p:cNvSpPr>
          <p:nvPr>
            <p:ph type="sldNum" sz="quarter" idx="4294967295"/>
          </p:nvPr>
        </p:nvSpPr>
        <p:spPr bwMode="auto">
          <a:xfrm>
            <a:off x="3970341"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5000"/>
              </a:lnSpc>
              <a:spcBef>
                <a:spcPct val="30000"/>
              </a:spcBef>
              <a:defRPr sz="2400">
                <a:solidFill>
                  <a:schemeClr val="tx1"/>
                </a:solidFill>
                <a:latin typeface="Avenir Roman"/>
                <a:ea typeface="Avenir Roman"/>
                <a:cs typeface="Avenir Roman"/>
                <a:sym typeface="Avenir Roman"/>
              </a:defRPr>
            </a:lvl1pPr>
            <a:lvl2pPr marL="742827" indent="-285702" eaLnBrk="0" hangingPunct="0">
              <a:lnSpc>
                <a:spcPct val="125000"/>
              </a:lnSpc>
              <a:spcBef>
                <a:spcPct val="30000"/>
              </a:spcBef>
              <a:defRPr sz="2400">
                <a:solidFill>
                  <a:schemeClr val="tx1"/>
                </a:solidFill>
                <a:latin typeface="Avenir Roman"/>
                <a:ea typeface="Avenir Roman"/>
                <a:cs typeface="Avenir Roman"/>
                <a:sym typeface="Avenir Roman"/>
              </a:defRPr>
            </a:lvl2pPr>
            <a:lvl3pPr marL="1142811" indent="-228562" eaLnBrk="0" hangingPunct="0">
              <a:lnSpc>
                <a:spcPct val="125000"/>
              </a:lnSpc>
              <a:spcBef>
                <a:spcPct val="30000"/>
              </a:spcBef>
              <a:defRPr sz="2400">
                <a:solidFill>
                  <a:schemeClr val="tx1"/>
                </a:solidFill>
                <a:latin typeface="Avenir Roman"/>
                <a:ea typeface="Avenir Roman"/>
                <a:cs typeface="Avenir Roman"/>
                <a:sym typeface="Avenir Roman"/>
              </a:defRPr>
            </a:lvl3pPr>
            <a:lvl4pPr marL="1599935" indent="-228562" eaLnBrk="0" hangingPunct="0">
              <a:lnSpc>
                <a:spcPct val="125000"/>
              </a:lnSpc>
              <a:spcBef>
                <a:spcPct val="30000"/>
              </a:spcBef>
              <a:defRPr sz="2400">
                <a:solidFill>
                  <a:schemeClr val="tx1"/>
                </a:solidFill>
                <a:latin typeface="Avenir Roman"/>
                <a:ea typeface="Avenir Roman"/>
                <a:cs typeface="Avenir Roman"/>
                <a:sym typeface="Avenir Roman"/>
              </a:defRPr>
            </a:lvl4pPr>
            <a:lvl5pPr marL="2057060" indent="-228562" eaLnBrk="0" hangingPunct="0">
              <a:lnSpc>
                <a:spcPct val="125000"/>
              </a:lnSpc>
              <a:spcBef>
                <a:spcPct val="30000"/>
              </a:spcBef>
              <a:defRPr sz="2400">
                <a:solidFill>
                  <a:schemeClr val="tx1"/>
                </a:solidFill>
                <a:latin typeface="Avenir Roman"/>
                <a:ea typeface="Avenir Roman"/>
                <a:cs typeface="Avenir Roman"/>
                <a:sym typeface="Avenir Roman"/>
              </a:defRPr>
            </a:lvl5pPr>
            <a:lvl6pPr marL="2514183" indent="-228562" defTabSz="457123"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6pPr>
            <a:lvl7pPr marL="2971306" indent="-228562" defTabSz="457123"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7pPr>
            <a:lvl8pPr marL="3428432" indent="-228562" defTabSz="457123"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8pPr>
            <a:lvl9pPr marL="3885555" indent="-228562" defTabSz="457123"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9pPr>
          </a:lstStyle>
          <a:p>
            <a:pPr eaLnBrk="1" hangingPunct="1">
              <a:lnSpc>
                <a:spcPct val="100000"/>
              </a:lnSpc>
              <a:spcBef>
                <a:spcPct val="0"/>
              </a:spcBef>
            </a:pPr>
            <a:fld id="{37A27A2F-D589-4803-80B7-5A48C7708137}" type="slidenum">
              <a:rPr lang="en-US" altLang="en-US" sz="1800">
                <a:solidFill>
                  <a:prstClr val="black"/>
                </a:solidFill>
                <a:latin typeface="Calibri" pitchFamily="34" charset="0"/>
                <a:sym typeface="Calibri" pitchFamily="34" charset="0"/>
              </a:rPr>
              <a:pPr eaLnBrk="1" hangingPunct="1">
                <a:lnSpc>
                  <a:spcPct val="100000"/>
                </a:lnSpc>
                <a:spcBef>
                  <a:spcPct val="0"/>
                </a:spcBef>
              </a:pPr>
              <a:t>10</a:t>
            </a:fld>
            <a:endParaRPr lang="en-US" altLang="en-US" sz="1800" dirty="0">
              <a:solidFill>
                <a:prstClr val="black"/>
              </a:solidFill>
              <a:latin typeface="Calibri" pitchFamily="34" charset="0"/>
              <a:sym typeface="Calibri" pitchFamily="34" charset="0"/>
            </a:endParaRPr>
          </a:p>
        </p:txBody>
      </p:sp>
    </p:spTree>
    <p:extLst>
      <p:ext uri="{BB962C8B-B14F-4D97-AF65-F5344CB8AC3E}">
        <p14:creationId xmlns:p14="http://schemas.microsoft.com/office/powerpoint/2010/main" val="1910485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339" y="8829675"/>
            <a:ext cx="3038475" cy="465138"/>
          </a:xfrm>
          <a:prstGeom prst="rect">
            <a:avLst/>
          </a:prstGeom>
        </p:spPr>
        <p:txBody>
          <a:bodyPr/>
          <a:lstStyle/>
          <a:p>
            <a:fld id="{B6E551F1-62C4-4365-B6DE-454C635A7DBF}" type="slidenum">
              <a:rPr lang="en-US">
                <a:solidFill>
                  <a:prstClr val="black"/>
                </a:solidFill>
                <a:latin typeface="Calibri"/>
              </a:rPr>
              <a:pPr/>
              <a:t>11</a:t>
            </a:fld>
            <a:endParaRPr lang="en-US" dirty="0">
              <a:solidFill>
                <a:prstClr val="black"/>
              </a:solidFill>
              <a:latin typeface="Calibri"/>
            </a:endParaRPr>
          </a:p>
        </p:txBody>
      </p:sp>
    </p:spTree>
    <p:extLst>
      <p:ext uri="{BB962C8B-B14F-4D97-AF65-F5344CB8AC3E}">
        <p14:creationId xmlns:p14="http://schemas.microsoft.com/office/powerpoint/2010/main" val="3331263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p:txBody>
          <a:bodyPr/>
          <a:lstStyle/>
          <a:p>
            <a:endParaRPr lang="en-US" altLang="en-US" dirty="0" smtClean="0"/>
          </a:p>
        </p:txBody>
      </p:sp>
    </p:spTree>
    <p:extLst>
      <p:ext uri="{BB962C8B-B14F-4D97-AF65-F5344CB8AC3E}">
        <p14:creationId xmlns:p14="http://schemas.microsoft.com/office/powerpoint/2010/main" val="4110275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118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339" y="8829675"/>
            <a:ext cx="3038475" cy="465138"/>
          </a:xfrm>
          <a:prstGeom prst="rect">
            <a:avLst/>
          </a:prstGeom>
        </p:spPr>
        <p:txBody>
          <a:bodyPr/>
          <a:lstStyle/>
          <a:p>
            <a:fld id="{B6E551F1-62C4-4365-B6DE-454C635A7DBF}" type="slidenum">
              <a:rPr lang="en-US">
                <a:solidFill>
                  <a:prstClr val="black"/>
                </a:solidFill>
                <a:latin typeface="Calibri"/>
              </a:rPr>
              <a:pPr/>
              <a:t>14</a:t>
            </a:fld>
            <a:endParaRPr lang="en-US" dirty="0">
              <a:solidFill>
                <a:prstClr val="black"/>
              </a:solidFill>
              <a:latin typeface="Calibri"/>
            </a:endParaRPr>
          </a:p>
        </p:txBody>
      </p:sp>
    </p:spTree>
    <p:extLst>
      <p:ext uri="{BB962C8B-B14F-4D97-AF65-F5344CB8AC3E}">
        <p14:creationId xmlns:p14="http://schemas.microsoft.com/office/powerpoint/2010/main" val="3996773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p:txBody>
          <a:bodyPr/>
          <a:lstStyle/>
          <a:p>
            <a:endParaRPr lang="en-US" altLang="en-US" dirty="0" smtClean="0"/>
          </a:p>
        </p:txBody>
      </p:sp>
    </p:spTree>
    <p:extLst>
      <p:ext uri="{BB962C8B-B14F-4D97-AF65-F5344CB8AC3E}">
        <p14:creationId xmlns:p14="http://schemas.microsoft.com/office/powerpoint/2010/main" val="382839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p:txBody>
          <a:bodyPr/>
          <a:lstStyle/>
          <a:p>
            <a:endParaRPr lang="en-US" altLang="en-US" dirty="0" smtClean="0"/>
          </a:p>
        </p:txBody>
      </p:sp>
    </p:spTree>
    <p:extLst>
      <p:ext uri="{BB962C8B-B14F-4D97-AF65-F5344CB8AC3E}">
        <p14:creationId xmlns:p14="http://schemas.microsoft.com/office/powerpoint/2010/main" val="3248840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p:txBody>
          <a:bodyPr/>
          <a:lstStyle/>
          <a:p>
            <a:endParaRPr lang="en-US" altLang="en-US" dirty="0" smtClean="0"/>
          </a:p>
        </p:txBody>
      </p:sp>
    </p:spTree>
    <p:extLst>
      <p:ext uri="{BB962C8B-B14F-4D97-AF65-F5344CB8AC3E}">
        <p14:creationId xmlns:p14="http://schemas.microsoft.com/office/powerpoint/2010/main" val="2183209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p:txBody>
          <a:bodyPr/>
          <a:lstStyle/>
          <a:p>
            <a:endParaRPr lang="en-US" altLang="en-US" dirty="0" smtClean="0"/>
          </a:p>
        </p:txBody>
      </p:sp>
    </p:spTree>
    <p:extLst>
      <p:ext uri="{BB962C8B-B14F-4D97-AF65-F5344CB8AC3E}">
        <p14:creationId xmlns:p14="http://schemas.microsoft.com/office/powerpoint/2010/main" val="2534594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p:txBody>
          <a:bodyPr/>
          <a:lstStyle/>
          <a:p>
            <a:pPr marL="1257230" lvl="2" indent="-342881">
              <a:buFont typeface="Courier New" panose="02070309020205020404" pitchFamily="49" charset="0"/>
              <a:buChar char="o"/>
              <a:tabLst>
                <a:tab pos="457174" algn="l"/>
              </a:tabLst>
            </a:pPr>
            <a:r>
              <a:rPr lang="en-US" sz="1000" dirty="0">
                <a:latin typeface="Arial" panose="020B0604020202020204" pitchFamily="34" charset="0"/>
                <a:ea typeface="Calibri"/>
                <a:cs typeface="Arial" panose="020B0604020202020204" pitchFamily="34" charset="0"/>
              </a:rPr>
              <a:t>Clarifies eligibility for the Marine Gunnery Sergeant John David Fry Scholarship</a:t>
            </a:r>
          </a:p>
          <a:p>
            <a:pPr marL="1657259" lvl="3" indent="-285734">
              <a:buFont typeface="Wingdings" panose="05000000000000000000" pitchFamily="2" charset="2"/>
              <a:buChar char="§"/>
              <a:tabLst>
                <a:tab pos="457174" algn="l"/>
              </a:tabLst>
            </a:pPr>
            <a:r>
              <a:rPr lang="en-US" sz="1000" dirty="0">
                <a:latin typeface="Arial" panose="020B0604020202020204" pitchFamily="34" charset="0"/>
                <a:ea typeface="Calibri"/>
                <a:cs typeface="Arial" panose="020B0604020202020204" pitchFamily="34" charset="0"/>
              </a:rPr>
              <a:t>New provision – no official VA position</a:t>
            </a:r>
          </a:p>
          <a:p>
            <a:pPr marL="1257230" lvl="2" indent="-342881">
              <a:buFont typeface="Courier New" panose="02070309020205020404" pitchFamily="49" charset="0"/>
              <a:buChar char="o"/>
              <a:tabLst>
                <a:tab pos="457174" algn="l"/>
              </a:tabLst>
            </a:pPr>
            <a:r>
              <a:rPr lang="en-US" sz="1000" dirty="0">
                <a:latin typeface="Arial" panose="020B0604020202020204" pitchFamily="34" charset="0"/>
                <a:ea typeface="Calibri"/>
                <a:cs typeface="Arial" panose="020B0604020202020204" pitchFamily="34" charset="0"/>
              </a:rPr>
              <a:t>Allows Fry Scholarship recipients to participate in the Yellow Ribbon program</a:t>
            </a:r>
          </a:p>
          <a:p>
            <a:pPr marL="1657259" lvl="3" indent="-285734">
              <a:buFont typeface="Wingdings" panose="05000000000000000000" pitchFamily="2" charset="2"/>
              <a:buChar char="§"/>
              <a:tabLst>
                <a:tab pos="457174" algn="l"/>
              </a:tabLst>
            </a:pPr>
            <a:r>
              <a:rPr lang="en-US" sz="1000" dirty="0">
                <a:latin typeface="Arial" panose="020B0604020202020204" pitchFamily="34" charset="0"/>
                <a:ea typeface="Calibri"/>
                <a:cs typeface="Arial" panose="020B0604020202020204" pitchFamily="34" charset="0"/>
              </a:rPr>
              <a:t>VA does not object, subject to Congress identifying acceptable offsets for the additional benefit costs</a:t>
            </a:r>
          </a:p>
          <a:p>
            <a:pPr marL="1257230" lvl="2" indent="-342881">
              <a:buFont typeface="Courier New" panose="02070309020205020404" pitchFamily="49" charset="0"/>
              <a:buChar char="o"/>
              <a:tabLst>
                <a:tab pos="457174" algn="l"/>
              </a:tabLst>
            </a:pPr>
            <a:r>
              <a:rPr lang="en-US" sz="1000" dirty="0">
                <a:latin typeface="Arial" panose="020B0604020202020204" pitchFamily="34" charset="0"/>
                <a:ea typeface="Calibri"/>
                <a:cs typeface="Arial" panose="020B0604020202020204" pitchFamily="34" charset="0"/>
              </a:rPr>
              <a:t>Recodifies and improves benefit election process</a:t>
            </a:r>
          </a:p>
          <a:p>
            <a:pPr marL="1714405" lvl="3" indent="-342881">
              <a:buFont typeface="Wingdings" panose="05000000000000000000" pitchFamily="2" charset="2"/>
              <a:buChar char="§"/>
              <a:tabLst>
                <a:tab pos="457174" algn="l"/>
              </a:tabLst>
            </a:pPr>
            <a:r>
              <a:rPr lang="en-US" sz="1000" dirty="0">
                <a:latin typeface="Arial" panose="020B0604020202020204" pitchFamily="34" charset="0"/>
                <a:ea typeface="Calibri"/>
                <a:cs typeface="Arial" panose="020B0604020202020204" pitchFamily="34" charset="0"/>
              </a:rPr>
              <a:t>Support – have concerns with authority to make alternative election</a:t>
            </a:r>
            <a:endParaRPr lang="en-US" sz="1000" dirty="0">
              <a:solidFill>
                <a:srgbClr val="000000"/>
              </a:solidFill>
              <a:latin typeface="Bookman Old Style" panose="02050604050505020204" pitchFamily="18" charset="0"/>
              <a:ea typeface="Calibri"/>
              <a:cs typeface="Times New Roman"/>
            </a:endParaRPr>
          </a:p>
          <a:p>
            <a:pPr marL="1257230" lvl="2" indent="-342881">
              <a:buFont typeface="Courier New" panose="02070309020205020404" pitchFamily="49" charset="0"/>
              <a:buChar char="o"/>
              <a:tabLst>
                <a:tab pos="457174" algn="l"/>
              </a:tabLst>
            </a:pPr>
            <a:r>
              <a:rPr lang="en-US" sz="1000" dirty="0">
                <a:solidFill>
                  <a:srgbClr val="000000"/>
                </a:solidFill>
                <a:latin typeface="Arial" panose="020B0604020202020204" pitchFamily="34" charset="0"/>
                <a:ea typeface="Calibri"/>
                <a:cs typeface="Arial" panose="020B0604020202020204" pitchFamily="34" charset="0"/>
              </a:rPr>
              <a:t>Codifies SAA role in determining “deemed approved”</a:t>
            </a:r>
          </a:p>
          <a:p>
            <a:pPr marL="1714405" lvl="3" indent="-342881">
              <a:buFont typeface="Wingdings" panose="05000000000000000000" pitchFamily="2" charset="2"/>
              <a:buChar char="§"/>
              <a:tabLst>
                <a:tab pos="457174" algn="l"/>
              </a:tabLst>
            </a:pPr>
            <a:r>
              <a:rPr lang="en-US" sz="1000" dirty="0">
                <a:solidFill>
                  <a:srgbClr val="000000"/>
                </a:solidFill>
                <a:latin typeface="Arial" panose="020B0604020202020204" pitchFamily="34" charset="0"/>
                <a:ea typeface="Calibri"/>
                <a:cs typeface="Arial" panose="020B0604020202020204" pitchFamily="34" charset="0"/>
              </a:rPr>
              <a:t>Support – believe VA and the SAA should have approval authority  </a:t>
            </a:r>
          </a:p>
          <a:p>
            <a:pPr marL="1257230" lvl="2" indent="-342881">
              <a:buFont typeface="Courier New" panose="02070309020205020404" pitchFamily="49" charset="0"/>
              <a:buChar char="o"/>
              <a:tabLst>
                <a:tab pos="457174" algn="l"/>
              </a:tabLst>
            </a:pPr>
            <a:r>
              <a:rPr lang="en-US" sz="1000" dirty="0">
                <a:solidFill>
                  <a:srgbClr val="000000"/>
                </a:solidFill>
                <a:latin typeface="Arial" panose="020B0604020202020204" pitchFamily="34" charset="0"/>
                <a:ea typeface="Calibri"/>
                <a:cs typeface="Arial" panose="020B0604020202020204" pitchFamily="34" charset="0"/>
              </a:rPr>
              <a:t>Clarifies criteria used to approve courses </a:t>
            </a:r>
          </a:p>
          <a:p>
            <a:pPr marL="1714405" lvl="3" indent="-342881">
              <a:buFont typeface="Wingdings" panose="05000000000000000000" pitchFamily="2" charset="2"/>
              <a:buChar char="§"/>
              <a:tabLst>
                <a:tab pos="457174" algn="l"/>
              </a:tabLst>
            </a:pPr>
            <a:r>
              <a:rPr lang="en-US" sz="1000" dirty="0">
                <a:solidFill>
                  <a:srgbClr val="000000"/>
                </a:solidFill>
                <a:latin typeface="Arial" panose="020B0604020202020204" pitchFamily="34" charset="0"/>
                <a:ea typeface="Calibri"/>
                <a:cs typeface="Arial" panose="020B0604020202020204" pitchFamily="34" charset="0"/>
              </a:rPr>
              <a:t>Agree with intent – do not believe VA should be interjected into the SAA approval requirements </a:t>
            </a:r>
          </a:p>
          <a:p>
            <a:pPr marL="1257230" lvl="2" indent="-342881">
              <a:buFont typeface="Courier New" panose="02070309020205020404" pitchFamily="49" charset="0"/>
              <a:buChar char="o"/>
              <a:tabLst>
                <a:tab pos="457174" algn="l"/>
              </a:tabLst>
            </a:pPr>
            <a:r>
              <a:rPr lang="en-US" sz="1000" dirty="0">
                <a:solidFill>
                  <a:srgbClr val="000000"/>
                </a:solidFill>
                <a:latin typeface="Arial" panose="020B0604020202020204" pitchFamily="34" charset="0"/>
                <a:ea typeface="Calibri"/>
                <a:cs typeface="Arial" panose="020B0604020202020204" pitchFamily="34" charset="0"/>
              </a:rPr>
              <a:t>Amends compliance survey criteria</a:t>
            </a:r>
          </a:p>
          <a:p>
            <a:pPr marL="1657259" lvl="3" indent="-285734">
              <a:buFont typeface="Wingdings" panose="05000000000000000000" pitchFamily="2" charset="2"/>
              <a:buChar char="§"/>
              <a:tabLst>
                <a:tab pos="457174" algn="l"/>
              </a:tabLst>
            </a:pPr>
            <a:r>
              <a:rPr lang="en-US" sz="1000" dirty="0">
                <a:solidFill>
                  <a:srgbClr val="000000"/>
                </a:solidFill>
                <a:latin typeface="Arial" panose="020B0604020202020204" pitchFamily="34" charset="0"/>
                <a:ea typeface="Calibri"/>
                <a:cs typeface="Arial" panose="020B0604020202020204" pitchFamily="34" charset="0"/>
              </a:rPr>
              <a:t>Support </a:t>
            </a:r>
          </a:p>
          <a:p>
            <a:pPr marL="1257230" lvl="2" indent="-342881">
              <a:buFont typeface="Courier New" panose="02070309020205020404" pitchFamily="49" charset="0"/>
              <a:buChar char="o"/>
              <a:tabLst>
                <a:tab pos="457174" algn="l"/>
              </a:tabLst>
            </a:pPr>
            <a:r>
              <a:rPr lang="en-US" sz="1000" dirty="0">
                <a:solidFill>
                  <a:srgbClr val="000000"/>
                </a:solidFill>
                <a:latin typeface="Arial" panose="020B0604020202020204" pitchFamily="34" charset="0"/>
                <a:ea typeface="Calibri"/>
                <a:cs typeface="Arial" panose="020B0604020202020204" pitchFamily="34" charset="0"/>
              </a:rPr>
              <a:t>Requires VA to provide info on Veteran entitlement to schools</a:t>
            </a:r>
          </a:p>
          <a:p>
            <a:pPr marL="1714405" lvl="3" indent="-342881">
              <a:buFont typeface="Wingdings" panose="05000000000000000000" pitchFamily="2" charset="2"/>
              <a:buChar char="§"/>
              <a:tabLst>
                <a:tab pos="457174" algn="l"/>
              </a:tabLst>
            </a:pPr>
            <a:r>
              <a:rPr lang="en-US" sz="1000" dirty="0">
                <a:solidFill>
                  <a:srgbClr val="000000"/>
                </a:solidFill>
                <a:latin typeface="Arial" panose="020B0604020202020204" pitchFamily="34" charset="0"/>
                <a:ea typeface="Calibri"/>
                <a:cs typeface="Arial" panose="020B0604020202020204" pitchFamily="34" charset="0"/>
              </a:rPr>
              <a:t>Support the intent </a:t>
            </a:r>
          </a:p>
          <a:p>
            <a:pPr marL="1257230" lvl="2" indent="-342881">
              <a:buFont typeface="Courier New" panose="02070309020205020404" pitchFamily="49" charset="0"/>
              <a:buChar char="o"/>
              <a:tabLst>
                <a:tab pos="457174" algn="l"/>
              </a:tabLst>
            </a:pPr>
            <a:r>
              <a:rPr lang="en-US" sz="1000" dirty="0">
                <a:latin typeface="Arial" panose="020B0604020202020204" pitchFamily="34" charset="0"/>
                <a:ea typeface="Calibri"/>
                <a:cs typeface="Arial" panose="020B0604020202020204" pitchFamily="34" charset="0"/>
              </a:rPr>
              <a:t>Requires VA survey individuals who are using or have used VA benefits </a:t>
            </a:r>
          </a:p>
          <a:p>
            <a:pPr marL="1714405" lvl="3" indent="-342881">
              <a:buFont typeface="Wingdings" panose="05000000000000000000" pitchFamily="2" charset="2"/>
              <a:buChar char="§"/>
              <a:tabLst>
                <a:tab pos="457174" algn="l"/>
              </a:tabLst>
            </a:pPr>
            <a:r>
              <a:rPr lang="en-US" sz="1000" dirty="0">
                <a:latin typeface="Arial" panose="020B0604020202020204" pitchFamily="34" charset="0"/>
                <a:ea typeface="Calibri"/>
                <a:cs typeface="Arial" panose="020B0604020202020204" pitchFamily="34" charset="0"/>
              </a:rPr>
              <a:t>Support the intent </a:t>
            </a:r>
          </a:p>
          <a:p>
            <a:pPr marL="1371524" lvl="3">
              <a:tabLst>
                <a:tab pos="457174" algn="l"/>
              </a:tabLst>
            </a:pPr>
            <a:endParaRPr lang="en-US" dirty="0" smtClean="0">
              <a:solidFill>
                <a:srgbClr val="000000"/>
              </a:solidFill>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1251102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a:solidFill>
              <a:srgbClr val="000000"/>
            </a:solidFill>
            <a:miter lim="800000"/>
            <a:headEnd/>
            <a:tailEnd/>
          </a:ln>
        </p:spPr>
      </p:sp>
      <p:sp>
        <p:nvSpPr>
          <p:cNvPr id="31747" name="Notes Placeholder 2"/>
          <p:cNvSpPr>
            <a:spLocks noGrp="1"/>
          </p:cNvSpPr>
          <p:nvPr>
            <p:ph type="body" idx="1"/>
          </p:nvPr>
        </p:nvSpPr>
        <p:spPr/>
        <p:txBody>
          <a:bodyPr lIns="90946" tIns="45473" rIns="90946" bIns="45473"/>
          <a:lstStyle/>
          <a:p>
            <a:pPr eaLnBrk="1" hangingPunct="1">
              <a:spcBef>
                <a:spcPct val="0"/>
              </a:spcBef>
            </a:pPr>
            <a:endParaRPr lang="en-US" altLang="en-US" smtClean="0">
              <a:solidFill>
                <a:srgbClr val="000000"/>
              </a:solidFill>
            </a:endParaRPr>
          </a:p>
        </p:txBody>
      </p:sp>
      <p:sp>
        <p:nvSpPr>
          <p:cNvPr id="31748" name="Slide Number Placeholder 3"/>
          <p:cNvSpPr>
            <a:spLocks noGrp="1"/>
          </p:cNvSpPr>
          <p:nvPr>
            <p:ph type="sldNum" sz="quarter" idx="4294967295"/>
          </p:nvPr>
        </p:nvSpPr>
        <p:spPr bwMode="auto">
          <a:xfrm>
            <a:off x="3970436" y="8829989"/>
            <a:ext cx="3038372"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46" tIns="45473" rIns="90946" bIns="45473"/>
          <a:lstStyle>
            <a:lvl1pPr eaLnBrk="0" hangingPunct="0">
              <a:lnSpc>
                <a:spcPct val="125000"/>
              </a:lnSpc>
              <a:spcBef>
                <a:spcPct val="30000"/>
              </a:spcBef>
              <a:defRPr sz="2400">
                <a:solidFill>
                  <a:schemeClr val="tx1"/>
                </a:solidFill>
                <a:latin typeface="Avenir Roman"/>
                <a:ea typeface="Avenir Roman"/>
                <a:cs typeface="Avenir Roman"/>
                <a:sym typeface="Avenir Roman"/>
              </a:defRPr>
            </a:lvl1pPr>
            <a:lvl2pPr marL="740435" indent="-278659" eaLnBrk="0" hangingPunct="0">
              <a:lnSpc>
                <a:spcPct val="125000"/>
              </a:lnSpc>
              <a:spcBef>
                <a:spcPct val="30000"/>
              </a:spcBef>
              <a:defRPr sz="2400">
                <a:solidFill>
                  <a:schemeClr val="tx1"/>
                </a:solidFill>
                <a:latin typeface="Avenir Roman"/>
                <a:ea typeface="Avenir Roman"/>
                <a:cs typeface="Avenir Roman"/>
                <a:sym typeface="Avenir Roman"/>
              </a:defRPr>
            </a:lvl2pPr>
            <a:lvl3pPr marL="1146480" indent="-219742" eaLnBrk="0" hangingPunct="0">
              <a:lnSpc>
                <a:spcPct val="125000"/>
              </a:lnSpc>
              <a:spcBef>
                <a:spcPct val="30000"/>
              </a:spcBef>
              <a:defRPr sz="2400">
                <a:solidFill>
                  <a:schemeClr val="tx1"/>
                </a:solidFill>
                <a:latin typeface="Avenir Roman"/>
                <a:ea typeface="Avenir Roman"/>
                <a:cs typeface="Avenir Roman"/>
                <a:sym typeface="Avenir Roman"/>
              </a:defRPr>
            </a:lvl3pPr>
            <a:lvl4pPr marL="1613034" indent="-219742" eaLnBrk="0" hangingPunct="0">
              <a:lnSpc>
                <a:spcPct val="125000"/>
              </a:lnSpc>
              <a:spcBef>
                <a:spcPct val="30000"/>
              </a:spcBef>
              <a:defRPr sz="2400">
                <a:solidFill>
                  <a:schemeClr val="tx1"/>
                </a:solidFill>
                <a:latin typeface="Avenir Roman"/>
                <a:ea typeface="Avenir Roman"/>
                <a:cs typeface="Avenir Roman"/>
                <a:sym typeface="Avenir Roman"/>
              </a:defRPr>
            </a:lvl4pPr>
            <a:lvl5pPr marL="2074810" indent="-219742" eaLnBrk="0" hangingPunct="0">
              <a:lnSpc>
                <a:spcPct val="125000"/>
              </a:lnSpc>
              <a:spcBef>
                <a:spcPct val="30000"/>
              </a:spcBef>
              <a:defRPr sz="2400">
                <a:solidFill>
                  <a:schemeClr val="tx1"/>
                </a:solidFill>
                <a:latin typeface="Avenir Roman"/>
                <a:ea typeface="Avenir Roman"/>
                <a:cs typeface="Avenir Roman"/>
                <a:sym typeface="Avenir Roman"/>
              </a:defRPr>
            </a:lvl5pPr>
            <a:lvl6pPr marL="2533403" indent="-219742" defTabSz="458592"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6pPr>
            <a:lvl7pPr marL="2991995" indent="-219742" defTabSz="458592"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7pPr>
            <a:lvl8pPr marL="3450586" indent="-219742" defTabSz="458592"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8pPr>
            <a:lvl9pPr marL="3909178" indent="-219742" defTabSz="458592"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9pPr>
          </a:lstStyle>
          <a:p>
            <a:pPr eaLnBrk="1" hangingPunct="1">
              <a:lnSpc>
                <a:spcPct val="100000"/>
              </a:lnSpc>
              <a:spcBef>
                <a:spcPct val="0"/>
              </a:spcBef>
            </a:pPr>
            <a:fld id="{12BAB10A-2B57-48DE-825C-74AF7D23FE8D}" type="slidenum">
              <a:rPr lang="en-US" altLang="en-US" sz="1200">
                <a:solidFill>
                  <a:srgbClr val="000000"/>
                </a:solidFill>
                <a:latin typeface="Calibri" pitchFamily="34" charset="0"/>
                <a:ea typeface="MS PGothic" pitchFamily="34" charset="-128"/>
                <a:cs typeface="Calibri" pitchFamily="34" charset="0"/>
                <a:sym typeface="Calibri" pitchFamily="34" charset="0"/>
              </a:rPr>
              <a:pPr eaLnBrk="1" hangingPunct="1">
                <a:lnSpc>
                  <a:spcPct val="100000"/>
                </a:lnSpc>
                <a:spcBef>
                  <a:spcPct val="0"/>
                </a:spcBef>
              </a:pPr>
              <a:t>2</a:t>
            </a:fld>
            <a:endParaRPr lang="en-US" altLang="en-US" sz="1200">
              <a:solidFill>
                <a:srgbClr val="000000"/>
              </a:solidFill>
              <a:latin typeface="Calibri" pitchFamily="34" charset="0"/>
              <a:ea typeface="MS PGothic" pitchFamily="34" charset="-128"/>
              <a:cs typeface="Calibri" pitchFamily="34" charset="0"/>
              <a:sym typeface="Calibri" pitchFamily="34" charset="0"/>
            </a:endParaRPr>
          </a:p>
        </p:txBody>
      </p:sp>
    </p:spTree>
    <p:extLst>
      <p:ext uri="{BB962C8B-B14F-4D97-AF65-F5344CB8AC3E}">
        <p14:creationId xmlns:p14="http://schemas.microsoft.com/office/powerpoint/2010/main" val="2527022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p:txBody>
          <a:bodyPr/>
          <a:lstStyle/>
          <a:p>
            <a:pPr marL="1257230" lvl="2" indent="-342881">
              <a:buFont typeface="Courier New" panose="02070309020205020404" pitchFamily="49" charset="0"/>
              <a:buChar char="o"/>
              <a:tabLst>
                <a:tab pos="457174" algn="l"/>
              </a:tabLst>
            </a:pPr>
            <a:r>
              <a:rPr lang="en-US" dirty="0" smtClean="0">
                <a:solidFill>
                  <a:srgbClr val="000000"/>
                </a:solidFill>
                <a:latin typeface="Arial" panose="020B0604020202020204" pitchFamily="34" charset="0"/>
                <a:ea typeface="Calibri"/>
                <a:cs typeface="Arial" panose="020B0604020202020204" pitchFamily="34" charset="0"/>
              </a:rPr>
              <a:t>Centralized reporting of enrollments by certain groups, districts, and consortiums</a:t>
            </a:r>
          </a:p>
          <a:p>
            <a:pPr marL="1714405" lvl="3" indent="-342881">
              <a:buFont typeface="Wingdings" panose="05000000000000000000" pitchFamily="2" charset="2"/>
              <a:buChar char="§"/>
              <a:tabLst>
                <a:tab pos="457174" algn="l"/>
              </a:tabLst>
            </a:pPr>
            <a:r>
              <a:rPr lang="en-US" dirty="0" smtClean="0">
                <a:solidFill>
                  <a:srgbClr val="000000"/>
                </a:solidFill>
                <a:latin typeface="Arial" panose="020B0604020202020204" pitchFamily="34" charset="0"/>
                <a:ea typeface="Calibri"/>
                <a:cs typeface="Arial" panose="020B0604020202020204" pitchFamily="34" charset="0"/>
              </a:rPr>
              <a:t>Support </a:t>
            </a:r>
          </a:p>
          <a:p>
            <a:pPr marL="1257230" lvl="2" indent="-342881">
              <a:buFont typeface="Courier New" panose="02070309020205020404" pitchFamily="49" charset="0"/>
              <a:buChar char="o"/>
              <a:tabLst>
                <a:tab pos="457174" algn="l"/>
              </a:tabLst>
            </a:pPr>
            <a:r>
              <a:rPr lang="en-US" dirty="0" smtClean="0">
                <a:solidFill>
                  <a:srgbClr val="000000"/>
                </a:solidFill>
                <a:latin typeface="Arial" panose="020B0604020202020204" pitchFamily="34" charset="0"/>
                <a:ea typeface="Calibri"/>
                <a:cs typeface="Arial" panose="020B0604020202020204" pitchFamily="34" charset="0"/>
              </a:rPr>
              <a:t>Clarifies definition of covered individual from Choice Act</a:t>
            </a:r>
          </a:p>
          <a:p>
            <a:pPr marL="1714405" lvl="3" indent="-342881">
              <a:buFont typeface="Wingdings" panose="05000000000000000000" pitchFamily="2" charset="2"/>
              <a:buChar char="§"/>
              <a:tabLst>
                <a:tab pos="457174" algn="l"/>
              </a:tabLst>
            </a:pPr>
            <a:r>
              <a:rPr lang="en-US" dirty="0" smtClean="0">
                <a:solidFill>
                  <a:srgbClr val="000000"/>
                </a:solidFill>
                <a:latin typeface="Arial" panose="020B0604020202020204" pitchFamily="34" charset="0"/>
                <a:ea typeface="Calibri"/>
                <a:cs typeface="Arial" panose="020B0604020202020204" pitchFamily="34" charset="0"/>
              </a:rPr>
              <a:t>Have concerns – expands eligibility to include dependents of Servicemembers </a:t>
            </a:r>
          </a:p>
          <a:p>
            <a:pPr marL="1257230" lvl="2" indent="-342881">
              <a:buFont typeface="Courier New" panose="02070309020205020404" pitchFamily="49" charset="0"/>
              <a:buChar char="o"/>
              <a:tabLst>
                <a:tab pos="457174" algn="l"/>
              </a:tabLst>
            </a:pPr>
            <a:r>
              <a:rPr lang="en-US" dirty="0" smtClean="0">
                <a:solidFill>
                  <a:srgbClr val="000000"/>
                </a:solidFill>
                <a:latin typeface="Arial" panose="020B0604020202020204" pitchFamily="34" charset="0"/>
                <a:ea typeface="Calibri"/>
                <a:cs typeface="Arial" panose="020B0604020202020204" pitchFamily="34" charset="0"/>
              </a:rPr>
              <a:t>Modifies characterization of certain service for Reservists so time spent receiving medical care is creditable</a:t>
            </a:r>
          </a:p>
          <a:p>
            <a:pPr marL="1714405" lvl="3" indent="-342881">
              <a:buFont typeface="Courier New" panose="02070309020205020404" pitchFamily="49" charset="0"/>
              <a:buChar char="o"/>
              <a:tabLst>
                <a:tab pos="457174" algn="l"/>
              </a:tabLst>
            </a:pPr>
            <a:r>
              <a:rPr lang="en-US" dirty="0" smtClean="0">
                <a:solidFill>
                  <a:srgbClr val="000000"/>
                </a:solidFill>
                <a:latin typeface="Arial" panose="020B0604020202020204" pitchFamily="34" charset="0"/>
                <a:ea typeface="Calibri"/>
                <a:cs typeface="Arial" panose="020B0604020202020204" pitchFamily="34" charset="0"/>
              </a:rPr>
              <a:t>Defer to DoD</a:t>
            </a:r>
          </a:p>
          <a:p>
            <a:pPr marL="1257230" lvl="2" indent="-342881">
              <a:buFont typeface="Courier New" panose="02070309020205020404" pitchFamily="49" charset="0"/>
              <a:buChar char="o"/>
              <a:tabLst>
                <a:tab pos="457174" algn="l"/>
              </a:tabLst>
            </a:pPr>
            <a:r>
              <a:rPr lang="en-US" dirty="0" smtClean="0">
                <a:solidFill>
                  <a:srgbClr val="000000"/>
                </a:solidFill>
                <a:latin typeface="Arial" panose="020B0604020202020204" pitchFamily="34" charset="0"/>
                <a:ea typeface="Calibri"/>
                <a:cs typeface="Arial" panose="020B0604020202020204" pitchFamily="34" charset="0"/>
              </a:rPr>
              <a:t>Restores expired authority for certain work study activities</a:t>
            </a:r>
          </a:p>
          <a:p>
            <a:pPr marL="1714405" lvl="3" indent="-342881">
              <a:buFont typeface="Wingdings" panose="05000000000000000000" pitchFamily="2" charset="2"/>
              <a:buChar char="§"/>
              <a:tabLst>
                <a:tab pos="457174" algn="l"/>
              </a:tabLst>
            </a:pPr>
            <a:r>
              <a:rPr lang="en-US" dirty="0" smtClean="0">
                <a:solidFill>
                  <a:srgbClr val="000000"/>
                </a:solidFill>
                <a:latin typeface="Arial" panose="020B0604020202020204" pitchFamily="34" charset="0"/>
                <a:ea typeface="Calibri"/>
                <a:cs typeface="Arial" panose="020B0604020202020204" pitchFamily="34" charset="0"/>
              </a:rPr>
              <a:t>Do not oppose – subject to the identification of appropriate offsets </a:t>
            </a:r>
            <a:endParaRPr lang="en-US" dirty="0" smtClean="0">
              <a:solidFill>
                <a:srgbClr val="000000"/>
              </a:solidFill>
              <a:latin typeface="Bookman Old Style" panose="02050604050505020204" pitchFamily="18" charset="0"/>
              <a:ea typeface="Calibri"/>
              <a:cs typeface="Times New Roman"/>
            </a:endParaRPr>
          </a:p>
          <a:p>
            <a:pPr marL="1257230" lvl="2" indent="-342881">
              <a:buFont typeface="Courier New" panose="02070309020205020404" pitchFamily="49" charset="0"/>
              <a:buChar char="o"/>
              <a:tabLst>
                <a:tab pos="457174" algn="l"/>
              </a:tabLst>
            </a:pPr>
            <a:r>
              <a:rPr lang="en-US" dirty="0" smtClean="0">
                <a:solidFill>
                  <a:srgbClr val="FF0000"/>
                </a:solidFill>
                <a:latin typeface="Arial" panose="020B0604020202020204" pitchFamily="34" charset="0"/>
                <a:ea typeface="Calibri"/>
                <a:cs typeface="Arial" panose="020B0604020202020204" pitchFamily="34" charset="0"/>
              </a:rPr>
              <a:t>Modifies benefits transferred to family member under the </a:t>
            </a:r>
          </a:p>
          <a:p>
            <a:pPr lvl="2">
              <a:tabLst>
                <a:tab pos="457174" algn="l"/>
              </a:tabLst>
            </a:pPr>
            <a:r>
              <a:rPr lang="en-US" dirty="0" smtClean="0">
                <a:solidFill>
                  <a:srgbClr val="FF0000"/>
                </a:solidFill>
                <a:latin typeface="Arial" panose="020B0604020202020204" pitchFamily="34" charset="0"/>
                <a:ea typeface="Calibri"/>
                <a:cs typeface="Arial" panose="020B0604020202020204" pitchFamily="34" charset="0"/>
              </a:rPr>
              <a:t>     Post-9/11 GI Bill</a:t>
            </a:r>
          </a:p>
          <a:p>
            <a:pPr marL="1714405" lvl="3" indent="-342881">
              <a:buFont typeface="Wingdings" panose="05000000000000000000" pitchFamily="2" charset="2"/>
              <a:buChar char="§"/>
              <a:tabLst>
                <a:tab pos="457174" algn="l"/>
              </a:tabLst>
            </a:pPr>
            <a:r>
              <a:rPr lang="en-US" dirty="0" smtClean="0">
                <a:latin typeface="Arial" panose="020B0604020202020204" pitchFamily="34" charset="0"/>
                <a:ea typeface="Calibri"/>
                <a:cs typeface="Arial" panose="020B0604020202020204" pitchFamily="34" charset="0"/>
              </a:rPr>
              <a:t>Defer to DoD </a:t>
            </a:r>
          </a:p>
          <a:p>
            <a:pPr marL="1257230" lvl="2" indent="-342881">
              <a:buFont typeface="Courier New" panose="02070309020205020404" pitchFamily="49" charset="0"/>
              <a:buChar char="o"/>
              <a:tabLst>
                <a:tab pos="457174" algn="l"/>
              </a:tabLst>
            </a:pPr>
            <a:r>
              <a:rPr lang="en-US" dirty="0" smtClean="0">
                <a:solidFill>
                  <a:srgbClr val="000000"/>
                </a:solidFill>
                <a:latin typeface="Arial" panose="020B0604020202020204" pitchFamily="34" charset="0"/>
                <a:ea typeface="Calibri"/>
                <a:cs typeface="Arial" panose="020B0604020202020204" pitchFamily="34" charset="0"/>
              </a:rPr>
              <a:t>Caps certain flight training and other programs of education</a:t>
            </a:r>
          </a:p>
          <a:p>
            <a:pPr marL="1714405" lvl="3" indent="-342881">
              <a:buFont typeface="Wingdings" panose="05000000000000000000" pitchFamily="2" charset="2"/>
              <a:buChar char="§"/>
              <a:tabLst>
                <a:tab pos="457174" algn="l"/>
              </a:tabLst>
            </a:pPr>
            <a:r>
              <a:rPr lang="en-US" dirty="0" smtClean="0">
                <a:solidFill>
                  <a:srgbClr val="000000"/>
                </a:solidFill>
                <a:latin typeface="Arial" panose="020B0604020202020204" pitchFamily="34" charset="0"/>
                <a:ea typeface="Calibri"/>
                <a:cs typeface="Arial" panose="020B0604020202020204" pitchFamily="34" charset="0"/>
              </a:rPr>
              <a:t>Support</a:t>
            </a:r>
          </a:p>
          <a:p>
            <a:pPr marL="1257230" lvl="2" indent="-342881">
              <a:buFont typeface="Courier New" panose="02070309020205020404" pitchFamily="49" charset="0"/>
              <a:buChar char="o"/>
              <a:tabLst>
                <a:tab pos="457174" algn="l"/>
              </a:tabLst>
            </a:pPr>
            <a:r>
              <a:rPr lang="en-US" dirty="0" smtClean="0">
                <a:solidFill>
                  <a:srgbClr val="FF0000"/>
                </a:solidFill>
                <a:latin typeface="Arial" panose="020B0604020202020204" pitchFamily="34" charset="0"/>
                <a:ea typeface="Calibri"/>
                <a:cs typeface="Arial" panose="020B0604020202020204" pitchFamily="34" charset="0"/>
              </a:rPr>
              <a:t>Authorized $30M to “finish” automation of claims processing</a:t>
            </a:r>
          </a:p>
          <a:p>
            <a:pPr marL="1714405" lvl="3" indent="-342881">
              <a:buFont typeface="Wingdings" panose="05000000000000000000" pitchFamily="2" charset="2"/>
              <a:buChar char="§"/>
              <a:tabLst>
                <a:tab pos="457174" algn="l"/>
              </a:tabLst>
            </a:pPr>
            <a:r>
              <a:rPr lang="en-US" dirty="0" smtClean="0">
                <a:solidFill>
                  <a:srgbClr val="FF0000"/>
                </a:solidFill>
                <a:latin typeface="Arial" panose="020B0604020202020204" pitchFamily="34" charset="0"/>
                <a:ea typeface="Calibri"/>
                <a:cs typeface="Arial" panose="020B0604020202020204" pitchFamily="34" charset="0"/>
              </a:rPr>
              <a:t>Support </a:t>
            </a:r>
          </a:p>
          <a:p>
            <a:pPr marL="1371524" lvl="3">
              <a:tabLst>
                <a:tab pos="457174" algn="l"/>
              </a:tabLst>
            </a:pPr>
            <a:endParaRPr lang="en-US" dirty="0" smtClean="0">
              <a:solidFill>
                <a:srgbClr val="000000"/>
              </a:solidFill>
              <a:latin typeface="Arial" panose="020B0604020202020204" pitchFamily="34" charset="0"/>
              <a:ea typeface="Calibri"/>
              <a:cs typeface="Arial" panose="020B0604020202020204" pitchFamily="34" charset="0"/>
            </a:endParaRPr>
          </a:p>
          <a:p>
            <a:endParaRPr lang="en-US" altLang="en-US" dirty="0" smtClean="0"/>
          </a:p>
        </p:txBody>
      </p:sp>
    </p:spTree>
    <p:extLst>
      <p:ext uri="{BB962C8B-B14F-4D97-AF65-F5344CB8AC3E}">
        <p14:creationId xmlns:p14="http://schemas.microsoft.com/office/powerpoint/2010/main" val="3510568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p:txBody>
          <a:bodyPr/>
          <a:lstStyle/>
          <a:p>
            <a:pPr marL="1200150" lvl="2" indent="-285750">
              <a:buFont typeface="Courier New" panose="02070309020205020404" pitchFamily="49" charset="0"/>
              <a:buChar char="o"/>
              <a:tabLst>
                <a:tab pos="457200" algn="l"/>
              </a:tabLst>
            </a:pPr>
            <a:r>
              <a:rPr lang="en-US" dirty="0" smtClean="0">
                <a:latin typeface="Arial" panose="020B0604020202020204" pitchFamily="34" charset="0"/>
                <a:cs typeface="Arial" panose="020B0604020202020204" pitchFamily="34" charset="0"/>
              </a:rPr>
              <a:t>Clarifies eligibility for the Marine Gunnery Sergeant John David Fry Scholarship </a:t>
            </a:r>
          </a:p>
          <a:p>
            <a:pPr marL="1657350" lvl="3" indent="-285750">
              <a:buFont typeface="Wingdings" panose="05000000000000000000" pitchFamily="2" charset="2"/>
              <a:buChar char="§"/>
              <a:tabLst>
                <a:tab pos="457200" algn="l"/>
              </a:tabLst>
            </a:pPr>
            <a:r>
              <a:rPr lang="en-US" dirty="0" smtClean="0">
                <a:latin typeface="Arial" panose="020B0604020202020204" pitchFamily="34" charset="0"/>
                <a:cs typeface="Arial" panose="020B0604020202020204" pitchFamily="34" charset="0"/>
              </a:rPr>
              <a:t>New provision – no official VA position</a:t>
            </a:r>
          </a:p>
          <a:p>
            <a:pPr marL="1200150" lvl="2" indent="-285750">
              <a:buFont typeface="Courier New" panose="02070309020205020404" pitchFamily="49" charset="0"/>
              <a:buChar char="o"/>
              <a:tabLst>
                <a:tab pos="457200" algn="l"/>
              </a:tabLst>
            </a:pPr>
            <a:r>
              <a:rPr lang="en-US" dirty="0" smtClean="0">
                <a:latin typeface="Arial" panose="020B0604020202020204" pitchFamily="34" charset="0"/>
                <a:cs typeface="Arial" panose="020B0604020202020204" pitchFamily="34" charset="0"/>
              </a:rPr>
              <a:t>Allows Fry Scholarship recipients to participate in the Yellow Ribbon program</a:t>
            </a:r>
          </a:p>
          <a:p>
            <a:pPr marL="1657350" lvl="3" indent="-285750">
              <a:buFont typeface="Wingdings" panose="05000000000000000000" pitchFamily="2" charset="2"/>
              <a:buChar char="§"/>
              <a:tabLst>
                <a:tab pos="457200" algn="l"/>
              </a:tabLst>
            </a:pPr>
            <a:r>
              <a:rPr lang="en-US" dirty="0" smtClean="0">
                <a:latin typeface="Arial" panose="020B0604020202020204" pitchFamily="34" charset="0"/>
                <a:cs typeface="Arial" panose="020B0604020202020204" pitchFamily="34" charset="0"/>
              </a:rPr>
              <a:t>VA does not object, subject to Congress identifying acceptable offsets for the additional benefit costs </a:t>
            </a:r>
          </a:p>
          <a:p>
            <a:pPr marL="1200150" lvl="2" indent="-285750">
              <a:buFont typeface="Courier New" panose="02070309020205020404" pitchFamily="49" charset="0"/>
              <a:buChar char="o"/>
              <a:tabLst>
                <a:tab pos="457200" algn="l"/>
              </a:tabLst>
            </a:pPr>
            <a:r>
              <a:rPr lang="en-US" dirty="0" smtClean="0"/>
              <a:t>Recodifies and improves benefit election process</a:t>
            </a:r>
          </a:p>
          <a:p>
            <a:pPr marL="1657350" lvl="3" indent="-285750">
              <a:buFont typeface="Wingdings" panose="05000000000000000000" pitchFamily="2" charset="2"/>
              <a:buChar char="§"/>
              <a:tabLst>
                <a:tab pos="457200" algn="l"/>
              </a:tabLst>
            </a:pPr>
            <a:r>
              <a:rPr lang="en-US" dirty="0" smtClean="0"/>
              <a:t>Do not object – have concerns with authority to make an alternative election</a:t>
            </a:r>
          </a:p>
          <a:p>
            <a:pPr marL="1200150" lvl="2" indent="-285750">
              <a:buFont typeface="Courier New" panose="02070309020205020404" pitchFamily="49" charset="0"/>
              <a:buChar char="o"/>
              <a:tabLst>
                <a:tab pos="457200" algn="l"/>
              </a:tabLst>
            </a:pPr>
            <a:r>
              <a:rPr lang="en-US" dirty="0" smtClean="0"/>
              <a:t>Restores expired authority for certain work-study activities </a:t>
            </a:r>
          </a:p>
          <a:p>
            <a:pPr marL="1657350" lvl="3" indent="-285750">
              <a:buFont typeface="Wingdings" panose="05000000000000000000" pitchFamily="2" charset="2"/>
              <a:buChar char="§"/>
              <a:tabLst>
                <a:tab pos="457200" algn="l"/>
              </a:tabLst>
            </a:pPr>
            <a:r>
              <a:rPr lang="en-US" dirty="0" smtClean="0"/>
              <a:t>Do not oppose – subject to the identification of appropriate offsets </a:t>
            </a:r>
          </a:p>
          <a:p>
            <a:pPr marL="1200150" lvl="2" indent="-285750">
              <a:buFont typeface="Courier New" panose="02070309020205020404" pitchFamily="49" charset="0"/>
              <a:buChar char="o"/>
            </a:pPr>
            <a:r>
              <a:rPr lang="en-US" dirty="0" smtClean="0"/>
              <a:t>Centralized reporting of enrollments by certain groups, districts, and consortiums </a:t>
            </a:r>
          </a:p>
          <a:p>
            <a:pPr marL="1657350" lvl="3" indent="-285750">
              <a:buFont typeface="Wingdings" panose="05000000000000000000" pitchFamily="2" charset="2"/>
              <a:buChar char="§"/>
            </a:pPr>
            <a:r>
              <a:rPr lang="en-US" dirty="0" smtClean="0"/>
              <a:t>Support</a:t>
            </a:r>
          </a:p>
          <a:p>
            <a:pPr marL="1200150" lvl="2" indent="-285750">
              <a:buFont typeface="Courier New" panose="02070309020205020404" pitchFamily="49" charset="0"/>
              <a:buChar char="o"/>
            </a:pPr>
            <a:r>
              <a:rPr lang="en-US" dirty="0" smtClean="0"/>
              <a:t>Requires VA to provide info on Veteran entitlement to schools </a:t>
            </a:r>
          </a:p>
          <a:p>
            <a:pPr marL="1657350" lvl="3" indent="-285750">
              <a:buFont typeface="Wingdings" panose="05000000000000000000" pitchFamily="2" charset="2"/>
              <a:buChar char="§"/>
            </a:pPr>
            <a:r>
              <a:rPr lang="en-US" dirty="0" smtClean="0"/>
              <a:t>Support the intent</a:t>
            </a:r>
          </a:p>
          <a:p>
            <a:pPr marL="1200150" lvl="2" indent="-285750">
              <a:buFont typeface="Courier New" panose="02070309020205020404" pitchFamily="49" charset="0"/>
              <a:buChar char="o"/>
            </a:pPr>
            <a:r>
              <a:rPr lang="en-US" dirty="0" smtClean="0"/>
              <a:t>Codifies SAA role in determining “deemed approved” </a:t>
            </a:r>
          </a:p>
          <a:p>
            <a:pPr marL="1657350" lvl="3" indent="-285750">
              <a:buFont typeface="Wingdings" panose="05000000000000000000" pitchFamily="2" charset="2"/>
              <a:buChar char="§"/>
            </a:pPr>
            <a:r>
              <a:rPr lang="en-US" dirty="0" smtClean="0"/>
              <a:t>Support – believes that both the Secretary and the SAA should have approval authority    </a:t>
            </a:r>
          </a:p>
          <a:p>
            <a:pPr marL="1200150" lvl="2" indent="-285750">
              <a:buFont typeface="Courier New" panose="02070309020205020404" pitchFamily="49" charset="0"/>
              <a:buChar char="o"/>
            </a:pPr>
            <a:r>
              <a:rPr lang="en-US" dirty="0" smtClean="0"/>
              <a:t>Clarifies criteria used to approve courses </a:t>
            </a:r>
          </a:p>
          <a:p>
            <a:pPr marL="1657350" lvl="3" indent="-285750">
              <a:buFont typeface="Wingdings" panose="05000000000000000000" pitchFamily="2" charset="2"/>
              <a:buChar char="§"/>
            </a:pPr>
            <a:r>
              <a:rPr lang="en-US" dirty="0" smtClean="0"/>
              <a:t>Agree with intent – does not believe VA should be interjected into the SAA approval requirements     </a:t>
            </a:r>
          </a:p>
          <a:p>
            <a:pPr marL="1200150" lvl="2" indent="-285750">
              <a:buFont typeface="Courier New" panose="02070309020205020404" pitchFamily="49" charset="0"/>
              <a:buChar char="o"/>
            </a:pPr>
            <a:r>
              <a:rPr lang="en-US" dirty="0" smtClean="0"/>
              <a:t>Amends compliance survey criteria </a:t>
            </a:r>
          </a:p>
          <a:p>
            <a:pPr marL="1657350" lvl="3" indent="-285750">
              <a:buFont typeface="Wingdings" panose="05000000000000000000" pitchFamily="2" charset="2"/>
              <a:buChar char="§"/>
            </a:pPr>
            <a:r>
              <a:rPr lang="en-US" dirty="0" smtClean="0"/>
              <a:t>Support   </a:t>
            </a:r>
          </a:p>
          <a:p>
            <a:pPr marL="1200150" lvl="2" indent="-285750">
              <a:buFont typeface="Courier New" panose="02070309020205020404" pitchFamily="49" charset="0"/>
              <a:buChar char="o"/>
            </a:pPr>
            <a:r>
              <a:rPr lang="en-US" dirty="0" smtClean="0"/>
              <a:t>Requires VA survey individuals who are using or have used VA benefits</a:t>
            </a:r>
          </a:p>
          <a:p>
            <a:pPr marL="1657350" lvl="3" indent="-285750">
              <a:buFont typeface="Wingdings" panose="05000000000000000000" pitchFamily="2" charset="2"/>
              <a:buChar char="§"/>
            </a:pPr>
            <a:r>
              <a:rPr lang="en-US" dirty="0" smtClean="0"/>
              <a:t>Support the intent </a:t>
            </a:r>
          </a:p>
          <a:p>
            <a:pPr marL="1200150" lvl="2" indent="-285750">
              <a:buFont typeface="Courier New" panose="02070309020205020404" pitchFamily="49" charset="0"/>
              <a:buChar char="o"/>
            </a:pPr>
            <a:r>
              <a:rPr lang="en-US" dirty="0" smtClean="0"/>
              <a:t>Clarifies definition of covered individual from Choice Act </a:t>
            </a:r>
          </a:p>
          <a:p>
            <a:pPr marL="1657350" lvl="3" indent="-285750">
              <a:buFont typeface="Wingdings" panose="05000000000000000000" pitchFamily="2" charset="2"/>
              <a:buChar char="§"/>
            </a:pPr>
            <a:r>
              <a:rPr lang="en-US" dirty="0" smtClean="0"/>
              <a:t>Have concerns – expands eligibility to include dependents of Servicemembers </a:t>
            </a:r>
          </a:p>
          <a:p>
            <a:endParaRPr lang="en-US" altLang="en-US" dirty="0" smtClean="0"/>
          </a:p>
        </p:txBody>
      </p:sp>
    </p:spTree>
    <p:extLst>
      <p:ext uri="{BB962C8B-B14F-4D97-AF65-F5344CB8AC3E}">
        <p14:creationId xmlns:p14="http://schemas.microsoft.com/office/powerpoint/2010/main" val="142870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p:txBody>
          <a:bodyPr/>
          <a:lstStyle/>
          <a:p>
            <a:pPr marL="1200083" lvl="2" indent="-285734">
              <a:buFont typeface="Courier New" panose="02070309020205020404" pitchFamily="49" charset="0"/>
              <a:buChar char="o"/>
              <a:tabLst>
                <a:tab pos="457174" algn="l"/>
              </a:tabLst>
            </a:pPr>
            <a:r>
              <a:rPr lang="en-US" dirty="0" smtClean="0">
                <a:solidFill>
                  <a:srgbClr val="FF0000"/>
                </a:solidFill>
                <a:latin typeface="Arial" panose="020B0604020202020204" pitchFamily="34" charset="0"/>
                <a:cs typeface="Arial" panose="020B0604020202020204" pitchFamily="34" charset="0"/>
              </a:rPr>
              <a:t>Assists individuals affected by permanent school closures</a:t>
            </a:r>
          </a:p>
          <a:p>
            <a:pPr marL="1657259" lvl="3" indent="-285734">
              <a:buFont typeface="Wingdings" panose="05000000000000000000" pitchFamily="2" charset="2"/>
              <a:buChar char="§"/>
              <a:tabLst>
                <a:tab pos="457174" algn="l"/>
              </a:tabLst>
            </a:pPr>
            <a:r>
              <a:rPr lang="en-US" dirty="0" smtClean="0">
                <a:solidFill>
                  <a:srgbClr val="FF0000"/>
                </a:solidFill>
                <a:latin typeface="Arial" panose="020B0604020202020204" pitchFamily="34" charset="0"/>
                <a:cs typeface="Arial" panose="020B0604020202020204" pitchFamily="34" charset="0"/>
              </a:rPr>
              <a:t>Support</a:t>
            </a:r>
          </a:p>
          <a:p>
            <a:pPr marL="1200083" lvl="2" indent="-285734">
              <a:buFont typeface="Courier New" panose="02070309020205020404" pitchFamily="49" charset="0"/>
              <a:buChar char="o"/>
              <a:tabLst>
                <a:tab pos="457174" algn="l"/>
              </a:tabLst>
            </a:pPr>
            <a:r>
              <a:rPr lang="en-US" dirty="0" smtClean="0">
                <a:solidFill>
                  <a:srgbClr val="FF0000"/>
                </a:solidFill>
                <a:latin typeface="Arial" panose="020B0604020202020204" pitchFamily="34" charset="0"/>
                <a:cs typeface="Arial" panose="020B0604020202020204" pitchFamily="34" charset="0"/>
              </a:rPr>
              <a:t>Modifies characterization of certain service on active duty in the Reserve  Components as active duty for Post-9/11 GI Bill eligibility</a:t>
            </a:r>
          </a:p>
          <a:p>
            <a:pPr marL="1657259" lvl="3" indent="-285734">
              <a:buFont typeface="Wingdings" panose="05000000000000000000" pitchFamily="2" charset="2"/>
              <a:buChar char="§"/>
              <a:tabLst>
                <a:tab pos="457174" algn="l"/>
              </a:tabLst>
            </a:pPr>
            <a:r>
              <a:rPr lang="en-US" dirty="0" smtClean="0">
                <a:solidFill>
                  <a:srgbClr val="FF0000"/>
                </a:solidFill>
                <a:latin typeface="Arial" panose="020B0604020202020204" pitchFamily="34" charset="0"/>
                <a:cs typeface="Arial" panose="020B0604020202020204" pitchFamily="34" charset="0"/>
              </a:rPr>
              <a:t>Defer to DoD – includes two additional call-ups not previously seen by VA   </a:t>
            </a:r>
          </a:p>
          <a:p>
            <a:pPr marL="1200083" lvl="2" indent="-285734">
              <a:buFont typeface="Courier New" panose="02070309020205020404" pitchFamily="49" charset="0"/>
              <a:buChar char="o"/>
              <a:tabLst>
                <a:tab pos="457174" algn="l"/>
              </a:tabLst>
            </a:pPr>
            <a:r>
              <a:rPr lang="en-US" dirty="0" smtClean="0">
                <a:solidFill>
                  <a:srgbClr val="FF0000"/>
                </a:solidFill>
              </a:rPr>
              <a:t>Restores entitlement under the Montgomery GI Bill-Selected Reserve (MGIB-SR) for certain additional periods of active duty </a:t>
            </a:r>
          </a:p>
          <a:p>
            <a:pPr marL="1657259" lvl="3" indent="-285734">
              <a:buFont typeface="Wingdings" panose="05000000000000000000" pitchFamily="2" charset="2"/>
              <a:buChar char="§"/>
              <a:tabLst>
                <a:tab pos="457174" algn="l"/>
              </a:tabLst>
            </a:pPr>
            <a:r>
              <a:rPr lang="en-US" dirty="0" smtClean="0">
                <a:solidFill>
                  <a:srgbClr val="FF0000"/>
                </a:solidFill>
              </a:rPr>
              <a:t>Do not oppose </a:t>
            </a:r>
          </a:p>
          <a:p>
            <a:pPr marL="1200083" lvl="2" indent="-285734">
              <a:buFont typeface="Courier New" panose="02070309020205020404" pitchFamily="49" charset="0"/>
              <a:buChar char="o"/>
              <a:tabLst>
                <a:tab pos="457174" algn="l"/>
              </a:tabLst>
            </a:pPr>
            <a:r>
              <a:rPr lang="en-US" dirty="0" smtClean="0">
                <a:solidFill>
                  <a:srgbClr val="FF0000"/>
                </a:solidFill>
              </a:rPr>
              <a:t>Assists individuals who lost REAP eligibility </a:t>
            </a:r>
          </a:p>
          <a:p>
            <a:pPr marL="1657259" lvl="3" indent="-285734">
              <a:buFont typeface="Wingdings" panose="05000000000000000000" pitchFamily="2" charset="2"/>
              <a:buChar char="§"/>
              <a:tabLst>
                <a:tab pos="457174" algn="l"/>
              </a:tabLst>
            </a:pPr>
            <a:r>
              <a:rPr lang="en-US" dirty="0" smtClean="0">
                <a:solidFill>
                  <a:srgbClr val="FF0000"/>
                </a:solidFill>
              </a:rPr>
              <a:t>New provision – no official VA position  </a:t>
            </a:r>
          </a:p>
          <a:p>
            <a:pPr marL="1200083" lvl="2" indent="-285734">
              <a:buFont typeface="Courier New" panose="02070309020205020404" pitchFamily="49" charset="0"/>
              <a:buChar char="o"/>
              <a:tabLst>
                <a:tab pos="457174" algn="l"/>
              </a:tabLst>
            </a:pPr>
            <a:r>
              <a:rPr lang="en-US" dirty="0" smtClean="0">
                <a:solidFill>
                  <a:srgbClr val="FF0000"/>
                </a:solidFill>
              </a:rPr>
              <a:t>Requires educational institutions to submit annual report on academic progress to VA</a:t>
            </a:r>
          </a:p>
          <a:p>
            <a:pPr marL="1657259" lvl="3" indent="-285734">
              <a:buFont typeface="Wingdings" panose="05000000000000000000" pitchFamily="2" charset="2"/>
              <a:buChar char="§"/>
              <a:tabLst>
                <a:tab pos="457174" algn="l"/>
              </a:tabLst>
            </a:pPr>
            <a:r>
              <a:rPr lang="en-US" dirty="0" smtClean="0">
                <a:solidFill>
                  <a:srgbClr val="FF0000"/>
                </a:solidFill>
              </a:rPr>
              <a:t>Do not object </a:t>
            </a:r>
          </a:p>
          <a:p>
            <a:pPr marL="1200083" lvl="2" indent="-285734">
              <a:buFont typeface="Courier New" panose="02070309020205020404" pitchFamily="49" charset="0"/>
              <a:buChar char="o"/>
            </a:pPr>
            <a:r>
              <a:rPr lang="en-US" dirty="0" smtClean="0">
                <a:solidFill>
                  <a:srgbClr val="FF0000"/>
                </a:solidFill>
              </a:rPr>
              <a:t>Modifies approval requirements for programs designed to prepare individuals for licensure or certification </a:t>
            </a:r>
          </a:p>
          <a:p>
            <a:pPr marL="1657259" lvl="3" indent="-285734">
              <a:buFont typeface="Wingdings" panose="05000000000000000000" pitchFamily="2" charset="2"/>
              <a:buChar char="§"/>
            </a:pPr>
            <a:r>
              <a:rPr lang="en-US" dirty="0" smtClean="0">
                <a:solidFill>
                  <a:srgbClr val="FF0000"/>
                </a:solidFill>
              </a:rPr>
              <a:t>Support the intent </a:t>
            </a:r>
          </a:p>
          <a:p>
            <a:pPr marL="1200083" lvl="2" indent="-285734">
              <a:buFont typeface="Courier New" panose="02070309020205020404" pitchFamily="49" charset="0"/>
              <a:buChar char="o"/>
            </a:pPr>
            <a:r>
              <a:rPr lang="en-US" dirty="0" smtClean="0">
                <a:solidFill>
                  <a:srgbClr val="FF0000"/>
                </a:solidFill>
              </a:rPr>
              <a:t>Reduces reporting fee rates</a:t>
            </a:r>
          </a:p>
          <a:p>
            <a:pPr marL="1657259" lvl="3" indent="-285734">
              <a:buFont typeface="Wingdings" panose="05000000000000000000" pitchFamily="2" charset="2"/>
              <a:buChar char="§"/>
            </a:pPr>
            <a:r>
              <a:rPr lang="en-US" dirty="0" smtClean="0">
                <a:solidFill>
                  <a:srgbClr val="FF0000"/>
                </a:solidFill>
              </a:rPr>
              <a:t>New provision – no official VA position    </a:t>
            </a:r>
          </a:p>
          <a:p>
            <a:pPr marL="1200083" lvl="2" indent="-285734">
              <a:buFont typeface="Courier New" panose="02070309020205020404" pitchFamily="49" charset="0"/>
              <a:buChar char="o"/>
            </a:pPr>
            <a:r>
              <a:rPr lang="en-US" dirty="0" smtClean="0">
                <a:solidFill>
                  <a:srgbClr val="FF0000"/>
                </a:solidFill>
              </a:rPr>
              <a:t>Realigns housing allowance provided to VA beneficiaries </a:t>
            </a:r>
          </a:p>
          <a:p>
            <a:pPr marL="1657259" lvl="3" indent="-285734">
              <a:buFont typeface="Wingdings" panose="05000000000000000000" pitchFamily="2" charset="2"/>
              <a:buChar char="§"/>
            </a:pPr>
            <a:r>
              <a:rPr lang="en-US" dirty="0" smtClean="0">
                <a:solidFill>
                  <a:srgbClr val="FF0000"/>
                </a:solidFill>
              </a:rPr>
              <a:t>New provision – no official VA position </a:t>
            </a:r>
            <a:endParaRPr lang="en-US" dirty="0" smtClean="0">
              <a:solidFill>
                <a:srgbClr val="FF0000"/>
              </a:solidFill>
              <a:highlight>
                <a:srgbClr val="FFFF00"/>
              </a:highlight>
              <a:latin typeface="Arial" panose="020B0604020202020204" pitchFamily="34" charset="0"/>
              <a:cs typeface="Arial" panose="020B0604020202020204" pitchFamily="34" charset="0"/>
            </a:endParaRPr>
          </a:p>
          <a:p>
            <a:pPr marL="457174" lvl="1">
              <a:tabLst>
                <a:tab pos="457174" algn="l"/>
              </a:tabLst>
            </a:pPr>
            <a:endParaRPr lang="en-US"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7794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a:solidFill>
              <a:srgbClr val="000000"/>
            </a:solidFill>
            <a:miter lim="800000"/>
            <a:headEnd/>
            <a:tailEnd/>
          </a:ln>
        </p:spPr>
      </p:sp>
      <p:sp>
        <p:nvSpPr>
          <p:cNvPr id="45059" name="Notes Placeholder 2"/>
          <p:cNvSpPr>
            <a:spLocks noGrp="1"/>
          </p:cNvSpPr>
          <p:nvPr>
            <p:ph type="body" idx="1"/>
          </p:nvPr>
        </p:nvSpPr>
        <p:spPr/>
        <p:txBody>
          <a:bodyPr lIns="90991" tIns="45494" rIns="90991" bIns="45494"/>
          <a:lstStyle/>
          <a:p>
            <a:pPr eaLnBrk="1" hangingPunct="1">
              <a:spcBef>
                <a:spcPct val="0"/>
              </a:spcBef>
            </a:pPr>
            <a:endParaRPr lang="en-US" altLang="en-US" dirty="0" smtClean="0">
              <a:solidFill>
                <a:srgbClr val="000000"/>
              </a:solidFill>
            </a:endParaRPr>
          </a:p>
        </p:txBody>
      </p:sp>
      <p:sp>
        <p:nvSpPr>
          <p:cNvPr id="45060" name="Slide Number Placeholder 3"/>
          <p:cNvSpPr>
            <a:spLocks noGrp="1"/>
          </p:cNvSpPr>
          <p:nvPr>
            <p:ph type="sldNum" sz="quarter" idx="4294967295"/>
          </p:nvPr>
        </p:nvSpPr>
        <p:spPr bwMode="auto">
          <a:xfrm>
            <a:off x="3970341"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1" tIns="45494" rIns="90991" bIns="45494"/>
          <a:lstStyle>
            <a:lvl1pPr eaLnBrk="0" hangingPunct="0">
              <a:lnSpc>
                <a:spcPct val="125000"/>
              </a:lnSpc>
              <a:spcBef>
                <a:spcPct val="30000"/>
              </a:spcBef>
              <a:defRPr sz="2400">
                <a:solidFill>
                  <a:schemeClr val="tx1"/>
                </a:solidFill>
                <a:latin typeface="Avenir Roman"/>
                <a:ea typeface="Avenir Roman"/>
                <a:cs typeface="Avenir Roman"/>
                <a:sym typeface="Avenir Roman"/>
              </a:defRPr>
            </a:lvl1pPr>
            <a:lvl2pPr marL="738066" indent="-282528" eaLnBrk="0" hangingPunct="0">
              <a:lnSpc>
                <a:spcPct val="125000"/>
              </a:lnSpc>
              <a:spcBef>
                <a:spcPct val="30000"/>
              </a:spcBef>
              <a:defRPr sz="2400">
                <a:solidFill>
                  <a:schemeClr val="tx1"/>
                </a:solidFill>
                <a:latin typeface="Avenir Roman"/>
                <a:ea typeface="Avenir Roman"/>
                <a:cs typeface="Avenir Roman"/>
                <a:sym typeface="Avenir Roman"/>
              </a:defRPr>
            </a:lvl2pPr>
            <a:lvl3pPr marL="1136462" indent="-225389" eaLnBrk="0" hangingPunct="0">
              <a:lnSpc>
                <a:spcPct val="125000"/>
              </a:lnSpc>
              <a:spcBef>
                <a:spcPct val="30000"/>
              </a:spcBef>
              <a:defRPr sz="2400">
                <a:solidFill>
                  <a:schemeClr val="tx1"/>
                </a:solidFill>
                <a:latin typeface="Avenir Roman"/>
                <a:ea typeface="Avenir Roman"/>
                <a:cs typeface="Avenir Roman"/>
                <a:sym typeface="Avenir Roman"/>
              </a:defRPr>
            </a:lvl3pPr>
            <a:lvl4pPr marL="1590411" indent="-225389" eaLnBrk="0" hangingPunct="0">
              <a:lnSpc>
                <a:spcPct val="125000"/>
              </a:lnSpc>
              <a:spcBef>
                <a:spcPct val="30000"/>
              </a:spcBef>
              <a:defRPr sz="2400">
                <a:solidFill>
                  <a:schemeClr val="tx1"/>
                </a:solidFill>
                <a:latin typeface="Avenir Roman"/>
                <a:ea typeface="Avenir Roman"/>
                <a:cs typeface="Avenir Roman"/>
                <a:sym typeface="Avenir Roman"/>
              </a:defRPr>
            </a:lvl4pPr>
            <a:lvl5pPr marL="2045948" indent="-225389" eaLnBrk="0" hangingPunct="0">
              <a:lnSpc>
                <a:spcPct val="125000"/>
              </a:lnSpc>
              <a:spcBef>
                <a:spcPct val="30000"/>
              </a:spcBef>
              <a:defRPr sz="2400">
                <a:solidFill>
                  <a:schemeClr val="tx1"/>
                </a:solidFill>
                <a:latin typeface="Avenir Roman"/>
                <a:ea typeface="Avenir Roman"/>
                <a:cs typeface="Avenir Roman"/>
                <a:sym typeface="Avenir Roman"/>
              </a:defRPr>
            </a:lvl5pPr>
            <a:lvl6pPr marL="2503073" indent="-225389" defTabSz="457123"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6pPr>
            <a:lvl7pPr marL="2960196" indent="-225389" defTabSz="457123"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7pPr>
            <a:lvl8pPr marL="3417320" indent="-225389" defTabSz="457123"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8pPr>
            <a:lvl9pPr marL="3874446" indent="-225389" defTabSz="457123"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9pPr>
          </a:lstStyle>
          <a:p>
            <a:pPr eaLnBrk="1" hangingPunct="1">
              <a:lnSpc>
                <a:spcPct val="100000"/>
              </a:lnSpc>
              <a:spcBef>
                <a:spcPct val="0"/>
              </a:spcBef>
            </a:pPr>
            <a:fld id="{BCAE801E-F17D-42AB-985D-18A1C822A273}" type="slidenum">
              <a:rPr lang="en-US" altLang="en-US" sz="1200">
                <a:solidFill>
                  <a:prstClr val="black"/>
                </a:solidFill>
                <a:latin typeface="Calibri" pitchFamily="34" charset="0"/>
                <a:ea typeface="MS PGothic" pitchFamily="34" charset="-128"/>
                <a:cs typeface="Calibri" pitchFamily="34" charset="0"/>
                <a:sym typeface="Calibri" pitchFamily="34" charset="0"/>
              </a:rPr>
              <a:pPr eaLnBrk="1" hangingPunct="1">
                <a:lnSpc>
                  <a:spcPct val="100000"/>
                </a:lnSpc>
                <a:spcBef>
                  <a:spcPct val="0"/>
                </a:spcBef>
              </a:pPr>
              <a:t>23</a:t>
            </a:fld>
            <a:endParaRPr lang="en-US" altLang="en-US" sz="1200" dirty="0">
              <a:solidFill>
                <a:prstClr val="black"/>
              </a:solidFill>
              <a:latin typeface="Calibri" pitchFamily="34" charset="0"/>
              <a:ea typeface="MS PGothic" pitchFamily="34" charset="-128"/>
              <a:cs typeface="Calibri" pitchFamily="34" charset="0"/>
              <a:sym typeface="Calibri" pitchFamily="34" charset="0"/>
            </a:endParaRPr>
          </a:p>
        </p:txBody>
      </p:sp>
    </p:spTree>
    <p:extLst>
      <p:ext uri="{BB962C8B-B14F-4D97-AF65-F5344CB8AC3E}">
        <p14:creationId xmlns:p14="http://schemas.microsoft.com/office/powerpoint/2010/main" val="698759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p:sp>
      <p:sp>
        <p:nvSpPr>
          <p:cNvPr id="48131" name="Notes Placeholder 2"/>
          <p:cNvSpPr>
            <a:spLocks noGrp="1"/>
          </p:cNvSpPr>
          <p:nvPr>
            <p:ph type="body" idx="1"/>
          </p:nvPr>
        </p:nvSpPr>
        <p:spPr/>
        <p:txBody>
          <a:bodyPr/>
          <a:lstStyle/>
          <a:p>
            <a:pPr marL="331641" indent="-331641">
              <a:buFontTx/>
              <a:buChar char="•"/>
            </a:pPr>
            <a:endParaRPr lang="en-US" altLang="en-US" sz="2000" dirty="0">
              <a:latin typeface="Arial" pitchFamily="34" charset="0"/>
              <a:cs typeface="Arial" pitchFamily="34" charset="0"/>
            </a:endParaRPr>
          </a:p>
        </p:txBody>
      </p:sp>
    </p:spTree>
    <p:extLst>
      <p:ext uri="{BB962C8B-B14F-4D97-AF65-F5344CB8AC3E}">
        <p14:creationId xmlns:p14="http://schemas.microsoft.com/office/powerpoint/2010/main" val="422626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endParaRPr dirty="0"/>
          </a:p>
        </p:txBody>
      </p:sp>
      <p:sp>
        <p:nvSpPr>
          <p:cNvPr id="206" name="Shape 206"/>
          <p:cNvSpPr>
            <a:spLocks noGrp="1"/>
          </p:cNvSpPr>
          <p:nvPr>
            <p:ph type="body" sz="quarter" idx="1"/>
          </p:nvPr>
        </p:nvSpPr>
        <p:spPr>
          <a:prstGeom prst="rect">
            <a:avLst/>
          </a:prstGeom>
        </p:spPr>
        <p:txBody>
          <a:bodyPr/>
          <a:lstStyle/>
          <a:p>
            <a:r>
              <a:rPr dirty="0"/>
              <a:t> </a:t>
            </a:r>
          </a:p>
        </p:txBody>
      </p:sp>
    </p:spTree>
    <p:extLst>
      <p:ext uri="{BB962C8B-B14F-4D97-AF65-F5344CB8AC3E}">
        <p14:creationId xmlns:p14="http://schemas.microsoft.com/office/powerpoint/2010/main" val="3130032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p:sp>
      <p:sp>
        <p:nvSpPr>
          <p:cNvPr id="35843" name="Notes Placeholder 2"/>
          <p:cNvSpPr>
            <a:spLocks noGrp="1"/>
          </p:cNvSpPr>
          <p:nvPr>
            <p:ph type="body" idx="1"/>
          </p:nvPr>
        </p:nvSpPr>
        <p:spPr/>
        <p:txBody>
          <a:bodyPr/>
          <a:lstStyle/>
          <a:p>
            <a:r>
              <a:rPr lang="en-US" altLang="en-US" dirty="0" smtClean="0"/>
              <a:t> </a:t>
            </a:r>
          </a:p>
          <a:p>
            <a:endParaRPr lang="en-US" altLang="en-US" dirty="0" smtClean="0"/>
          </a:p>
        </p:txBody>
      </p:sp>
    </p:spTree>
    <p:extLst>
      <p:ext uri="{BB962C8B-B14F-4D97-AF65-F5344CB8AC3E}">
        <p14:creationId xmlns:p14="http://schemas.microsoft.com/office/powerpoint/2010/main" val="4068851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endParaRPr dirty="0"/>
          </a:p>
        </p:txBody>
      </p:sp>
      <p:sp>
        <p:nvSpPr>
          <p:cNvPr id="206" name="Shape 206"/>
          <p:cNvSpPr>
            <a:spLocks noGrp="1"/>
          </p:cNvSpPr>
          <p:nvPr>
            <p:ph type="body" sz="quarter" idx="1"/>
          </p:nvPr>
        </p:nvSpPr>
        <p:spPr>
          <a:prstGeom prst="rect">
            <a:avLst/>
          </a:prstGeom>
        </p:spPr>
        <p:txBody>
          <a:bodyPr/>
          <a:lstStyle/>
          <a:p>
            <a:r>
              <a:rPr dirty="0"/>
              <a:t> </a:t>
            </a:r>
          </a:p>
        </p:txBody>
      </p:sp>
    </p:spTree>
    <p:extLst>
      <p:ext uri="{BB962C8B-B14F-4D97-AF65-F5344CB8AC3E}">
        <p14:creationId xmlns:p14="http://schemas.microsoft.com/office/powerpoint/2010/main" val="2525079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p:txBody>
          <a:bodyPr/>
          <a:lstStyle/>
          <a:p>
            <a:endParaRPr lang="en-US" altLang="en-US" dirty="0" smtClean="0"/>
          </a:p>
        </p:txBody>
      </p:sp>
    </p:spTree>
    <p:extLst>
      <p:ext uri="{BB962C8B-B14F-4D97-AF65-F5344CB8AC3E}">
        <p14:creationId xmlns:p14="http://schemas.microsoft.com/office/powerpoint/2010/main" val="2228228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a:solidFill>
              <a:srgbClr val="000000"/>
            </a:solidFill>
            <a:miter lim="800000"/>
            <a:headEnd/>
            <a:tailEnd/>
          </a:ln>
        </p:spPr>
      </p:sp>
      <p:sp>
        <p:nvSpPr>
          <p:cNvPr id="32771" name="Notes Placeholder 2"/>
          <p:cNvSpPr>
            <a:spLocks noGrp="1"/>
          </p:cNvSpPr>
          <p:nvPr>
            <p:ph type="body" idx="1"/>
          </p:nvPr>
        </p:nvSpPr>
        <p:spPr/>
        <p:txBody>
          <a:bodyPr lIns="90991" tIns="45494" rIns="90991" bIns="45494"/>
          <a:lstStyle/>
          <a:p>
            <a:pPr eaLnBrk="1" hangingPunct="1">
              <a:spcBef>
                <a:spcPct val="0"/>
              </a:spcBef>
            </a:pPr>
            <a:endParaRPr lang="en-US" altLang="en-US" dirty="0" smtClean="0">
              <a:solidFill>
                <a:srgbClr val="000000"/>
              </a:solidFill>
            </a:endParaRPr>
          </a:p>
        </p:txBody>
      </p:sp>
      <p:sp>
        <p:nvSpPr>
          <p:cNvPr id="32772" name="Slide Number Placeholder 3"/>
          <p:cNvSpPr>
            <a:spLocks noGrp="1"/>
          </p:cNvSpPr>
          <p:nvPr>
            <p:ph type="sldNum" sz="quarter" idx="4294967295"/>
          </p:nvPr>
        </p:nvSpPr>
        <p:spPr bwMode="auto">
          <a:xfrm>
            <a:off x="3970341"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91" tIns="45494" rIns="90991" bIns="45494"/>
          <a:lstStyle>
            <a:lvl1pPr eaLnBrk="0" hangingPunct="0">
              <a:lnSpc>
                <a:spcPct val="125000"/>
              </a:lnSpc>
              <a:spcBef>
                <a:spcPct val="30000"/>
              </a:spcBef>
              <a:defRPr sz="2400">
                <a:solidFill>
                  <a:schemeClr val="tx1"/>
                </a:solidFill>
                <a:latin typeface="Avenir Roman"/>
                <a:ea typeface="Avenir Roman"/>
                <a:cs typeface="Avenir Roman"/>
                <a:sym typeface="Avenir Roman"/>
              </a:defRPr>
            </a:lvl1pPr>
            <a:lvl2pPr marL="749176" indent="-287290" eaLnBrk="0" hangingPunct="0">
              <a:lnSpc>
                <a:spcPct val="125000"/>
              </a:lnSpc>
              <a:spcBef>
                <a:spcPct val="30000"/>
              </a:spcBef>
              <a:defRPr sz="2400">
                <a:solidFill>
                  <a:schemeClr val="tx1"/>
                </a:solidFill>
                <a:latin typeface="Avenir Roman"/>
                <a:ea typeface="Avenir Roman"/>
                <a:cs typeface="Avenir Roman"/>
                <a:sym typeface="Avenir Roman"/>
              </a:defRPr>
            </a:lvl2pPr>
            <a:lvl3pPr marL="1155508" indent="-228562" eaLnBrk="0" hangingPunct="0">
              <a:lnSpc>
                <a:spcPct val="125000"/>
              </a:lnSpc>
              <a:spcBef>
                <a:spcPct val="30000"/>
              </a:spcBef>
              <a:defRPr sz="2400">
                <a:solidFill>
                  <a:schemeClr val="tx1"/>
                </a:solidFill>
                <a:latin typeface="Avenir Roman"/>
                <a:ea typeface="Avenir Roman"/>
                <a:cs typeface="Avenir Roman"/>
                <a:sym typeface="Avenir Roman"/>
              </a:defRPr>
            </a:lvl3pPr>
            <a:lvl4pPr marL="1622156" indent="-228562" eaLnBrk="0" hangingPunct="0">
              <a:lnSpc>
                <a:spcPct val="125000"/>
              </a:lnSpc>
              <a:spcBef>
                <a:spcPct val="30000"/>
              </a:spcBef>
              <a:defRPr sz="2400">
                <a:solidFill>
                  <a:schemeClr val="tx1"/>
                </a:solidFill>
                <a:latin typeface="Avenir Roman"/>
                <a:ea typeface="Avenir Roman"/>
                <a:cs typeface="Avenir Roman"/>
                <a:sym typeface="Avenir Roman"/>
              </a:defRPr>
            </a:lvl4pPr>
            <a:lvl5pPr marL="2084042" indent="-228562" eaLnBrk="0" hangingPunct="0">
              <a:lnSpc>
                <a:spcPct val="125000"/>
              </a:lnSpc>
              <a:spcBef>
                <a:spcPct val="30000"/>
              </a:spcBef>
              <a:defRPr sz="2400">
                <a:solidFill>
                  <a:schemeClr val="tx1"/>
                </a:solidFill>
                <a:latin typeface="Avenir Roman"/>
                <a:ea typeface="Avenir Roman"/>
                <a:cs typeface="Avenir Roman"/>
                <a:sym typeface="Avenir Roman"/>
              </a:defRPr>
            </a:lvl5pPr>
            <a:lvl6pPr marL="2541167" indent="-228562" defTabSz="457123"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6pPr>
            <a:lvl7pPr marL="2998291" indent="-228562" defTabSz="457123"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7pPr>
            <a:lvl8pPr marL="3455415" indent="-228562" defTabSz="457123"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8pPr>
            <a:lvl9pPr marL="3912538" indent="-228562" defTabSz="457123"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9pPr>
          </a:lstStyle>
          <a:p>
            <a:pPr eaLnBrk="1" hangingPunct="1">
              <a:lnSpc>
                <a:spcPct val="100000"/>
              </a:lnSpc>
              <a:spcBef>
                <a:spcPct val="0"/>
              </a:spcBef>
            </a:pPr>
            <a:fld id="{9685DDAC-F13A-4BDC-B129-514D7E2179FE}" type="slidenum">
              <a:rPr lang="en-US" altLang="en-US" sz="1200">
                <a:solidFill>
                  <a:srgbClr val="000000"/>
                </a:solidFill>
                <a:latin typeface="Calibri" pitchFamily="34" charset="0"/>
                <a:ea typeface="MS PGothic" pitchFamily="34" charset="-128"/>
                <a:cs typeface="Calibri" pitchFamily="34" charset="0"/>
                <a:sym typeface="Calibri" pitchFamily="34" charset="0"/>
              </a:rPr>
              <a:pPr eaLnBrk="1" hangingPunct="1">
                <a:lnSpc>
                  <a:spcPct val="100000"/>
                </a:lnSpc>
                <a:spcBef>
                  <a:spcPct val="0"/>
                </a:spcBef>
              </a:pPr>
              <a:t>8</a:t>
            </a:fld>
            <a:endParaRPr lang="en-US" altLang="en-US" sz="1200" dirty="0">
              <a:solidFill>
                <a:srgbClr val="000000"/>
              </a:solidFill>
              <a:latin typeface="Calibri" pitchFamily="34" charset="0"/>
              <a:ea typeface="MS PGothic" pitchFamily="34" charset="-128"/>
              <a:cs typeface="Calibri" pitchFamily="34" charset="0"/>
              <a:sym typeface="Calibri" pitchFamily="34" charset="0"/>
            </a:endParaRPr>
          </a:p>
        </p:txBody>
      </p:sp>
    </p:spTree>
    <p:extLst>
      <p:ext uri="{BB962C8B-B14F-4D97-AF65-F5344CB8AC3E}">
        <p14:creationId xmlns:p14="http://schemas.microsoft.com/office/powerpoint/2010/main" val="528615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p:txBody>
          <a:bodyPr/>
          <a:lstStyle/>
          <a:p>
            <a:endParaRPr lang="en-US" altLang="en-US" dirty="0" smtClean="0"/>
          </a:p>
        </p:txBody>
      </p:sp>
      <p:sp>
        <p:nvSpPr>
          <p:cNvPr id="37892" name="Slide Number Placeholder 3"/>
          <p:cNvSpPr>
            <a:spLocks noGrp="1"/>
          </p:cNvSpPr>
          <p:nvPr>
            <p:ph type="sldNum" sz="quarter" idx="4294967295"/>
          </p:nvPr>
        </p:nvSpPr>
        <p:spPr bwMode="auto">
          <a:xfrm>
            <a:off x="3970341" y="8829675"/>
            <a:ext cx="3038475"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5000"/>
              </a:lnSpc>
              <a:spcBef>
                <a:spcPct val="30000"/>
              </a:spcBef>
              <a:defRPr sz="2400">
                <a:solidFill>
                  <a:schemeClr val="tx1"/>
                </a:solidFill>
                <a:latin typeface="Avenir Roman"/>
                <a:ea typeface="Avenir Roman"/>
                <a:cs typeface="Avenir Roman"/>
                <a:sym typeface="Avenir Roman"/>
              </a:defRPr>
            </a:lvl1pPr>
            <a:lvl2pPr marL="742827" indent="-285702" eaLnBrk="0" hangingPunct="0">
              <a:lnSpc>
                <a:spcPct val="125000"/>
              </a:lnSpc>
              <a:spcBef>
                <a:spcPct val="30000"/>
              </a:spcBef>
              <a:defRPr sz="2400">
                <a:solidFill>
                  <a:schemeClr val="tx1"/>
                </a:solidFill>
                <a:latin typeface="Avenir Roman"/>
                <a:ea typeface="Avenir Roman"/>
                <a:cs typeface="Avenir Roman"/>
                <a:sym typeface="Avenir Roman"/>
              </a:defRPr>
            </a:lvl2pPr>
            <a:lvl3pPr marL="1142811" indent="-228562" eaLnBrk="0" hangingPunct="0">
              <a:lnSpc>
                <a:spcPct val="125000"/>
              </a:lnSpc>
              <a:spcBef>
                <a:spcPct val="30000"/>
              </a:spcBef>
              <a:defRPr sz="2400">
                <a:solidFill>
                  <a:schemeClr val="tx1"/>
                </a:solidFill>
                <a:latin typeface="Avenir Roman"/>
                <a:ea typeface="Avenir Roman"/>
                <a:cs typeface="Avenir Roman"/>
                <a:sym typeface="Avenir Roman"/>
              </a:defRPr>
            </a:lvl3pPr>
            <a:lvl4pPr marL="1599935" indent="-228562" eaLnBrk="0" hangingPunct="0">
              <a:lnSpc>
                <a:spcPct val="125000"/>
              </a:lnSpc>
              <a:spcBef>
                <a:spcPct val="30000"/>
              </a:spcBef>
              <a:defRPr sz="2400">
                <a:solidFill>
                  <a:schemeClr val="tx1"/>
                </a:solidFill>
                <a:latin typeface="Avenir Roman"/>
                <a:ea typeface="Avenir Roman"/>
                <a:cs typeface="Avenir Roman"/>
                <a:sym typeface="Avenir Roman"/>
              </a:defRPr>
            </a:lvl4pPr>
            <a:lvl5pPr marL="2057060" indent="-228562" eaLnBrk="0" hangingPunct="0">
              <a:lnSpc>
                <a:spcPct val="125000"/>
              </a:lnSpc>
              <a:spcBef>
                <a:spcPct val="30000"/>
              </a:spcBef>
              <a:defRPr sz="2400">
                <a:solidFill>
                  <a:schemeClr val="tx1"/>
                </a:solidFill>
                <a:latin typeface="Avenir Roman"/>
                <a:ea typeface="Avenir Roman"/>
                <a:cs typeface="Avenir Roman"/>
                <a:sym typeface="Avenir Roman"/>
              </a:defRPr>
            </a:lvl5pPr>
            <a:lvl6pPr marL="2514183" indent="-228562" defTabSz="457123"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6pPr>
            <a:lvl7pPr marL="2971306" indent="-228562" defTabSz="457123"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7pPr>
            <a:lvl8pPr marL="3428432" indent="-228562" defTabSz="457123"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8pPr>
            <a:lvl9pPr marL="3885555" indent="-228562" defTabSz="457123" eaLnBrk="0" fontAlgn="base" hangingPunct="0">
              <a:lnSpc>
                <a:spcPct val="125000"/>
              </a:lnSpc>
              <a:spcBef>
                <a:spcPct val="30000"/>
              </a:spcBef>
              <a:spcAft>
                <a:spcPct val="0"/>
              </a:spcAft>
              <a:defRPr sz="2400">
                <a:solidFill>
                  <a:schemeClr val="tx1"/>
                </a:solidFill>
                <a:latin typeface="Avenir Roman"/>
                <a:ea typeface="Avenir Roman"/>
                <a:cs typeface="Avenir Roman"/>
                <a:sym typeface="Avenir Roman"/>
              </a:defRPr>
            </a:lvl9pPr>
          </a:lstStyle>
          <a:p>
            <a:pPr eaLnBrk="1" hangingPunct="1">
              <a:lnSpc>
                <a:spcPct val="100000"/>
              </a:lnSpc>
              <a:spcBef>
                <a:spcPct val="0"/>
              </a:spcBef>
            </a:pPr>
            <a:fld id="{37A27A2F-D589-4803-80B7-5A48C7708137}" type="slidenum">
              <a:rPr lang="en-US" altLang="en-US" sz="1800">
                <a:solidFill>
                  <a:prstClr val="black"/>
                </a:solidFill>
                <a:latin typeface="Calibri" pitchFamily="34" charset="0"/>
                <a:sym typeface="Calibri" pitchFamily="34" charset="0"/>
              </a:rPr>
              <a:pPr eaLnBrk="1" hangingPunct="1">
                <a:lnSpc>
                  <a:spcPct val="100000"/>
                </a:lnSpc>
                <a:spcBef>
                  <a:spcPct val="0"/>
                </a:spcBef>
              </a:pPr>
              <a:t>9</a:t>
            </a:fld>
            <a:endParaRPr lang="en-US" altLang="en-US" sz="1800" dirty="0">
              <a:solidFill>
                <a:prstClr val="black"/>
              </a:solidFill>
              <a:latin typeface="Calibri" pitchFamily="34" charset="0"/>
              <a:sym typeface="Calibri" pitchFamily="34" charset="0"/>
            </a:endParaRPr>
          </a:p>
        </p:txBody>
      </p:sp>
    </p:spTree>
    <p:extLst>
      <p:ext uri="{BB962C8B-B14F-4D97-AF65-F5344CB8AC3E}">
        <p14:creationId xmlns:p14="http://schemas.microsoft.com/office/powerpoint/2010/main" val="2003725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4483100" y="1579738"/>
            <a:ext cx="4307729" cy="1511681"/>
          </a:xfrm>
          <a:prstGeom prst="rect">
            <a:avLst/>
          </a:prstGeom>
        </p:spPr>
        <p:txBody>
          <a:bodyPr/>
          <a:lstStyle/>
          <a:p>
            <a:pPr lvl="0"/>
            <a:r>
              <a:rPr/>
              <a:t>Click to edit Master title style</a:t>
            </a:r>
          </a:p>
        </p:txBody>
      </p:sp>
      <p:sp>
        <p:nvSpPr>
          <p:cNvPr id="7" name="Shape 7"/>
          <p:cNvSpPr>
            <a:spLocks noGrp="1"/>
          </p:cNvSpPr>
          <p:nvPr>
            <p:ph type="body" idx="1"/>
          </p:nvPr>
        </p:nvSpPr>
        <p:spPr>
          <a:xfrm>
            <a:off x="4444999" y="3059171"/>
            <a:ext cx="4307730" cy="1035994"/>
          </a:xfrm>
          <a:prstGeom prst="rect">
            <a:avLst/>
          </a:prstGeom>
        </p:spPr>
        <p:txBody>
          <a:bodyPr/>
          <a:lstStyle>
            <a:lvl1pPr marL="0" indent="0">
              <a:spcBef>
                <a:spcPts val="600"/>
              </a:spcBef>
              <a:buSzTx/>
              <a:buFontTx/>
              <a:buNone/>
              <a:defRPr sz="2800" i="1">
                <a:solidFill>
                  <a:srgbClr val="BE1E2D"/>
                </a:solidFill>
              </a:defRPr>
            </a:lvl1pPr>
          </a:lstStyle>
          <a:p>
            <a:pPr lvl="0"/>
            <a:r>
              <a:rPr/>
              <a:t>Click to edit Master subtitle style</a:t>
            </a:r>
          </a:p>
        </p:txBody>
      </p:sp>
    </p:spTree>
    <p:extLst>
      <p:ext uri="{BB962C8B-B14F-4D97-AF65-F5344CB8AC3E}">
        <p14:creationId xmlns:p14="http://schemas.microsoft.com/office/powerpoint/2010/main" val="304276887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3_Default">
    <p:spTree>
      <p:nvGrpSpPr>
        <p:cNvPr id="1" name=""/>
        <p:cNvGrpSpPr/>
        <p:nvPr/>
      </p:nvGrpSpPr>
      <p:grpSpPr>
        <a:xfrm>
          <a:off x="0" y="0"/>
          <a:ext cx="0" cy="0"/>
          <a:chOff x="0" y="0"/>
          <a:chExt cx="0" cy="0"/>
        </a:xfrm>
      </p:grpSpPr>
      <p:sp>
        <p:nvSpPr>
          <p:cNvPr id="37" name="Shape 37"/>
          <p:cNvSpPr>
            <a:spLocks noGrp="1"/>
          </p:cNvSpPr>
          <p:nvPr>
            <p:ph type="title"/>
          </p:nvPr>
        </p:nvSpPr>
        <p:spPr>
          <a:xfrm>
            <a:off x="609600" y="612775"/>
            <a:ext cx="6042025" cy="1508125"/>
          </a:xfrm>
          <a:prstGeom prst="rect">
            <a:avLst/>
          </a:prstGeom>
          <a:extLst>
            <a:ext uri="{C572A759-6A51-4108-AA02-DFA0A04FC94B}">
              <ma14:wrappingTextBoxFlag xmlns:ma14="http://schemas.microsoft.com/office/mac/drawingml/2011/main" xmlns="" val="1"/>
            </a:ext>
          </a:extLst>
        </p:spPr>
        <p:txBody>
          <a:bodyPr>
            <a:normAutofit/>
          </a:bodyPr>
          <a:lstStyle>
            <a:lvl1pPr>
              <a:defRPr sz="4400"/>
            </a:lvl1pPr>
          </a:lstStyle>
          <a:p>
            <a:r>
              <a:t>Click to edit Master title style</a:t>
            </a:r>
          </a:p>
        </p:txBody>
      </p:sp>
      <p:sp>
        <p:nvSpPr>
          <p:cNvPr id="38" name="Shape 38"/>
          <p:cNvSpPr>
            <a:spLocks noGrp="1"/>
          </p:cNvSpPr>
          <p:nvPr>
            <p:ph type="body" idx="1"/>
          </p:nvPr>
        </p:nvSpPr>
        <p:spPr>
          <a:xfrm>
            <a:off x="609600" y="2120900"/>
            <a:ext cx="6042025" cy="5257800"/>
          </a:xfrm>
          <a:prstGeom prst="rect">
            <a:avLst/>
          </a:prstGeom>
          <a:extLst>
            <a:ext uri="{C572A759-6A51-4108-AA02-DFA0A04FC94B}">
              <ma14:wrappingTextBoxFlag xmlns:ma14="http://schemas.microsoft.com/office/mac/drawingml/2011/main" xmlns="" val="1"/>
            </a:ext>
          </a:extLst>
        </p:spPr>
        <p:txBody>
          <a:bodyPr>
            <a:normAutofit/>
          </a:bodyPr>
          <a:lstStyle>
            <a:lvl1pPr>
              <a:defRPr sz="3200"/>
            </a:lvl1pPr>
            <a:lvl2pPr marL="1035755" indent="-578555">
              <a:defRPr sz="3200"/>
            </a:lvl2pPr>
            <a:lvl3pPr marL="1456266" indent="-541866">
              <a:defRPr sz="3200"/>
            </a:lvl3pPr>
            <a:lvl4pPr marL="2020711" indent="-649111">
              <a:defRPr sz="3200"/>
            </a:lvl4pPr>
            <a:lvl5pPr marL="2477911" indent="-649111">
              <a:defRPr sz="3200"/>
            </a:lvl5pPr>
          </a:lstStyle>
          <a:p>
            <a:r>
              <a:t>Click to edit Master text styles</a:t>
            </a:r>
          </a:p>
          <a:p>
            <a:pPr lvl="1"/>
            <a:r>
              <a:t>Second level</a:t>
            </a:r>
          </a:p>
          <a:p>
            <a:pPr lvl="2"/>
            <a:r>
              <a:t>Third level</a:t>
            </a:r>
          </a:p>
          <a:p>
            <a:pPr lvl="3"/>
            <a:r>
              <a:t>Fourth level</a:t>
            </a:r>
          </a:p>
          <a:p>
            <a:pPr lvl="4"/>
            <a:r>
              <a:t>Fifth level</a:t>
            </a:r>
          </a:p>
        </p:txBody>
      </p:sp>
      <p:sp>
        <p:nvSpPr>
          <p:cNvPr id="39" name="Shape 39"/>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56704240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4_Default">
    <p:spTree>
      <p:nvGrpSpPr>
        <p:cNvPr id="1" name=""/>
        <p:cNvGrpSpPr/>
        <p:nvPr/>
      </p:nvGrpSpPr>
      <p:grpSpPr>
        <a:xfrm>
          <a:off x="0" y="0"/>
          <a:ext cx="0" cy="0"/>
          <a:chOff x="0" y="0"/>
          <a:chExt cx="0" cy="0"/>
        </a:xfrm>
      </p:grpSpPr>
      <p:sp>
        <p:nvSpPr>
          <p:cNvPr id="46" name="Shape 46"/>
          <p:cNvSpPr>
            <a:spLocks noGrp="1"/>
          </p:cNvSpPr>
          <p:nvPr>
            <p:ph type="title"/>
          </p:nvPr>
        </p:nvSpPr>
        <p:spPr>
          <a:xfrm>
            <a:off x="609600" y="612775"/>
            <a:ext cx="8305800" cy="1508125"/>
          </a:xfrm>
          <a:prstGeom prst="rect">
            <a:avLst/>
          </a:prstGeom>
          <a:extLst>
            <a:ext uri="{C572A759-6A51-4108-AA02-DFA0A04FC94B}">
              <ma14:wrappingTextBoxFlag xmlns:ma14="http://schemas.microsoft.com/office/mac/drawingml/2011/main" xmlns="" val="1"/>
            </a:ext>
          </a:extLst>
        </p:spPr>
        <p:txBody>
          <a:bodyPr>
            <a:normAutofit/>
          </a:bodyPr>
          <a:lstStyle/>
          <a:p>
            <a:r>
              <a:t>Click to edit Master title style</a:t>
            </a:r>
          </a:p>
        </p:txBody>
      </p:sp>
      <p:sp>
        <p:nvSpPr>
          <p:cNvPr id="47" name="Shape 47"/>
          <p:cNvSpPr>
            <a:spLocks noGrp="1"/>
          </p:cNvSpPr>
          <p:nvPr>
            <p:ph type="body" idx="1"/>
          </p:nvPr>
        </p:nvSpPr>
        <p:spPr>
          <a:xfrm>
            <a:off x="609600" y="2120900"/>
            <a:ext cx="8305800" cy="5257800"/>
          </a:xfrm>
          <a:prstGeom prst="rect">
            <a:avLst/>
          </a:prstGeom>
          <a:extLst>
            <a:ext uri="{C572A759-6A51-4108-AA02-DFA0A04FC94B}">
              <ma14:wrappingTextBoxFlag xmlns:ma14="http://schemas.microsoft.com/office/mac/drawingml/2011/main" xmlns=""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48" name="Shape 4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129522669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5_Default">
    <p:spTree>
      <p:nvGrpSpPr>
        <p:cNvPr id="1" name=""/>
        <p:cNvGrpSpPr/>
        <p:nvPr/>
      </p:nvGrpSpPr>
      <p:grpSpPr>
        <a:xfrm>
          <a:off x="0" y="0"/>
          <a:ext cx="0" cy="0"/>
          <a:chOff x="0" y="0"/>
          <a:chExt cx="0" cy="0"/>
        </a:xfrm>
      </p:grpSpPr>
      <p:sp>
        <p:nvSpPr>
          <p:cNvPr id="55" name="Shape 55"/>
          <p:cNvSpPr>
            <a:spLocks noGrp="1"/>
          </p:cNvSpPr>
          <p:nvPr>
            <p:ph type="title"/>
          </p:nvPr>
        </p:nvSpPr>
        <p:spPr>
          <a:xfrm>
            <a:off x="609600" y="612775"/>
            <a:ext cx="8305800" cy="1508125"/>
          </a:xfrm>
          <a:prstGeom prst="rect">
            <a:avLst/>
          </a:prstGeom>
          <a:extLst>
            <a:ext uri="{C572A759-6A51-4108-AA02-DFA0A04FC94B}">
              <ma14:wrappingTextBoxFlag xmlns:ma14="http://schemas.microsoft.com/office/mac/drawingml/2011/main" xmlns="" val="1"/>
            </a:ext>
          </a:extLst>
        </p:spPr>
        <p:txBody>
          <a:bodyPr>
            <a:normAutofit/>
          </a:bodyPr>
          <a:lstStyle/>
          <a:p>
            <a:r>
              <a:t>Click to edit Master title style</a:t>
            </a:r>
          </a:p>
        </p:txBody>
      </p:sp>
      <p:sp>
        <p:nvSpPr>
          <p:cNvPr id="56" name="Shape 56"/>
          <p:cNvSpPr>
            <a:spLocks noGrp="1"/>
          </p:cNvSpPr>
          <p:nvPr>
            <p:ph type="body" idx="1"/>
          </p:nvPr>
        </p:nvSpPr>
        <p:spPr>
          <a:xfrm>
            <a:off x="609600" y="2120900"/>
            <a:ext cx="8305800" cy="5257800"/>
          </a:xfrm>
          <a:prstGeom prst="rect">
            <a:avLst/>
          </a:prstGeom>
          <a:extLst>
            <a:ext uri="{C572A759-6A51-4108-AA02-DFA0A04FC94B}">
              <ma14:wrappingTextBoxFlag xmlns:ma14="http://schemas.microsoft.com/office/mac/drawingml/2011/main" xmlns=""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57" name="Shape 57"/>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278451767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6_Default">
    <p:spTree>
      <p:nvGrpSpPr>
        <p:cNvPr id="1" name=""/>
        <p:cNvGrpSpPr/>
        <p:nvPr/>
      </p:nvGrpSpPr>
      <p:grpSpPr>
        <a:xfrm>
          <a:off x="0" y="0"/>
          <a:ext cx="0" cy="0"/>
          <a:chOff x="0" y="0"/>
          <a:chExt cx="0" cy="0"/>
        </a:xfrm>
      </p:grpSpPr>
      <p:sp>
        <p:nvSpPr>
          <p:cNvPr id="71" name="Shape 71"/>
          <p:cNvSpPr/>
          <p:nvPr/>
        </p:nvSpPr>
        <p:spPr>
          <a:xfrm>
            <a:off x="228600" y="6523088"/>
            <a:ext cx="1905000" cy="288824"/>
          </a:xfrm>
          <a:prstGeom prst="rect">
            <a:avLst/>
          </a:prstGeom>
          <a:solidFill>
            <a:srgbClr val="002448"/>
          </a:solidFill>
          <a:ln w="12700">
            <a:miter lim="400000"/>
          </a:ln>
          <a:effectLst>
            <a:outerShdw blurRad="38100" dist="23000" dir="5400000" rotWithShape="0">
              <a:srgbClr val="000000">
                <a:alpha val="34999"/>
              </a:srgbClr>
            </a:outerShdw>
          </a:effectLst>
          <a:extLst>
            <a:ext uri="{C572A759-6A51-4108-AA02-DFA0A04FC94B}">
              <ma14:wrappingTextBoxFlag xmlns:ma14="http://schemas.microsoft.com/office/mac/drawingml/2011/main" xmlns="" val="1"/>
            </a:ext>
          </a:extLst>
        </p:spPr>
        <p:txBody>
          <a:bodyPr lIns="45719" rIns="45719" anchor="ctr">
            <a:spAutoFit/>
          </a:bodyPr>
          <a:lstStyle>
            <a:lvl1pPr algn="r">
              <a:defRPr sz="1400" b="1">
                <a:solidFill>
                  <a:srgbClr val="FFFFFF"/>
                </a:solidFill>
              </a:defRPr>
            </a:lvl1pPr>
          </a:lstStyle>
          <a:p>
            <a:pPr defTabSz="457200" hangingPunct="0"/>
            <a:r>
              <a:rPr kern="0" dirty="0">
                <a:latin typeface="Arial"/>
                <a:cs typeface="Arial"/>
                <a:sym typeface="Arial"/>
              </a:rPr>
              <a:t>benefits.va.gov/gibill</a:t>
            </a:r>
          </a:p>
        </p:txBody>
      </p:sp>
      <p:sp>
        <p:nvSpPr>
          <p:cNvPr id="72" name="Shape 72"/>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223176172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7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9" name="Shape 79"/>
          <p:cNvSpPr>
            <a:spLocks noGrp="1"/>
          </p:cNvSpPr>
          <p:nvPr>
            <p:ph type="title"/>
          </p:nvPr>
        </p:nvSpPr>
        <p:spPr>
          <a:xfrm>
            <a:off x="609600" y="612775"/>
            <a:ext cx="6042025" cy="1508125"/>
          </a:xfrm>
          <a:prstGeom prst="rect">
            <a:avLst/>
          </a:prstGeom>
          <a:extLst>
            <a:ext uri="{C572A759-6A51-4108-AA02-DFA0A04FC94B}">
              <ma14:wrappingTextBoxFlag xmlns:ma14="http://schemas.microsoft.com/office/mac/drawingml/2011/main" xmlns="" val="1"/>
            </a:ext>
          </a:extLst>
        </p:spPr>
        <p:txBody>
          <a:bodyPr>
            <a:normAutofit/>
          </a:bodyPr>
          <a:lstStyle>
            <a:lvl1pPr>
              <a:defRPr sz="4400"/>
            </a:lvl1pPr>
          </a:lstStyle>
          <a:p>
            <a:r>
              <a:t>Click to edit Master title style</a:t>
            </a:r>
          </a:p>
        </p:txBody>
      </p:sp>
      <p:sp>
        <p:nvSpPr>
          <p:cNvPr id="80" name="Shape 80"/>
          <p:cNvSpPr>
            <a:spLocks noGrp="1"/>
          </p:cNvSpPr>
          <p:nvPr>
            <p:ph type="body" idx="1"/>
          </p:nvPr>
        </p:nvSpPr>
        <p:spPr>
          <a:xfrm>
            <a:off x="609600" y="2120900"/>
            <a:ext cx="6042025" cy="5257800"/>
          </a:xfrm>
          <a:prstGeom prst="rect">
            <a:avLst/>
          </a:prstGeom>
          <a:extLst>
            <a:ext uri="{C572A759-6A51-4108-AA02-DFA0A04FC94B}">
              <ma14:wrappingTextBoxFlag xmlns:ma14="http://schemas.microsoft.com/office/mac/drawingml/2011/main" xmlns="" val="1"/>
            </a:ext>
          </a:extLst>
        </p:spPr>
        <p:txBody>
          <a:bodyPr>
            <a:normAutofit/>
          </a:bodyPr>
          <a:lstStyle>
            <a:lvl1pPr>
              <a:defRPr sz="3200"/>
            </a:lvl1pPr>
            <a:lvl2pPr marL="1035755" indent="-578555">
              <a:defRPr sz="3200"/>
            </a:lvl2pPr>
            <a:lvl3pPr marL="1456266" indent="-541866">
              <a:defRPr sz="3200"/>
            </a:lvl3pPr>
            <a:lvl4pPr marL="2020711" indent="-649111">
              <a:defRPr sz="3200"/>
            </a:lvl4pPr>
            <a:lvl5pPr marL="2477911" indent="-649111">
              <a:defRPr sz="3200"/>
            </a:lvl5pPr>
          </a:lstStyle>
          <a:p>
            <a:r>
              <a:t>Click to edit Master text styles</a:t>
            </a:r>
          </a:p>
          <a:p>
            <a:pPr lvl="1"/>
            <a:r>
              <a:t>Second level</a:t>
            </a:r>
          </a:p>
          <a:p>
            <a:pPr lvl="2"/>
            <a:r>
              <a:t>Third level</a:t>
            </a:r>
          </a:p>
          <a:p>
            <a:pPr lvl="3"/>
            <a:r>
              <a:t>Fourth level</a:t>
            </a:r>
          </a:p>
          <a:p>
            <a:pPr lvl="4"/>
            <a:r>
              <a:t>Fifth level</a:t>
            </a:r>
          </a:p>
        </p:txBody>
      </p:sp>
      <p:sp>
        <p:nvSpPr>
          <p:cNvPr id="81" name="Shape 81"/>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153319327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8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6" name="Shape 96"/>
          <p:cNvSpPr>
            <a:spLocks noGrp="1"/>
          </p:cNvSpPr>
          <p:nvPr>
            <p:ph type="title"/>
          </p:nvPr>
        </p:nvSpPr>
        <p:spPr>
          <a:xfrm>
            <a:off x="609600" y="612775"/>
            <a:ext cx="6042025" cy="1508125"/>
          </a:xfrm>
          <a:prstGeom prst="rect">
            <a:avLst/>
          </a:prstGeom>
          <a:extLst>
            <a:ext uri="{C572A759-6A51-4108-AA02-DFA0A04FC94B}">
              <ma14:wrappingTextBoxFlag xmlns:ma14="http://schemas.microsoft.com/office/mac/drawingml/2011/main" xmlns="" val="1"/>
            </a:ext>
          </a:extLst>
        </p:spPr>
        <p:txBody>
          <a:bodyPr>
            <a:normAutofit/>
          </a:bodyPr>
          <a:lstStyle>
            <a:lvl1pPr>
              <a:defRPr sz="4400"/>
            </a:lvl1pPr>
          </a:lstStyle>
          <a:p>
            <a:r>
              <a:t>Click to edit Master title style</a:t>
            </a:r>
          </a:p>
        </p:txBody>
      </p:sp>
      <p:sp>
        <p:nvSpPr>
          <p:cNvPr id="97" name="Shape 97"/>
          <p:cNvSpPr>
            <a:spLocks noGrp="1"/>
          </p:cNvSpPr>
          <p:nvPr>
            <p:ph type="body" idx="1"/>
          </p:nvPr>
        </p:nvSpPr>
        <p:spPr>
          <a:xfrm>
            <a:off x="609600" y="2120900"/>
            <a:ext cx="6042025" cy="5257800"/>
          </a:xfrm>
          <a:prstGeom prst="rect">
            <a:avLst/>
          </a:prstGeom>
          <a:extLst>
            <a:ext uri="{C572A759-6A51-4108-AA02-DFA0A04FC94B}">
              <ma14:wrappingTextBoxFlag xmlns:ma14="http://schemas.microsoft.com/office/mac/drawingml/2011/main" xmlns="" val="1"/>
            </a:ext>
          </a:extLst>
        </p:spPr>
        <p:txBody>
          <a:bodyPr>
            <a:normAutofit/>
          </a:bodyPr>
          <a:lstStyle>
            <a:lvl1pPr>
              <a:defRPr sz="3200"/>
            </a:lvl1pPr>
            <a:lvl2pPr marL="1035755" indent="-578555">
              <a:defRPr sz="3200"/>
            </a:lvl2pPr>
            <a:lvl3pPr marL="1456266" indent="-541866">
              <a:defRPr sz="3200"/>
            </a:lvl3pPr>
            <a:lvl4pPr marL="2020711" indent="-649111">
              <a:defRPr sz="3200"/>
            </a:lvl4pPr>
            <a:lvl5pPr marL="2477911" indent="-649111">
              <a:defRPr sz="3200"/>
            </a:lvl5pPr>
          </a:lstStyle>
          <a:p>
            <a:r>
              <a:t>Click to edit Master text styles</a:t>
            </a:r>
          </a:p>
          <a:p>
            <a:pPr lvl="1"/>
            <a:r>
              <a:t>Second level</a:t>
            </a:r>
          </a:p>
          <a:p>
            <a:pPr lvl="2"/>
            <a:r>
              <a:t>Third level</a:t>
            </a:r>
          </a:p>
          <a:p>
            <a:pPr lvl="3"/>
            <a:r>
              <a:t>Fourth level</a:t>
            </a:r>
          </a:p>
          <a:p>
            <a:pPr lvl="4"/>
            <a:r>
              <a:t>Fifth level</a:t>
            </a:r>
          </a:p>
        </p:txBody>
      </p:sp>
      <p:sp>
        <p:nvSpPr>
          <p:cNvPr id="98" name="Shape 9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271794124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9_Default">
    <p:spTree>
      <p:nvGrpSpPr>
        <p:cNvPr id="1" name=""/>
        <p:cNvGrpSpPr/>
        <p:nvPr/>
      </p:nvGrpSpPr>
      <p:grpSpPr>
        <a:xfrm>
          <a:off x="0" y="0"/>
          <a:ext cx="0" cy="0"/>
          <a:chOff x="0" y="0"/>
          <a:chExt cx="0" cy="0"/>
        </a:xfrm>
      </p:grpSpPr>
      <p:sp>
        <p:nvSpPr>
          <p:cNvPr id="105" name="Shape 105"/>
          <p:cNvSpPr/>
          <p:nvPr/>
        </p:nvSpPr>
        <p:spPr>
          <a:xfrm>
            <a:off x="228600" y="6523088"/>
            <a:ext cx="1905000" cy="288824"/>
          </a:xfrm>
          <a:prstGeom prst="rect">
            <a:avLst/>
          </a:prstGeom>
          <a:solidFill>
            <a:srgbClr val="002448"/>
          </a:solidFill>
          <a:ln w="12700">
            <a:miter lim="400000"/>
          </a:ln>
          <a:effectLst>
            <a:outerShdw blurRad="38100" dist="23000" dir="5400000" rotWithShape="0">
              <a:srgbClr val="000000">
                <a:alpha val="34999"/>
              </a:srgbClr>
            </a:outerShdw>
          </a:effectLst>
          <a:extLst>
            <a:ext uri="{C572A759-6A51-4108-AA02-DFA0A04FC94B}">
              <ma14:wrappingTextBoxFlag xmlns:ma14="http://schemas.microsoft.com/office/mac/drawingml/2011/main" xmlns="" val="1"/>
            </a:ext>
          </a:extLst>
        </p:spPr>
        <p:txBody>
          <a:bodyPr lIns="45719" rIns="45719" anchor="ctr">
            <a:spAutoFit/>
          </a:bodyPr>
          <a:lstStyle>
            <a:lvl1pPr algn="r">
              <a:defRPr sz="1400" b="1">
                <a:solidFill>
                  <a:srgbClr val="FFFFFF"/>
                </a:solidFill>
              </a:defRPr>
            </a:lvl1pPr>
          </a:lstStyle>
          <a:p>
            <a:pPr defTabSz="457200" hangingPunct="0"/>
            <a:r>
              <a:rPr kern="0" dirty="0">
                <a:latin typeface="Arial"/>
                <a:cs typeface="Arial"/>
                <a:sym typeface="Arial"/>
              </a:rPr>
              <a:t>benefits.va.gov/gibill</a:t>
            </a:r>
          </a:p>
        </p:txBody>
      </p:sp>
      <p:sp>
        <p:nvSpPr>
          <p:cNvPr id="106" name="Shape 106"/>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28961107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0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3" name="Shape 113"/>
          <p:cNvSpPr>
            <a:spLocks noGrp="1"/>
          </p:cNvSpPr>
          <p:nvPr>
            <p:ph type="title"/>
          </p:nvPr>
        </p:nvSpPr>
        <p:spPr>
          <a:xfrm>
            <a:off x="609600" y="612775"/>
            <a:ext cx="6042025" cy="1508125"/>
          </a:xfrm>
          <a:prstGeom prst="rect">
            <a:avLst/>
          </a:prstGeom>
          <a:extLst>
            <a:ext uri="{C572A759-6A51-4108-AA02-DFA0A04FC94B}">
              <ma14:wrappingTextBoxFlag xmlns:ma14="http://schemas.microsoft.com/office/mac/drawingml/2011/main" xmlns="" val="1"/>
            </a:ext>
          </a:extLst>
        </p:spPr>
        <p:txBody>
          <a:bodyPr>
            <a:normAutofit/>
          </a:bodyPr>
          <a:lstStyle>
            <a:lvl1pPr>
              <a:defRPr sz="4400"/>
            </a:lvl1pPr>
          </a:lstStyle>
          <a:p>
            <a:r>
              <a:t>Click to edit Master title style</a:t>
            </a:r>
          </a:p>
        </p:txBody>
      </p:sp>
      <p:sp>
        <p:nvSpPr>
          <p:cNvPr id="114" name="Shape 114"/>
          <p:cNvSpPr>
            <a:spLocks noGrp="1"/>
          </p:cNvSpPr>
          <p:nvPr>
            <p:ph type="body" idx="1"/>
          </p:nvPr>
        </p:nvSpPr>
        <p:spPr>
          <a:xfrm>
            <a:off x="609600" y="2120900"/>
            <a:ext cx="6042025" cy="5257800"/>
          </a:xfrm>
          <a:prstGeom prst="rect">
            <a:avLst/>
          </a:prstGeom>
          <a:extLst>
            <a:ext uri="{C572A759-6A51-4108-AA02-DFA0A04FC94B}">
              <ma14:wrappingTextBoxFlag xmlns:ma14="http://schemas.microsoft.com/office/mac/drawingml/2011/main" xmlns="" val="1"/>
            </a:ext>
          </a:extLst>
        </p:spPr>
        <p:txBody>
          <a:bodyPr>
            <a:normAutofit/>
          </a:bodyPr>
          <a:lstStyle>
            <a:lvl1pPr>
              <a:defRPr sz="3200"/>
            </a:lvl1pPr>
            <a:lvl2pPr marL="1035755" indent="-578555">
              <a:defRPr sz="3200"/>
            </a:lvl2pPr>
            <a:lvl3pPr marL="1456266" indent="-541866">
              <a:defRPr sz="3200"/>
            </a:lvl3pPr>
            <a:lvl4pPr marL="2020711" indent="-649111">
              <a:defRPr sz="3200"/>
            </a:lvl4pPr>
            <a:lvl5pPr marL="2477911" indent="-649111">
              <a:defRPr sz="3200"/>
            </a:lvl5pPr>
          </a:lstStyle>
          <a:p>
            <a:r>
              <a:t>Click to edit Master text styles</a:t>
            </a:r>
          </a:p>
          <a:p>
            <a:pPr lvl="1"/>
            <a:r>
              <a:t>Second level</a:t>
            </a:r>
          </a:p>
          <a:p>
            <a:pPr lvl="2"/>
            <a:r>
              <a:t>Third level</a:t>
            </a:r>
          </a:p>
          <a:p>
            <a:pPr lvl="3"/>
            <a:r>
              <a:t>Fourth level</a:t>
            </a:r>
          </a:p>
          <a:p>
            <a:pPr lvl="4"/>
            <a:r>
              <a:t>Fifth level</a:t>
            </a:r>
          </a:p>
        </p:txBody>
      </p:sp>
      <p:sp>
        <p:nvSpPr>
          <p:cNvPr id="115" name="Shape 115"/>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357368522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1_Default">
    <p:spTree>
      <p:nvGrpSpPr>
        <p:cNvPr id="1" name=""/>
        <p:cNvGrpSpPr/>
        <p:nvPr/>
      </p:nvGrpSpPr>
      <p:grpSpPr>
        <a:xfrm>
          <a:off x="0" y="0"/>
          <a:ext cx="0" cy="0"/>
          <a:chOff x="0" y="0"/>
          <a:chExt cx="0" cy="0"/>
        </a:xfrm>
      </p:grpSpPr>
      <p:sp>
        <p:nvSpPr>
          <p:cNvPr id="122" name="Shape 122"/>
          <p:cNvSpPr/>
          <p:nvPr/>
        </p:nvSpPr>
        <p:spPr>
          <a:xfrm>
            <a:off x="228600" y="6523088"/>
            <a:ext cx="1905000" cy="288824"/>
          </a:xfrm>
          <a:prstGeom prst="rect">
            <a:avLst/>
          </a:prstGeom>
          <a:solidFill>
            <a:srgbClr val="002448"/>
          </a:solidFill>
          <a:ln w="12700">
            <a:miter lim="400000"/>
          </a:ln>
          <a:effectLst>
            <a:outerShdw blurRad="38100" dist="23000" dir="5400000" rotWithShape="0">
              <a:srgbClr val="000000">
                <a:alpha val="34999"/>
              </a:srgbClr>
            </a:outerShdw>
          </a:effectLst>
          <a:extLst>
            <a:ext uri="{C572A759-6A51-4108-AA02-DFA0A04FC94B}">
              <ma14:wrappingTextBoxFlag xmlns:ma14="http://schemas.microsoft.com/office/mac/drawingml/2011/main" xmlns="" val="1"/>
            </a:ext>
          </a:extLst>
        </p:spPr>
        <p:txBody>
          <a:bodyPr lIns="45719" rIns="45719" anchor="ctr">
            <a:spAutoFit/>
          </a:bodyPr>
          <a:lstStyle>
            <a:lvl1pPr algn="r">
              <a:defRPr sz="1400" b="1">
                <a:solidFill>
                  <a:srgbClr val="FFFFFF"/>
                </a:solidFill>
              </a:defRPr>
            </a:lvl1pPr>
          </a:lstStyle>
          <a:p>
            <a:pPr defTabSz="457200" hangingPunct="0"/>
            <a:r>
              <a:rPr kern="0" dirty="0">
                <a:latin typeface="Arial"/>
                <a:cs typeface="Arial"/>
                <a:sym typeface="Arial"/>
              </a:rPr>
              <a:t>benefits.va.gov/gibill</a:t>
            </a:r>
          </a:p>
        </p:txBody>
      </p:sp>
      <p:sp>
        <p:nvSpPr>
          <p:cNvPr id="123" name="Shape 12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274622256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2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0" name="Shape 130"/>
          <p:cNvSpPr>
            <a:spLocks noGrp="1"/>
          </p:cNvSpPr>
          <p:nvPr>
            <p:ph type="title"/>
          </p:nvPr>
        </p:nvSpPr>
        <p:spPr>
          <a:xfrm>
            <a:off x="609600" y="612775"/>
            <a:ext cx="8305800" cy="1508125"/>
          </a:xfrm>
          <a:prstGeom prst="rect">
            <a:avLst/>
          </a:prstGeom>
          <a:extLst>
            <a:ext uri="{C572A759-6A51-4108-AA02-DFA0A04FC94B}">
              <ma14:wrappingTextBoxFlag xmlns:ma14="http://schemas.microsoft.com/office/mac/drawingml/2011/main" xmlns="" val="1"/>
            </a:ext>
          </a:extLst>
        </p:spPr>
        <p:txBody>
          <a:bodyPr>
            <a:normAutofit/>
          </a:bodyPr>
          <a:lstStyle/>
          <a:p>
            <a:r>
              <a:t>Click to edit Master title style</a:t>
            </a:r>
          </a:p>
        </p:txBody>
      </p:sp>
      <p:sp>
        <p:nvSpPr>
          <p:cNvPr id="131" name="Shape 131"/>
          <p:cNvSpPr>
            <a:spLocks noGrp="1"/>
          </p:cNvSpPr>
          <p:nvPr>
            <p:ph type="body" idx="1"/>
          </p:nvPr>
        </p:nvSpPr>
        <p:spPr>
          <a:xfrm>
            <a:off x="609600" y="2120900"/>
            <a:ext cx="8305800" cy="5257800"/>
          </a:xfrm>
          <a:prstGeom prst="rect">
            <a:avLst/>
          </a:prstGeom>
          <a:extLst>
            <a:ext uri="{C572A759-6A51-4108-AA02-DFA0A04FC94B}">
              <ma14:wrappingTextBoxFlag xmlns:ma14="http://schemas.microsoft.com/office/mac/drawingml/2011/main" xmlns=""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132" name="Shape 132"/>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18278133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 name="Rectangle 3"/>
          <p:cNvSpPr/>
          <p:nvPr userDrawn="1"/>
        </p:nvSpPr>
        <p:spPr>
          <a:xfrm>
            <a:off x="228600" y="6513513"/>
            <a:ext cx="1905000" cy="307975"/>
          </a:xfrm>
          <a:prstGeom prst="rect">
            <a:avLst/>
          </a:prstGeom>
          <a:solidFill>
            <a:srgbClr val="002448"/>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defTabSz="457200" latinLnBrk="1" hangingPunct="0">
              <a:defRPr/>
            </a:pPr>
            <a:r>
              <a:rPr lang="en-US" sz="1400" b="1" dirty="0">
                <a:solidFill>
                  <a:srgbClr val="FFFFFF"/>
                </a:solidFill>
                <a:latin typeface="Arial" panose="020B0604020202020204" pitchFamily="34" charset="0"/>
                <a:ea typeface="Calibri"/>
                <a:cs typeface="Arial" panose="020B0604020202020204" pitchFamily="34" charset="0"/>
                <a:sym typeface="Calibri"/>
              </a:rPr>
              <a:t>benefits.va.gov/gibill</a:t>
            </a:r>
          </a:p>
        </p:txBody>
      </p:sp>
      <p:sp>
        <p:nvSpPr>
          <p:cNvPr id="9" name="Shape 9"/>
          <p:cNvSpPr>
            <a:spLocks noGrp="1"/>
          </p:cNvSpPr>
          <p:nvPr>
            <p:ph type="title"/>
          </p:nvPr>
        </p:nvSpPr>
        <p:spPr>
          <a:xfrm>
            <a:off x="609600" y="381000"/>
            <a:ext cx="6042025" cy="1508125"/>
          </a:xfrm>
          <a:prstGeom prst="rect">
            <a:avLst/>
          </a:prstGeom>
        </p:spPr>
        <p:txBody>
          <a:bodyPr/>
          <a:lstStyle/>
          <a:p>
            <a:pPr lvl="0"/>
            <a:r>
              <a:rPr/>
              <a:t>Click to edit Master title style</a:t>
            </a:r>
          </a:p>
        </p:txBody>
      </p:sp>
      <p:sp>
        <p:nvSpPr>
          <p:cNvPr id="10" name="Shape 10"/>
          <p:cNvSpPr>
            <a:spLocks noGrp="1"/>
          </p:cNvSpPr>
          <p:nvPr>
            <p:ph type="body" idx="1"/>
          </p:nvPr>
        </p:nvSpPr>
        <p:spPr>
          <a:prstGeom prst="rect">
            <a:avLst/>
          </a:prstGeom>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3583230136"/>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13_Default">
    <p:spTree>
      <p:nvGrpSpPr>
        <p:cNvPr id="1" name=""/>
        <p:cNvGrpSpPr/>
        <p:nvPr/>
      </p:nvGrpSpPr>
      <p:grpSpPr>
        <a:xfrm>
          <a:off x="0" y="0"/>
          <a:ext cx="0" cy="0"/>
          <a:chOff x="0" y="0"/>
          <a:chExt cx="0" cy="0"/>
        </a:xfrm>
      </p:grpSpPr>
      <p:sp>
        <p:nvSpPr>
          <p:cNvPr id="139" name="Shape 139"/>
          <p:cNvSpPr/>
          <p:nvPr/>
        </p:nvSpPr>
        <p:spPr>
          <a:xfrm>
            <a:off x="228600" y="6523088"/>
            <a:ext cx="1905000" cy="288824"/>
          </a:xfrm>
          <a:prstGeom prst="rect">
            <a:avLst/>
          </a:prstGeom>
          <a:solidFill>
            <a:srgbClr val="002448"/>
          </a:solidFill>
          <a:ln w="12700">
            <a:miter lim="400000"/>
          </a:ln>
          <a:effectLst>
            <a:outerShdw blurRad="38100" dist="23000" dir="5400000" rotWithShape="0">
              <a:srgbClr val="000000">
                <a:alpha val="34999"/>
              </a:srgbClr>
            </a:outerShdw>
          </a:effectLst>
          <a:extLst>
            <a:ext uri="{C572A759-6A51-4108-AA02-DFA0A04FC94B}">
              <ma14:wrappingTextBoxFlag xmlns:ma14="http://schemas.microsoft.com/office/mac/drawingml/2011/main" xmlns="" val="1"/>
            </a:ext>
          </a:extLst>
        </p:spPr>
        <p:txBody>
          <a:bodyPr lIns="45719" rIns="45719" anchor="ctr">
            <a:spAutoFit/>
          </a:bodyPr>
          <a:lstStyle>
            <a:lvl1pPr algn="r">
              <a:defRPr sz="1400" b="1">
                <a:solidFill>
                  <a:srgbClr val="FFFFFF"/>
                </a:solidFill>
              </a:defRPr>
            </a:lvl1pPr>
          </a:lstStyle>
          <a:p>
            <a:pPr defTabSz="457200" hangingPunct="0"/>
            <a:r>
              <a:rPr kern="0" dirty="0">
                <a:latin typeface="Arial"/>
                <a:cs typeface="Arial"/>
                <a:sym typeface="Arial"/>
              </a:rPr>
              <a:t>benefits.va.gov/gibill</a:t>
            </a:r>
          </a:p>
        </p:txBody>
      </p:sp>
      <p:sp>
        <p:nvSpPr>
          <p:cNvPr id="140" name="Shape 140"/>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210263706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14_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7" name="Shape 147"/>
          <p:cNvSpPr>
            <a:spLocks noGrp="1"/>
          </p:cNvSpPr>
          <p:nvPr>
            <p:ph type="title"/>
          </p:nvPr>
        </p:nvSpPr>
        <p:spPr>
          <a:xfrm>
            <a:off x="609600" y="612775"/>
            <a:ext cx="8305800" cy="1508125"/>
          </a:xfrm>
          <a:prstGeom prst="rect">
            <a:avLst/>
          </a:prstGeom>
          <a:extLst>
            <a:ext uri="{C572A759-6A51-4108-AA02-DFA0A04FC94B}">
              <ma14:wrappingTextBoxFlag xmlns:ma14="http://schemas.microsoft.com/office/mac/drawingml/2011/main" xmlns="" val="1"/>
            </a:ext>
          </a:extLst>
        </p:spPr>
        <p:txBody>
          <a:bodyPr>
            <a:normAutofit/>
          </a:bodyPr>
          <a:lstStyle/>
          <a:p>
            <a:r>
              <a:t>Click to edit Master title style</a:t>
            </a:r>
          </a:p>
        </p:txBody>
      </p:sp>
      <p:sp>
        <p:nvSpPr>
          <p:cNvPr id="148" name="Shape 148"/>
          <p:cNvSpPr>
            <a:spLocks noGrp="1"/>
          </p:cNvSpPr>
          <p:nvPr>
            <p:ph type="body" idx="1"/>
          </p:nvPr>
        </p:nvSpPr>
        <p:spPr>
          <a:xfrm>
            <a:off x="609600" y="2120900"/>
            <a:ext cx="8305800" cy="5257800"/>
          </a:xfrm>
          <a:prstGeom prst="rect">
            <a:avLst/>
          </a:prstGeom>
          <a:extLst>
            <a:ext uri="{C572A759-6A51-4108-AA02-DFA0A04FC94B}">
              <ma14:wrappingTextBoxFlag xmlns:ma14="http://schemas.microsoft.com/office/mac/drawingml/2011/main" xmlns=""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149" name="Shape 149"/>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256719331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4483100" y="1579738"/>
            <a:ext cx="4307729" cy="1511681"/>
          </a:xfrm>
          <a:prstGeom prst="rect">
            <a:avLst/>
          </a:prstGeom>
        </p:spPr>
        <p:txBody>
          <a:bodyPr/>
          <a:lstStyle/>
          <a:p>
            <a:pPr lvl="0"/>
            <a:r>
              <a:rPr/>
              <a:t>Click to edit Master title style</a:t>
            </a:r>
          </a:p>
        </p:txBody>
      </p:sp>
      <p:sp>
        <p:nvSpPr>
          <p:cNvPr id="7" name="Shape 7"/>
          <p:cNvSpPr>
            <a:spLocks noGrp="1"/>
          </p:cNvSpPr>
          <p:nvPr>
            <p:ph type="body" idx="1"/>
          </p:nvPr>
        </p:nvSpPr>
        <p:spPr>
          <a:xfrm>
            <a:off x="4444999" y="3059171"/>
            <a:ext cx="4307730" cy="1035994"/>
          </a:xfrm>
          <a:prstGeom prst="rect">
            <a:avLst/>
          </a:prstGeom>
        </p:spPr>
        <p:txBody>
          <a:bodyPr/>
          <a:lstStyle>
            <a:lvl1pPr marL="0" indent="0">
              <a:spcBef>
                <a:spcPts val="600"/>
              </a:spcBef>
              <a:buSzTx/>
              <a:buFontTx/>
              <a:buNone/>
              <a:defRPr sz="2800" i="1">
                <a:solidFill>
                  <a:srgbClr val="BE1E2D"/>
                </a:solidFill>
              </a:defRPr>
            </a:lvl1pPr>
          </a:lstStyle>
          <a:p>
            <a:pPr lvl="0"/>
            <a:r>
              <a:rPr/>
              <a:t>Click to edit Master subtitle style</a:t>
            </a:r>
          </a:p>
        </p:txBody>
      </p:sp>
    </p:spTree>
    <p:extLst>
      <p:ext uri="{BB962C8B-B14F-4D97-AF65-F5344CB8AC3E}">
        <p14:creationId xmlns:p14="http://schemas.microsoft.com/office/powerpoint/2010/main" val="346186044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 name="Rectangle 3"/>
          <p:cNvSpPr/>
          <p:nvPr userDrawn="1"/>
        </p:nvSpPr>
        <p:spPr>
          <a:xfrm>
            <a:off x="228600" y="6529388"/>
            <a:ext cx="1600200" cy="276225"/>
          </a:xfrm>
          <a:prstGeom prst="rect">
            <a:avLst/>
          </a:prstGeom>
          <a:solidFill>
            <a:srgbClr val="002448"/>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defTabSz="457200" latinLnBrk="1" hangingPunct="0">
              <a:defRPr/>
            </a:pPr>
            <a:r>
              <a:rPr lang="en-US" sz="1200" dirty="0">
                <a:solidFill>
                  <a:srgbClr val="FFFFFF"/>
                </a:solidFill>
                <a:latin typeface="Arial" panose="020B0604020202020204" pitchFamily="34" charset="0"/>
                <a:ea typeface="Calibri"/>
                <a:cs typeface="Arial" panose="020B0604020202020204" pitchFamily="34" charset="0"/>
                <a:sym typeface="Calibri"/>
              </a:rPr>
              <a:t>benefits.va.gov/gibill</a:t>
            </a:r>
          </a:p>
        </p:txBody>
      </p:sp>
      <p:sp>
        <p:nvSpPr>
          <p:cNvPr id="9" name="Shape 9"/>
          <p:cNvSpPr>
            <a:spLocks noGrp="1"/>
          </p:cNvSpPr>
          <p:nvPr>
            <p:ph type="title"/>
          </p:nvPr>
        </p:nvSpPr>
        <p:spPr>
          <a:xfrm>
            <a:off x="609600" y="381000"/>
            <a:ext cx="6042025" cy="1508125"/>
          </a:xfrm>
          <a:prstGeom prst="rect">
            <a:avLst/>
          </a:prstGeom>
        </p:spPr>
        <p:txBody>
          <a:bodyPr/>
          <a:lstStyle/>
          <a:p>
            <a:pPr lvl="0"/>
            <a:r>
              <a:rPr/>
              <a:t>Click to edit Master title style</a:t>
            </a:r>
          </a:p>
        </p:txBody>
      </p:sp>
      <p:sp>
        <p:nvSpPr>
          <p:cNvPr id="10" name="Shape 10"/>
          <p:cNvSpPr>
            <a:spLocks noGrp="1"/>
          </p:cNvSpPr>
          <p:nvPr>
            <p:ph type="body" idx="1"/>
          </p:nvPr>
        </p:nvSpPr>
        <p:spPr>
          <a:prstGeom prst="rect">
            <a:avLst/>
          </a:prstGeom>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25932584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3" name="Shape 13"/>
          <p:cNvSpPr>
            <a:spLocks noGrp="1"/>
          </p:cNvSpPr>
          <p:nvPr>
            <p:ph type="title"/>
          </p:nvPr>
        </p:nvSpPr>
        <p:spPr>
          <a:xfrm>
            <a:off x="561460" y="4369403"/>
            <a:ext cx="5486401" cy="566739"/>
          </a:xfrm>
          <a:prstGeom prst="rect">
            <a:avLst/>
          </a:prstGeom>
        </p:spPr>
        <p:txBody>
          <a:bodyPr anchor="b"/>
          <a:lstStyle>
            <a:lvl1pPr>
              <a:defRPr sz="2000">
                <a:latin typeface="Arial Bold"/>
                <a:ea typeface="Arial Bold"/>
                <a:cs typeface="Arial Bold"/>
                <a:sym typeface="Arial Bold"/>
              </a:defRPr>
            </a:lvl1pPr>
          </a:lstStyle>
          <a:p>
            <a:pPr lvl="0"/>
            <a:r>
              <a:rPr/>
              <a:t>Click to edit Master title style</a:t>
            </a:r>
          </a:p>
        </p:txBody>
      </p:sp>
      <p:sp>
        <p:nvSpPr>
          <p:cNvPr id="14" name="Shape 14"/>
          <p:cNvSpPr>
            <a:spLocks noGrp="1"/>
          </p:cNvSpPr>
          <p:nvPr>
            <p:ph type="body" idx="1"/>
          </p:nvPr>
        </p:nvSpPr>
        <p:spPr>
          <a:xfrm>
            <a:off x="561460" y="4936140"/>
            <a:ext cx="5486401" cy="804863"/>
          </a:xfrm>
          <a:prstGeom prst="rect">
            <a:avLst/>
          </a:prstGeom>
        </p:spPr>
        <p:txBody>
          <a:bodyPr/>
          <a:lstStyle>
            <a:lvl1pPr marL="0" indent="0">
              <a:spcBef>
                <a:spcPts val="300"/>
              </a:spcBef>
              <a:buSzTx/>
              <a:buFontTx/>
              <a:buNone/>
              <a:defRPr sz="1400"/>
            </a:lvl1pPr>
          </a:lstStyle>
          <a:p>
            <a:pPr lvl="0"/>
            <a:r>
              <a:rPr/>
              <a:t>Click to edit Master text styles</a:t>
            </a:r>
          </a:p>
        </p:txBody>
      </p:sp>
    </p:spTree>
    <p:extLst>
      <p:ext uri="{BB962C8B-B14F-4D97-AF65-F5344CB8AC3E}">
        <p14:creationId xmlns:p14="http://schemas.microsoft.com/office/powerpoint/2010/main" val="249774690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49438"/>
            <a:ext cx="4038600" cy="4276725"/>
          </a:xfrm>
        </p:spPr>
        <p:txBody>
          <a:bodyPr/>
          <a:lstStyle>
            <a:lvl1pPr>
              <a:defRPr sz="2200"/>
            </a:lvl1pPr>
            <a:lvl2pPr>
              <a:defRPr sz="2000"/>
            </a:lvl2pPr>
            <a:lvl3pPr>
              <a:defRPr sz="1800"/>
            </a:lvl3pPr>
            <a:lvl4pPr>
              <a:defRPr sz="17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49438"/>
            <a:ext cx="4038600" cy="4276725"/>
          </a:xfrm>
        </p:spPr>
        <p:txBody>
          <a:bodyPr/>
          <a:lstStyle>
            <a:lvl1pPr>
              <a:defRPr sz="2200"/>
            </a:lvl1pPr>
            <a:lvl2pPr>
              <a:defRPr sz="2000"/>
            </a:lvl2pPr>
            <a:lvl3pPr>
              <a:defRPr sz="1800"/>
            </a:lvl3pPr>
            <a:lvl4pPr>
              <a:defRPr sz="17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23164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4483100" y="1579738"/>
            <a:ext cx="4307729" cy="1511681"/>
          </a:xfrm>
          <a:prstGeom prst="rect">
            <a:avLst/>
          </a:prstGeom>
        </p:spPr>
        <p:txBody>
          <a:bodyPr/>
          <a:lstStyle/>
          <a:p>
            <a:pPr lvl="0"/>
            <a:r>
              <a:rPr/>
              <a:t>Click to edit Master title style</a:t>
            </a:r>
          </a:p>
        </p:txBody>
      </p:sp>
      <p:sp>
        <p:nvSpPr>
          <p:cNvPr id="7" name="Shape 7"/>
          <p:cNvSpPr>
            <a:spLocks noGrp="1"/>
          </p:cNvSpPr>
          <p:nvPr>
            <p:ph type="body" idx="1"/>
          </p:nvPr>
        </p:nvSpPr>
        <p:spPr>
          <a:xfrm>
            <a:off x="4444999" y="3059171"/>
            <a:ext cx="4307730" cy="1035994"/>
          </a:xfrm>
          <a:prstGeom prst="rect">
            <a:avLst/>
          </a:prstGeom>
        </p:spPr>
        <p:txBody>
          <a:bodyPr/>
          <a:lstStyle>
            <a:lvl1pPr marL="0" indent="0">
              <a:spcBef>
                <a:spcPts val="600"/>
              </a:spcBef>
              <a:buSzTx/>
              <a:buFontTx/>
              <a:buNone/>
              <a:defRPr sz="2800" i="1">
                <a:solidFill>
                  <a:srgbClr val="BE1E2D"/>
                </a:solidFill>
              </a:defRPr>
            </a:lvl1pPr>
          </a:lstStyle>
          <a:p>
            <a:pPr lvl="0"/>
            <a:r>
              <a:rPr/>
              <a:t>Click to edit Master subtitle style</a:t>
            </a:r>
          </a:p>
        </p:txBody>
      </p:sp>
    </p:spTree>
    <p:extLst>
      <p:ext uri="{BB962C8B-B14F-4D97-AF65-F5344CB8AC3E}">
        <p14:creationId xmlns:p14="http://schemas.microsoft.com/office/powerpoint/2010/main" val="6886209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 name="Rectangle 3"/>
          <p:cNvSpPr/>
          <p:nvPr userDrawn="1"/>
        </p:nvSpPr>
        <p:spPr>
          <a:xfrm>
            <a:off x="228600" y="6513513"/>
            <a:ext cx="1905000" cy="307975"/>
          </a:xfrm>
          <a:prstGeom prst="rect">
            <a:avLst/>
          </a:prstGeom>
          <a:solidFill>
            <a:srgbClr val="002448"/>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defTabSz="457200" latinLnBrk="1" hangingPunct="0">
              <a:defRPr/>
            </a:pPr>
            <a:r>
              <a:rPr lang="en-US" sz="1400" b="1" dirty="0">
                <a:solidFill>
                  <a:srgbClr val="FFFFFF"/>
                </a:solidFill>
                <a:latin typeface="Arial" panose="020B0604020202020204" pitchFamily="34" charset="0"/>
                <a:ea typeface="Calibri"/>
                <a:cs typeface="Arial" panose="020B0604020202020204" pitchFamily="34" charset="0"/>
                <a:sym typeface="Calibri"/>
              </a:rPr>
              <a:t>benefits.va.gov/gibill</a:t>
            </a:r>
          </a:p>
        </p:txBody>
      </p:sp>
      <p:sp>
        <p:nvSpPr>
          <p:cNvPr id="9" name="Shape 9"/>
          <p:cNvSpPr>
            <a:spLocks noGrp="1"/>
          </p:cNvSpPr>
          <p:nvPr>
            <p:ph type="title"/>
          </p:nvPr>
        </p:nvSpPr>
        <p:spPr>
          <a:xfrm>
            <a:off x="609600" y="381000"/>
            <a:ext cx="6042025" cy="1508125"/>
          </a:xfrm>
          <a:prstGeom prst="rect">
            <a:avLst/>
          </a:prstGeom>
        </p:spPr>
        <p:txBody>
          <a:bodyPr/>
          <a:lstStyle/>
          <a:p>
            <a:pPr lvl="0"/>
            <a:r>
              <a:rPr/>
              <a:t>Click to edit Master title style</a:t>
            </a:r>
          </a:p>
        </p:txBody>
      </p:sp>
      <p:sp>
        <p:nvSpPr>
          <p:cNvPr id="10" name="Shape 10"/>
          <p:cNvSpPr>
            <a:spLocks noGrp="1"/>
          </p:cNvSpPr>
          <p:nvPr>
            <p:ph type="body" idx="1"/>
          </p:nvPr>
        </p:nvSpPr>
        <p:spPr>
          <a:prstGeom prst="rect">
            <a:avLst/>
          </a:prstGeom>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4127586035"/>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3" name="Shape 13"/>
          <p:cNvSpPr>
            <a:spLocks noGrp="1"/>
          </p:cNvSpPr>
          <p:nvPr>
            <p:ph type="title"/>
          </p:nvPr>
        </p:nvSpPr>
        <p:spPr>
          <a:xfrm>
            <a:off x="561460" y="4369403"/>
            <a:ext cx="5486401" cy="566739"/>
          </a:xfrm>
          <a:prstGeom prst="rect">
            <a:avLst/>
          </a:prstGeom>
        </p:spPr>
        <p:txBody>
          <a:bodyPr anchor="b"/>
          <a:lstStyle>
            <a:lvl1pPr>
              <a:defRPr sz="2000">
                <a:latin typeface="Arial Bold"/>
                <a:ea typeface="Arial Bold"/>
                <a:cs typeface="Arial Bold"/>
                <a:sym typeface="Arial Bold"/>
              </a:defRPr>
            </a:lvl1pPr>
          </a:lstStyle>
          <a:p>
            <a:pPr lvl="0"/>
            <a:r>
              <a:rPr/>
              <a:t>Click to edit Master title style</a:t>
            </a:r>
          </a:p>
        </p:txBody>
      </p:sp>
      <p:sp>
        <p:nvSpPr>
          <p:cNvPr id="14" name="Shape 14"/>
          <p:cNvSpPr>
            <a:spLocks noGrp="1"/>
          </p:cNvSpPr>
          <p:nvPr>
            <p:ph type="body" idx="1"/>
          </p:nvPr>
        </p:nvSpPr>
        <p:spPr>
          <a:xfrm>
            <a:off x="561460" y="4936140"/>
            <a:ext cx="5486401" cy="804863"/>
          </a:xfrm>
          <a:prstGeom prst="rect">
            <a:avLst/>
          </a:prstGeom>
        </p:spPr>
        <p:txBody>
          <a:bodyPr/>
          <a:lstStyle>
            <a:lvl1pPr marL="0" indent="0">
              <a:spcBef>
                <a:spcPts val="300"/>
              </a:spcBef>
              <a:buSzTx/>
              <a:buFontTx/>
              <a:buNone/>
              <a:defRPr sz="1400"/>
            </a:lvl1pPr>
          </a:lstStyle>
          <a:p>
            <a:pPr lvl="0"/>
            <a:r>
              <a:rPr/>
              <a:t>Click to edit Master text styles</a:t>
            </a:r>
          </a:p>
        </p:txBody>
      </p:sp>
    </p:spTree>
    <p:extLst>
      <p:ext uri="{BB962C8B-B14F-4D97-AF65-F5344CB8AC3E}">
        <p14:creationId xmlns:p14="http://schemas.microsoft.com/office/powerpoint/2010/main" val="1546487089"/>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49438"/>
            <a:ext cx="4038600" cy="4276725"/>
          </a:xfrm>
        </p:spPr>
        <p:txBody>
          <a:bodyPr/>
          <a:lstStyle>
            <a:lvl1pPr>
              <a:defRPr sz="2200"/>
            </a:lvl1pPr>
            <a:lvl2pPr>
              <a:defRPr sz="2000"/>
            </a:lvl2pPr>
            <a:lvl3pPr>
              <a:defRPr sz="1800"/>
            </a:lvl3pPr>
            <a:lvl4pPr>
              <a:defRPr sz="17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49438"/>
            <a:ext cx="4038600" cy="4276725"/>
          </a:xfrm>
        </p:spPr>
        <p:txBody>
          <a:bodyPr/>
          <a:lstStyle>
            <a:lvl1pPr>
              <a:defRPr sz="2200"/>
            </a:lvl1pPr>
            <a:lvl2pPr>
              <a:defRPr sz="2000"/>
            </a:lvl2pPr>
            <a:lvl3pPr>
              <a:defRPr sz="1800"/>
            </a:lvl3pPr>
            <a:lvl4pPr>
              <a:defRPr sz="17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515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3" name="Shape 13"/>
          <p:cNvSpPr>
            <a:spLocks noGrp="1"/>
          </p:cNvSpPr>
          <p:nvPr>
            <p:ph type="title"/>
          </p:nvPr>
        </p:nvSpPr>
        <p:spPr>
          <a:xfrm>
            <a:off x="561460" y="4369403"/>
            <a:ext cx="5486401" cy="566739"/>
          </a:xfrm>
          <a:prstGeom prst="rect">
            <a:avLst/>
          </a:prstGeom>
        </p:spPr>
        <p:txBody>
          <a:bodyPr anchor="b"/>
          <a:lstStyle>
            <a:lvl1pPr>
              <a:defRPr sz="2000">
                <a:latin typeface="Arial Bold"/>
                <a:ea typeface="Arial Bold"/>
                <a:cs typeface="Arial Bold"/>
                <a:sym typeface="Arial Bold"/>
              </a:defRPr>
            </a:lvl1pPr>
          </a:lstStyle>
          <a:p>
            <a:pPr lvl="0"/>
            <a:r>
              <a:rPr/>
              <a:t>Click to edit Master title style</a:t>
            </a:r>
          </a:p>
        </p:txBody>
      </p:sp>
      <p:sp>
        <p:nvSpPr>
          <p:cNvPr id="14" name="Shape 14"/>
          <p:cNvSpPr>
            <a:spLocks noGrp="1"/>
          </p:cNvSpPr>
          <p:nvPr>
            <p:ph type="body" idx="1"/>
          </p:nvPr>
        </p:nvSpPr>
        <p:spPr>
          <a:xfrm>
            <a:off x="561460" y="4936140"/>
            <a:ext cx="5486401" cy="804863"/>
          </a:xfrm>
          <a:prstGeom prst="rect">
            <a:avLst/>
          </a:prstGeom>
        </p:spPr>
        <p:txBody>
          <a:bodyPr/>
          <a:lstStyle>
            <a:lvl1pPr marL="0" indent="0">
              <a:spcBef>
                <a:spcPts val="300"/>
              </a:spcBef>
              <a:buSzTx/>
              <a:buFontTx/>
              <a:buNone/>
              <a:defRPr sz="1400"/>
            </a:lvl1pPr>
          </a:lstStyle>
          <a:p>
            <a:pPr lvl="0"/>
            <a:r>
              <a:rPr/>
              <a:t>Click to edit Master text styles</a:t>
            </a:r>
          </a:p>
        </p:txBody>
      </p:sp>
    </p:spTree>
    <p:extLst>
      <p:ext uri="{BB962C8B-B14F-4D97-AF65-F5344CB8AC3E}">
        <p14:creationId xmlns:p14="http://schemas.microsoft.com/office/powerpoint/2010/main" val="386953439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 name="Rectangle 3"/>
          <p:cNvSpPr/>
          <p:nvPr userDrawn="1"/>
        </p:nvSpPr>
        <p:spPr>
          <a:xfrm>
            <a:off x="228600" y="6513513"/>
            <a:ext cx="1905000" cy="307975"/>
          </a:xfrm>
          <a:prstGeom prst="rect">
            <a:avLst/>
          </a:prstGeom>
          <a:solidFill>
            <a:srgbClr val="002448"/>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defTabSz="457200" latinLnBrk="1" hangingPunct="0">
              <a:defRPr/>
            </a:pPr>
            <a:r>
              <a:rPr lang="en-US" sz="1400" b="1" dirty="0">
                <a:solidFill>
                  <a:srgbClr val="FFFFFF"/>
                </a:solidFill>
                <a:latin typeface="Arial" panose="020B0604020202020204" pitchFamily="34" charset="0"/>
                <a:ea typeface="Calibri"/>
                <a:cs typeface="Arial" panose="020B0604020202020204" pitchFamily="34" charset="0"/>
                <a:sym typeface="Calibri"/>
              </a:rPr>
              <a:t>benefits.va.gov/gibill</a:t>
            </a:r>
          </a:p>
        </p:txBody>
      </p:sp>
      <p:sp>
        <p:nvSpPr>
          <p:cNvPr id="9" name="Shape 9"/>
          <p:cNvSpPr>
            <a:spLocks noGrp="1"/>
          </p:cNvSpPr>
          <p:nvPr>
            <p:ph type="title"/>
          </p:nvPr>
        </p:nvSpPr>
        <p:spPr>
          <a:xfrm>
            <a:off x="609600" y="381000"/>
            <a:ext cx="6042025" cy="1508125"/>
          </a:xfrm>
          <a:prstGeom prst="rect">
            <a:avLst/>
          </a:prstGeom>
        </p:spPr>
        <p:txBody>
          <a:bodyPr/>
          <a:lstStyle/>
          <a:p>
            <a:pPr lvl="0"/>
            <a:r>
              <a:rPr/>
              <a:t>Click to edit Master title style</a:t>
            </a:r>
          </a:p>
        </p:txBody>
      </p:sp>
      <p:sp>
        <p:nvSpPr>
          <p:cNvPr id="10" name="Shape 10"/>
          <p:cNvSpPr>
            <a:spLocks noGrp="1"/>
          </p:cNvSpPr>
          <p:nvPr>
            <p:ph type="body" idx="1"/>
          </p:nvPr>
        </p:nvSpPr>
        <p:spPr>
          <a:prstGeom prst="rect">
            <a:avLst/>
          </a:prstGeom>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139953871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3" name="Shape 13"/>
          <p:cNvSpPr>
            <a:spLocks noGrp="1"/>
          </p:cNvSpPr>
          <p:nvPr>
            <p:ph type="title"/>
          </p:nvPr>
        </p:nvSpPr>
        <p:spPr>
          <a:xfrm>
            <a:off x="561460" y="4369403"/>
            <a:ext cx="5486401" cy="566739"/>
          </a:xfrm>
          <a:prstGeom prst="rect">
            <a:avLst/>
          </a:prstGeom>
        </p:spPr>
        <p:txBody>
          <a:bodyPr anchor="b"/>
          <a:lstStyle>
            <a:lvl1pPr>
              <a:defRPr sz="2000">
                <a:latin typeface="Arial Bold"/>
                <a:ea typeface="Arial Bold"/>
                <a:cs typeface="Arial Bold"/>
                <a:sym typeface="Arial Bold"/>
              </a:defRPr>
            </a:lvl1pPr>
          </a:lstStyle>
          <a:p>
            <a:pPr lvl="0"/>
            <a:r>
              <a:rPr/>
              <a:t>Click to edit Master title style</a:t>
            </a:r>
          </a:p>
        </p:txBody>
      </p:sp>
      <p:sp>
        <p:nvSpPr>
          <p:cNvPr id="14" name="Shape 14"/>
          <p:cNvSpPr>
            <a:spLocks noGrp="1"/>
          </p:cNvSpPr>
          <p:nvPr>
            <p:ph type="body" idx="1"/>
          </p:nvPr>
        </p:nvSpPr>
        <p:spPr>
          <a:xfrm>
            <a:off x="561460" y="4936140"/>
            <a:ext cx="5486401" cy="804863"/>
          </a:xfrm>
          <a:prstGeom prst="rect">
            <a:avLst/>
          </a:prstGeom>
        </p:spPr>
        <p:txBody>
          <a:bodyPr/>
          <a:lstStyle>
            <a:lvl1pPr marL="0" indent="0">
              <a:spcBef>
                <a:spcPts val="300"/>
              </a:spcBef>
              <a:buSzTx/>
              <a:buFontTx/>
              <a:buNone/>
              <a:defRPr sz="1400"/>
            </a:lvl1pPr>
          </a:lstStyle>
          <a:p>
            <a:pPr lvl="0"/>
            <a:r>
              <a:rPr/>
              <a:t>Click to edit Master text styles</a:t>
            </a:r>
          </a:p>
        </p:txBody>
      </p:sp>
    </p:spTree>
    <p:extLst>
      <p:ext uri="{BB962C8B-B14F-4D97-AF65-F5344CB8AC3E}">
        <p14:creationId xmlns:p14="http://schemas.microsoft.com/office/powerpoint/2010/main" val="98467132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49438"/>
            <a:ext cx="4038600" cy="4276725"/>
          </a:xfrm>
        </p:spPr>
        <p:txBody>
          <a:bodyPr/>
          <a:lstStyle>
            <a:lvl1pPr>
              <a:defRPr sz="2200"/>
            </a:lvl1pPr>
            <a:lvl2pPr>
              <a:defRPr sz="2000"/>
            </a:lvl2pPr>
            <a:lvl3pPr>
              <a:defRPr sz="1800"/>
            </a:lvl3pPr>
            <a:lvl4pPr>
              <a:defRPr sz="17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49438"/>
            <a:ext cx="4038600" cy="4276725"/>
          </a:xfrm>
        </p:spPr>
        <p:txBody>
          <a:bodyPr/>
          <a:lstStyle>
            <a:lvl1pPr>
              <a:defRPr sz="2200"/>
            </a:lvl1pPr>
            <a:lvl2pPr>
              <a:defRPr sz="2000"/>
            </a:lvl2pPr>
            <a:lvl3pPr>
              <a:defRPr sz="1800"/>
            </a:lvl3pPr>
            <a:lvl4pPr>
              <a:defRPr sz="17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7717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112510315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sp>
        <p:nvSpPr>
          <p:cNvPr id="19" name="Shape 19"/>
          <p:cNvSpPr>
            <a:spLocks noGrp="1"/>
          </p:cNvSpPr>
          <p:nvPr>
            <p:ph type="title"/>
          </p:nvPr>
        </p:nvSpPr>
        <p:spPr>
          <a:xfrm>
            <a:off x="609600" y="612775"/>
            <a:ext cx="6042025" cy="1508125"/>
          </a:xfrm>
          <a:prstGeom prst="rect">
            <a:avLst/>
          </a:prstGeom>
          <a:extLst>
            <a:ext uri="{C572A759-6A51-4108-AA02-DFA0A04FC94B}">
              <ma14:wrappingTextBoxFlag xmlns:ma14="http://schemas.microsoft.com/office/mac/drawingml/2011/main" xmlns="" val="1"/>
            </a:ext>
          </a:extLst>
        </p:spPr>
        <p:txBody>
          <a:bodyPr>
            <a:normAutofit/>
          </a:bodyPr>
          <a:lstStyle>
            <a:lvl1pPr>
              <a:defRPr sz="4400"/>
            </a:lvl1pPr>
          </a:lstStyle>
          <a:p>
            <a:r>
              <a:t>Click to edit Master title style</a:t>
            </a:r>
          </a:p>
        </p:txBody>
      </p:sp>
      <p:sp>
        <p:nvSpPr>
          <p:cNvPr id="20" name="Shape 20"/>
          <p:cNvSpPr>
            <a:spLocks noGrp="1"/>
          </p:cNvSpPr>
          <p:nvPr>
            <p:ph type="body" idx="1"/>
          </p:nvPr>
        </p:nvSpPr>
        <p:spPr>
          <a:xfrm>
            <a:off x="609600" y="2120900"/>
            <a:ext cx="6042025" cy="5257800"/>
          </a:xfrm>
          <a:prstGeom prst="rect">
            <a:avLst/>
          </a:prstGeom>
          <a:extLst>
            <a:ext uri="{C572A759-6A51-4108-AA02-DFA0A04FC94B}">
              <ma14:wrappingTextBoxFlag xmlns:ma14="http://schemas.microsoft.com/office/mac/drawingml/2011/main" xmlns="" val="1"/>
            </a:ext>
          </a:extLst>
        </p:spPr>
        <p:txBody>
          <a:bodyPr>
            <a:normAutofit/>
          </a:bodyPr>
          <a:lstStyle>
            <a:lvl1pPr>
              <a:defRPr sz="3200"/>
            </a:lvl1pPr>
            <a:lvl2pPr marL="1035755" indent="-578555">
              <a:defRPr sz="3200"/>
            </a:lvl2pPr>
            <a:lvl3pPr marL="1456266" indent="-541866">
              <a:defRPr sz="3200"/>
            </a:lvl3pPr>
            <a:lvl4pPr marL="2020711" indent="-649111">
              <a:defRPr sz="3200"/>
            </a:lvl4pPr>
            <a:lvl5pPr marL="2477911" indent="-649111">
              <a:defRPr sz="3200"/>
            </a:lvl5pPr>
          </a:lstStyle>
          <a:p>
            <a:r>
              <a:t>Click to edit Master text styles</a:t>
            </a:r>
          </a:p>
          <a:p>
            <a:pPr lvl="1"/>
            <a:r>
              <a:t>Second level</a:t>
            </a:r>
          </a:p>
          <a:p>
            <a:pPr lvl="2"/>
            <a:r>
              <a:t>Third level</a:t>
            </a:r>
          </a:p>
          <a:p>
            <a:pPr lvl="3"/>
            <a:r>
              <a:t>Fourth level</a:t>
            </a:r>
          </a:p>
          <a:p>
            <a:pPr lvl="4"/>
            <a:r>
              <a:t>Fifth level</a:t>
            </a:r>
          </a:p>
        </p:txBody>
      </p:sp>
      <p:sp>
        <p:nvSpPr>
          <p:cNvPr id="21" name="Shape 21"/>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391074053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2_Default">
    <p:spTree>
      <p:nvGrpSpPr>
        <p:cNvPr id="1" name=""/>
        <p:cNvGrpSpPr/>
        <p:nvPr/>
      </p:nvGrpSpPr>
      <p:grpSpPr>
        <a:xfrm>
          <a:off x="0" y="0"/>
          <a:ext cx="0" cy="0"/>
          <a:chOff x="0" y="0"/>
          <a:chExt cx="0" cy="0"/>
        </a:xfrm>
      </p:grpSpPr>
      <p:sp>
        <p:nvSpPr>
          <p:cNvPr id="28" name="Shape 28"/>
          <p:cNvSpPr>
            <a:spLocks noGrp="1"/>
          </p:cNvSpPr>
          <p:nvPr>
            <p:ph type="title"/>
          </p:nvPr>
        </p:nvSpPr>
        <p:spPr>
          <a:xfrm>
            <a:off x="609600" y="612775"/>
            <a:ext cx="6042025" cy="1508125"/>
          </a:xfrm>
          <a:prstGeom prst="rect">
            <a:avLst/>
          </a:prstGeom>
          <a:extLst>
            <a:ext uri="{C572A759-6A51-4108-AA02-DFA0A04FC94B}">
              <ma14:wrappingTextBoxFlag xmlns:ma14="http://schemas.microsoft.com/office/mac/drawingml/2011/main" xmlns="" val="1"/>
            </a:ext>
          </a:extLst>
        </p:spPr>
        <p:txBody>
          <a:bodyPr>
            <a:normAutofit/>
          </a:bodyPr>
          <a:lstStyle>
            <a:lvl1pPr>
              <a:defRPr sz="4400"/>
            </a:lvl1pPr>
          </a:lstStyle>
          <a:p>
            <a:r>
              <a:t>Click to edit Master title style</a:t>
            </a:r>
          </a:p>
        </p:txBody>
      </p:sp>
      <p:sp>
        <p:nvSpPr>
          <p:cNvPr id="29" name="Shape 29"/>
          <p:cNvSpPr>
            <a:spLocks noGrp="1"/>
          </p:cNvSpPr>
          <p:nvPr>
            <p:ph type="body" idx="1"/>
          </p:nvPr>
        </p:nvSpPr>
        <p:spPr>
          <a:xfrm>
            <a:off x="609600" y="2120900"/>
            <a:ext cx="6042025" cy="5257800"/>
          </a:xfrm>
          <a:prstGeom prst="rect">
            <a:avLst/>
          </a:prstGeom>
          <a:extLst>
            <a:ext uri="{C572A759-6A51-4108-AA02-DFA0A04FC94B}">
              <ma14:wrappingTextBoxFlag xmlns:ma14="http://schemas.microsoft.com/office/mac/drawingml/2011/main" xmlns="" val="1"/>
            </a:ext>
          </a:extLst>
        </p:spPr>
        <p:txBody>
          <a:bodyPr>
            <a:normAutofit/>
          </a:bodyPr>
          <a:lstStyle>
            <a:lvl1pPr>
              <a:defRPr sz="3200"/>
            </a:lvl1pPr>
            <a:lvl2pPr marL="1035755" indent="-578555">
              <a:defRPr sz="3200"/>
            </a:lvl2pPr>
            <a:lvl3pPr marL="1456266" indent="-541866">
              <a:defRPr sz="3200"/>
            </a:lvl3pPr>
            <a:lvl4pPr marL="2020711" indent="-649111">
              <a:defRPr sz="3200"/>
            </a:lvl4pPr>
            <a:lvl5pPr marL="2477911" indent="-649111">
              <a:defRPr sz="3200"/>
            </a:lvl5pPr>
          </a:lstStyle>
          <a:p>
            <a:r>
              <a:t>Click to edit Master text styles</a:t>
            </a:r>
          </a:p>
          <a:p>
            <a:pPr lvl="1"/>
            <a:r>
              <a:t>Second level</a:t>
            </a:r>
          </a:p>
          <a:p>
            <a:pPr lvl="2"/>
            <a:r>
              <a:t>Third level</a:t>
            </a:r>
          </a:p>
          <a:p>
            <a:pPr lvl="3"/>
            <a:r>
              <a:t>Fourth level</a:t>
            </a:r>
          </a:p>
          <a:p>
            <a:pPr lvl="4"/>
            <a:r>
              <a:t>Fifth level</a:t>
            </a:r>
          </a:p>
        </p:txBody>
      </p:sp>
      <p:sp>
        <p:nvSpPr>
          <p:cNvPr id="30" name="Shape 30"/>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143256183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3.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Shape 3"/>
          <p:cNvSpPr>
            <a:spLocks noGrp="1"/>
          </p:cNvSpPr>
          <p:nvPr>
            <p:ph type="title"/>
          </p:nvPr>
        </p:nvSpPr>
        <p:spPr bwMode="auto">
          <a:xfrm>
            <a:off x="609600" y="612775"/>
            <a:ext cx="60420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en-US" altLang="en-US" smtClean="0">
                <a:sym typeface="Arial" pitchFamily="34" charset="0"/>
              </a:rPr>
              <a:t>Click to edit Master title style</a:t>
            </a:r>
          </a:p>
        </p:txBody>
      </p:sp>
      <p:sp>
        <p:nvSpPr>
          <p:cNvPr id="1027" name="Shape 4"/>
          <p:cNvSpPr>
            <a:spLocks noGrp="1"/>
          </p:cNvSpPr>
          <p:nvPr>
            <p:ph type="body" idx="1"/>
          </p:nvPr>
        </p:nvSpPr>
        <p:spPr bwMode="auto">
          <a:xfrm>
            <a:off x="609600" y="2120900"/>
            <a:ext cx="60420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US" altLang="en-US" smtClean="0">
                <a:sym typeface="Arial" pitchFamily="34" charset="0"/>
              </a:rPr>
              <a:t>Click to edit Master text styles</a:t>
            </a:r>
          </a:p>
          <a:p>
            <a:pPr lvl="1"/>
            <a:r>
              <a:rPr lang="en-US" altLang="en-US" smtClean="0">
                <a:sym typeface="Arial" pitchFamily="34" charset="0"/>
              </a:rPr>
              <a:t>Second level</a:t>
            </a:r>
          </a:p>
          <a:p>
            <a:pPr lvl="2"/>
            <a:r>
              <a:rPr lang="en-US" altLang="en-US" smtClean="0">
                <a:sym typeface="Arial" pitchFamily="34" charset="0"/>
              </a:rPr>
              <a:t>Third level</a:t>
            </a:r>
          </a:p>
          <a:p>
            <a:pPr lvl="3"/>
            <a:r>
              <a:rPr lang="en-US" altLang="en-US" smtClean="0">
                <a:sym typeface="Arial" pitchFamily="34" charset="0"/>
              </a:rPr>
              <a:t>Fourth level</a:t>
            </a:r>
          </a:p>
          <a:p>
            <a:pPr lvl="4"/>
            <a:r>
              <a:rPr lang="en-US" altLang="en-US" smtClean="0">
                <a:sym typeface="Arial" pitchFamily="34" charset="0"/>
              </a:rPr>
              <a:t>Fifth level</a:t>
            </a:r>
          </a:p>
        </p:txBody>
      </p:sp>
      <p:sp>
        <p:nvSpPr>
          <p:cNvPr id="5" name="Shape 26"/>
          <p:cNvSpPr/>
          <p:nvPr userDrawn="1"/>
        </p:nvSpPr>
        <p:spPr>
          <a:xfrm>
            <a:off x="76200" y="76200"/>
            <a:ext cx="8991600" cy="685800"/>
          </a:xfrm>
          <a:prstGeom prst="rect">
            <a:avLst/>
          </a:prstGeom>
          <a:solidFill>
            <a:schemeClr val="accent1">
              <a:lumMod val="50000"/>
            </a:schemeClr>
          </a:solidFill>
          <a:ln w="38100">
            <a:solidFill>
              <a:srgbClr val="FFCC00"/>
            </a:solidFill>
          </a:ln>
          <a:effectLst>
            <a:outerShdw blurRad="38100" dist="20000" dir="5400000" rotWithShape="0">
              <a:srgbClr val="000000">
                <a:alpha val="38000"/>
              </a:srgbClr>
            </a:outerShdw>
          </a:effectLst>
        </p:spPr>
        <p:txBody>
          <a:bodyPr lIns="0" tIns="0" rIns="0" bIns="0" anchor="ctr"/>
          <a:lstStyle/>
          <a:p>
            <a:pPr algn="ctr" defTabSz="457200">
              <a:defRPr>
                <a:ln w="9524">
                  <a:solidFill/>
                </a:ln>
                <a:solidFill>
                  <a:srgbClr val="FFFFFF"/>
                </a:solidFill>
              </a:defRPr>
            </a:pPr>
            <a:endParaRPr kern="0" dirty="0">
              <a:ln w="9524">
                <a:solidFill/>
              </a:ln>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709720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med"/>
  <p:hf hdr="0" ftr="0" dt="0"/>
  <p:txStyles>
    <p:titleStyle>
      <a:lvl1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1pPr>
      <a:lvl2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2pPr>
      <a:lvl3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3pPr>
      <a:lvl4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4pPr>
      <a:lvl5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5pPr>
      <a:lvl6pPr defTabSz="457200">
        <a:defRPr sz="4400">
          <a:solidFill>
            <a:srgbClr val="00274C"/>
          </a:solidFill>
          <a:latin typeface="Arial"/>
          <a:ea typeface="Arial"/>
          <a:cs typeface="Arial"/>
          <a:sym typeface="Arial"/>
        </a:defRPr>
      </a:lvl6pPr>
      <a:lvl7pPr defTabSz="457200">
        <a:defRPr sz="4400">
          <a:solidFill>
            <a:srgbClr val="00274C"/>
          </a:solidFill>
          <a:latin typeface="Arial"/>
          <a:ea typeface="Arial"/>
          <a:cs typeface="Arial"/>
          <a:sym typeface="Arial"/>
        </a:defRPr>
      </a:lvl7pPr>
      <a:lvl8pPr defTabSz="457200">
        <a:defRPr sz="4400">
          <a:solidFill>
            <a:srgbClr val="00274C"/>
          </a:solidFill>
          <a:latin typeface="Arial"/>
          <a:ea typeface="Arial"/>
          <a:cs typeface="Arial"/>
          <a:sym typeface="Arial"/>
        </a:defRPr>
      </a:lvl8pPr>
      <a:lvl9pPr defTabSz="457200">
        <a:defRPr sz="4400">
          <a:solidFill>
            <a:srgbClr val="00274C"/>
          </a:solidFill>
          <a:latin typeface="Arial"/>
          <a:ea typeface="Arial"/>
          <a:cs typeface="Arial"/>
          <a:sym typeface="Arial"/>
        </a:defRPr>
      </a:lvl9pPr>
    </p:titleStyle>
    <p:bodyStyle>
      <a:lvl1pPr marL="342900" indent="-342900"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1pPr>
      <a:lvl2pPr marL="782638" indent="-325438"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2pPr>
      <a:lvl3pPr marL="1219200" indent="-304800"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3pPr>
      <a:lvl4pPr marL="1736725" indent="-365125"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4pPr>
      <a:lvl5pPr marL="2193925" indent="-365125"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5pPr>
      <a:lvl6pPr marL="2651760" indent="-365760" defTabSz="457200">
        <a:spcBef>
          <a:spcPts val="700"/>
        </a:spcBef>
        <a:buSzPct val="100000"/>
        <a:buFont typeface="Arial"/>
        <a:buChar char="•"/>
        <a:defRPr sz="3200">
          <a:latin typeface="Arial"/>
          <a:ea typeface="Arial"/>
          <a:cs typeface="Arial"/>
          <a:sym typeface="Arial"/>
        </a:defRPr>
      </a:lvl6pPr>
      <a:lvl7pPr marL="3108960" indent="-365760" defTabSz="457200">
        <a:spcBef>
          <a:spcPts val="700"/>
        </a:spcBef>
        <a:buSzPct val="100000"/>
        <a:buFont typeface="Arial"/>
        <a:buChar char="•"/>
        <a:defRPr sz="3200">
          <a:latin typeface="Arial"/>
          <a:ea typeface="Arial"/>
          <a:cs typeface="Arial"/>
          <a:sym typeface="Arial"/>
        </a:defRPr>
      </a:lvl7pPr>
      <a:lvl8pPr marL="3566159" indent="-365759" defTabSz="457200">
        <a:spcBef>
          <a:spcPts val="700"/>
        </a:spcBef>
        <a:buSzPct val="100000"/>
        <a:buFont typeface="Arial"/>
        <a:buChar char="•"/>
        <a:defRPr sz="3200">
          <a:latin typeface="Arial"/>
          <a:ea typeface="Arial"/>
          <a:cs typeface="Arial"/>
          <a:sym typeface="Arial"/>
        </a:defRPr>
      </a:lvl8pPr>
      <a:lvl9pPr marL="4023359" indent="-365759" defTabSz="457200">
        <a:spcBef>
          <a:spcPts val="700"/>
        </a:spcBef>
        <a:buSzPct val="100000"/>
        <a:buFont typeface="Arial"/>
        <a:buChar char="•"/>
        <a:defRPr sz="3200">
          <a:latin typeface="Arial"/>
          <a:ea typeface="Arial"/>
          <a:cs typeface="Arial"/>
          <a:sym typeface="Arial"/>
        </a:defRPr>
      </a:lvl9pPr>
    </p:bodyStyle>
    <p:otherStyle>
      <a:lvl1pPr algn="r" defTabSz="457200">
        <a:defRPr sz="1200">
          <a:solidFill>
            <a:schemeClr val="tx1"/>
          </a:solidFill>
          <a:latin typeface="+mn-lt"/>
          <a:ea typeface="+mn-ea"/>
          <a:cs typeface="+mn-cs"/>
          <a:sym typeface="Calibri"/>
        </a:defRPr>
      </a:lvl1pPr>
      <a:lvl2pPr indent="457200" algn="r" defTabSz="457200">
        <a:defRPr sz="1200">
          <a:solidFill>
            <a:schemeClr val="tx1"/>
          </a:solidFill>
          <a:latin typeface="+mn-lt"/>
          <a:ea typeface="+mn-ea"/>
          <a:cs typeface="+mn-cs"/>
          <a:sym typeface="Calibri"/>
        </a:defRPr>
      </a:lvl2pPr>
      <a:lvl3pPr indent="914400" algn="r" defTabSz="457200">
        <a:defRPr sz="1200">
          <a:solidFill>
            <a:schemeClr val="tx1"/>
          </a:solidFill>
          <a:latin typeface="+mn-lt"/>
          <a:ea typeface="+mn-ea"/>
          <a:cs typeface="+mn-cs"/>
          <a:sym typeface="Calibri"/>
        </a:defRPr>
      </a:lvl3pPr>
      <a:lvl4pPr indent="1371600" algn="r" defTabSz="457200">
        <a:defRPr sz="1200">
          <a:solidFill>
            <a:schemeClr val="tx1"/>
          </a:solidFill>
          <a:latin typeface="+mn-lt"/>
          <a:ea typeface="+mn-ea"/>
          <a:cs typeface="+mn-cs"/>
          <a:sym typeface="Calibri"/>
        </a:defRPr>
      </a:lvl4pPr>
      <a:lvl5pPr indent="1828800" algn="r" defTabSz="457200">
        <a:defRPr sz="1200">
          <a:solidFill>
            <a:schemeClr val="tx1"/>
          </a:solidFill>
          <a:latin typeface="+mn-lt"/>
          <a:ea typeface="+mn-ea"/>
          <a:cs typeface="+mn-cs"/>
          <a:sym typeface="Calibri"/>
        </a:defRPr>
      </a:lvl5pPr>
      <a:lvl6pPr indent="2286000" algn="r" defTabSz="457200">
        <a:defRPr sz="1200">
          <a:solidFill>
            <a:schemeClr val="tx1"/>
          </a:solidFill>
          <a:latin typeface="+mn-lt"/>
          <a:ea typeface="+mn-ea"/>
          <a:cs typeface="+mn-cs"/>
          <a:sym typeface="Calibri"/>
        </a:defRPr>
      </a:lvl6pPr>
      <a:lvl7pPr indent="2743200" algn="r" defTabSz="457200">
        <a:defRPr sz="1200">
          <a:solidFill>
            <a:schemeClr val="tx1"/>
          </a:solidFill>
          <a:latin typeface="+mn-lt"/>
          <a:ea typeface="+mn-ea"/>
          <a:cs typeface="+mn-cs"/>
          <a:sym typeface="Calibri"/>
        </a:defRPr>
      </a:lvl7pPr>
      <a:lvl8pPr indent="3200400" algn="r" defTabSz="457200">
        <a:defRPr sz="1200">
          <a:solidFill>
            <a:schemeClr val="tx1"/>
          </a:solidFill>
          <a:latin typeface="+mn-lt"/>
          <a:ea typeface="+mn-ea"/>
          <a:cs typeface="+mn-cs"/>
          <a:sym typeface="Calibri"/>
        </a:defRPr>
      </a:lvl8pPr>
      <a:lvl9pPr indent="3657600" algn="r" defTabSz="457200">
        <a:defRPr sz="12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Shape 3"/>
          <p:cNvSpPr>
            <a:spLocks noGrp="1"/>
          </p:cNvSpPr>
          <p:nvPr>
            <p:ph type="title"/>
          </p:nvPr>
        </p:nvSpPr>
        <p:spPr bwMode="auto">
          <a:xfrm>
            <a:off x="609600" y="612775"/>
            <a:ext cx="60420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en-US" altLang="en-US" smtClean="0">
                <a:sym typeface="Arial" pitchFamily="34" charset="0"/>
              </a:rPr>
              <a:t>Click to edit Master title style</a:t>
            </a:r>
          </a:p>
        </p:txBody>
      </p:sp>
      <p:sp>
        <p:nvSpPr>
          <p:cNvPr id="1027" name="Shape 4"/>
          <p:cNvSpPr>
            <a:spLocks noGrp="1"/>
          </p:cNvSpPr>
          <p:nvPr>
            <p:ph type="body" idx="1"/>
          </p:nvPr>
        </p:nvSpPr>
        <p:spPr bwMode="auto">
          <a:xfrm>
            <a:off x="609600" y="2120900"/>
            <a:ext cx="60420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US" altLang="en-US" smtClean="0">
                <a:sym typeface="Arial" pitchFamily="34" charset="0"/>
              </a:rPr>
              <a:t>Click to edit Master text styles</a:t>
            </a:r>
          </a:p>
          <a:p>
            <a:pPr lvl="1"/>
            <a:r>
              <a:rPr lang="en-US" altLang="en-US" smtClean="0">
                <a:sym typeface="Arial" pitchFamily="34" charset="0"/>
              </a:rPr>
              <a:t>Second level</a:t>
            </a:r>
          </a:p>
          <a:p>
            <a:pPr lvl="2"/>
            <a:r>
              <a:rPr lang="en-US" altLang="en-US" smtClean="0">
                <a:sym typeface="Arial" pitchFamily="34" charset="0"/>
              </a:rPr>
              <a:t>Third level</a:t>
            </a:r>
          </a:p>
          <a:p>
            <a:pPr lvl="3"/>
            <a:r>
              <a:rPr lang="en-US" altLang="en-US" smtClean="0">
                <a:sym typeface="Arial" pitchFamily="34" charset="0"/>
              </a:rPr>
              <a:t>Fourth level</a:t>
            </a:r>
          </a:p>
          <a:p>
            <a:pPr lvl="4"/>
            <a:r>
              <a:rPr lang="en-US" altLang="en-US" smtClean="0">
                <a:sym typeface="Arial" pitchFamily="34" charset="0"/>
              </a:rPr>
              <a:t>Fifth level</a:t>
            </a:r>
          </a:p>
        </p:txBody>
      </p:sp>
      <p:sp>
        <p:nvSpPr>
          <p:cNvPr id="5" name="Shape 26"/>
          <p:cNvSpPr/>
          <p:nvPr/>
        </p:nvSpPr>
        <p:spPr>
          <a:xfrm>
            <a:off x="76200" y="76200"/>
            <a:ext cx="8991600" cy="685800"/>
          </a:xfrm>
          <a:prstGeom prst="rect">
            <a:avLst/>
          </a:prstGeom>
          <a:solidFill>
            <a:schemeClr val="accent1">
              <a:lumMod val="50000"/>
            </a:schemeClr>
          </a:solidFill>
          <a:ln w="38100">
            <a:solidFill>
              <a:srgbClr val="FFCC00"/>
            </a:solidFill>
          </a:ln>
          <a:effectLst>
            <a:outerShdw blurRad="38100" dist="20000" dir="5400000" rotWithShape="0">
              <a:srgbClr val="000000">
                <a:alpha val="38000"/>
              </a:srgbClr>
            </a:outerShdw>
          </a:effectLst>
        </p:spPr>
        <p:txBody>
          <a:bodyPr lIns="0" tIns="0" rIns="0" bIns="0" anchor="ctr"/>
          <a:lstStyle/>
          <a:p>
            <a:pPr algn="ctr" defTabSz="457200">
              <a:defRPr>
                <a:ln w="9524">
                  <a:solidFill/>
                </a:ln>
                <a:solidFill>
                  <a:srgbClr val="FFFFFF"/>
                </a:solidFill>
              </a:defRPr>
            </a:pPr>
            <a:endParaRPr kern="0" dirty="0">
              <a:ln w="9524">
                <a:solidFill/>
              </a:ln>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64265825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spd="med"/>
  <p:hf sldNum="0" hdr="0" ftr="0" dt="0"/>
  <p:txStyles>
    <p:titleStyle>
      <a:lvl1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1pPr>
      <a:lvl2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2pPr>
      <a:lvl3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3pPr>
      <a:lvl4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4pPr>
      <a:lvl5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5pPr>
      <a:lvl6pPr defTabSz="457200">
        <a:defRPr sz="4400">
          <a:solidFill>
            <a:srgbClr val="00274C"/>
          </a:solidFill>
          <a:latin typeface="Arial"/>
          <a:ea typeface="Arial"/>
          <a:cs typeface="Arial"/>
          <a:sym typeface="Arial"/>
        </a:defRPr>
      </a:lvl6pPr>
      <a:lvl7pPr defTabSz="457200">
        <a:defRPr sz="4400">
          <a:solidFill>
            <a:srgbClr val="00274C"/>
          </a:solidFill>
          <a:latin typeface="Arial"/>
          <a:ea typeface="Arial"/>
          <a:cs typeface="Arial"/>
          <a:sym typeface="Arial"/>
        </a:defRPr>
      </a:lvl7pPr>
      <a:lvl8pPr defTabSz="457200">
        <a:defRPr sz="4400">
          <a:solidFill>
            <a:srgbClr val="00274C"/>
          </a:solidFill>
          <a:latin typeface="Arial"/>
          <a:ea typeface="Arial"/>
          <a:cs typeface="Arial"/>
          <a:sym typeface="Arial"/>
        </a:defRPr>
      </a:lvl8pPr>
      <a:lvl9pPr defTabSz="457200">
        <a:defRPr sz="4400">
          <a:solidFill>
            <a:srgbClr val="00274C"/>
          </a:solidFill>
          <a:latin typeface="Arial"/>
          <a:ea typeface="Arial"/>
          <a:cs typeface="Arial"/>
          <a:sym typeface="Arial"/>
        </a:defRPr>
      </a:lvl9pPr>
    </p:titleStyle>
    <p:bodyStyle>
      <a:lvl1pPr marL="342900" indent="-342900"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1pPr>
      <a:lvl2pPr marL="782638" indent="-325438"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2pPr>
      <a:lvl3pPr marL="1219200" indent="-304800"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3pPr>
      <a:lvl4pPr marL="1736725" indent="-365125"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4pPr>
      <a:lvl5pPr marL="2193925" indent="-365125"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5pPr>
      <a:lvl6pPr marL="2651760" indent="-365760" defTabSz="457200">
        <a:spcBef>
          <a:spcPts val="700"/>
        </a:spcBef>
        <a:buSzPct val="100000"/>
        <a:buFont typeface="Arial"/>
        <a:buChar char="•"/>
        <a:defRPr sz="3200">
          <a:latin typeface="Arial"/>
          <a:ea typeface="Arial"/>
          <a:cs typeface="Arial"/>
          <a:sym typeface="Arial"/>
        </a:defRPr>
      </a:lvl6pPr>
      <a:lvl7pPr marL="3108960" indent="-365760" defTabSz="457200">
        <a:spcBef>
          <a:spcPts val="700"/>
        </a:spcBef>
        <a:buSzPct val="100000"/>
        <a:buFont typeface="Arial"/>
        <a:buChar char="•"/>
        <a:defRPr sz="3200">
          <a:latin typeface="Arial"/>
          <a:ea typeface="Arial"/>
          <a:cs typeface="Arial"/>
          <a:sym typeface="Arial"/>
        </a:defRPr>
      </a:lvl7pPr>
      <a:lvl8pPr marL="3566159" indent="-365759" defTabSz="457200">
        <a:spcBef>
          <a:spcPts val="700"/>
        </a:spcBef>
        <a:buSzPct val="100000"/>
        <a:buFont typeface="Arial"/>
        <a:buChar char="•"/>
        <a:defRPr sz="3200">
          <a:latin typeface="Arial"/>
          <a:ea typeface="Arial"/>
          <a:cs typeface="Arial"/>
          <a:sym typeface="Arial"/>
        </a:defRPr>
      </a:lvl8pPr>
      <a:lvl9pPr marL="4023359" indent="-365759" defTabSz="457200">
        <a:spcBef>
          <a:spcPts val="700"/>
        </a:spcBef>
        <a:buSzPct val="100000"/>
        <a:buFont typeface="Arial"/>
        <a:buChar char="•"/>
        <a:defRPr sz="3200">
          <a:latin typeface="Arial"/>
          <a:ea typeface="Arial"/>
          <a:cs typeface="Arial"/>
          <a:sym typeface="Arial"/>
        </a:defRPr>
      </a:lvl9pPr>
    </p:bodyStyle>
    <p:otherStyle>
      <a:lvl1pPr algn="r" defTabSz="457200">
        <a:defRPr sz="1200">
          <a:solidFill>
            <a:schemeClr val="tx1"/>
          </a:solidFill>
          <a:latin typeface="+mn-lt"/>
          <a:ea typeface="+mn-ea"/>
          <a:cs typeface="+mn-cs"/>
          <a:sym typeface="Calibri"/>
        </a:defRPr>
      </a:lvl1pPr>
      <a:lvl2pPr indent="457200" algn="r" defTabSz="457200">
        <a:defRPr sz="1200">
          <a:solidFill>
            <a:schemeClr val="tx1"/>
          </a:solidFill>
          <a:latin typeface="+mn-lt"/>
          <a:ea typeface="+mn-ea"/>
          <a:cs typeface="+mn-cs"/>
          <a:sym typeface="Calibri"/>
        </a:defRPr>
      </a:lvl2pPr>
      <a:lvl3pPr indent="914400" algn="r" defTabSz="457200">
        <a:defRPr sz="1200">
          <a:solidFill>
            <a:schemeClr val="tx1"/>
          </a:solidFill>
          <a:latin typeface="+mn-lt"/>
          <a:ea typeface="+mn-ea"/>
          <a:cs typeface="+mn-cs"/>
          <a:sym typeface="Calibri"/>
        </a:defRPr>
      </a:lvl3pPr>
      <a:lvl4pPr indent="1371600" algn="r" defTabSz="457200">
        <a:defRPr sz="1200">
          <a:solidFill>
            <a:schemeClr val="tx1"/>
          </a:solidFill>
          <a:latin typeface="+mn-lt"/>
          <a:ea typeface="+mn-ea"/>
          <a:cs typeface="+mn-cs"/>
          <a:sym typeface="Calibri"/>
        </a:defRPr>
      </a:lvl4pPr>
      <a:lvl5pPr indent="1828800" algn="r" defTabSz="457200">
        <a:defRPr sz="1200">
          <a:solidFill>
            <a:schemeClr val="tx1"/>
          </a:solidFill>
          <a:latin typeface="+mn-lt"/>
          <a:ea typeface="+mn-ea"/>
          <a:cs typeface="+mn-cs"/>
          <a:sym typeface="Calibri"/>
        </a:defRPr>
      </a:lvl5pPr>
      <a:lvl6pPr indent="2286000" algn="r" defTabSz="457200">
        <a:defRPr sz="1200">
          <a:solidFill>
            <a:schemeClr val="tx1"/>
          </a:solidFill>
          <a:latin typeface="+mn-lt"/>
          <a:ea typeface="+mn-ea"/>
          <a:cs typeface="+mn-cs"/>
          <a:sym typeface="Calibri"/>
        </a:defRPr>
      </a:lvl6pPr>
      <a:lvl7pPr indent="2743200" algn="r" defTabSz="457200">
        <a:defRPr sz="1200">
          <a:solidFill>
            <a:schemeClr val="tx1"/>
          </a:solidFill>
          <a:latin typeface="+mn-lt"/>
          <a:ea typeface="+mn-ea"/>
          <a:cs typeface="+mn-cs"/>
          <a:sym typeface="Calibri"/>
        </a:defRPr>
      </a:lvl7pPr>
      <a:lvl8pPr indent="3200400" algn="r" defTabSz="457200">
        <a:defRPr sz="1200">
          <a:solidFill>
            <a:schemeClr val="tx1"/>
          </a:solidFill>
          <a:latin typeface="+mn-lt"/>
          <a:ea typeface="+mn-ea"/>
          <a:cs typeface="+mn-cs"/>
          <a:sym typeface="Calibri"/>
        </a:defRPr>
      </a:lvl8pPr>
      <a:lvl9pPr indent="3657600" algn="r" defTabSz="457200">
        <a:defRPr sz="1200">
          <a:solidFill>
            <a:schemeClr val="tx1"/>
          </a:solidFill>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76200" y="76200"/>
            <a:ext cx="8991600" cy="685800"/>
          </a:xfrm>
          <a:prstGeom prst="rect">
            <a:avLst/>
          </a:prstGeom>
          <a:solidFill>
            <a:srgbClr val="254061"/>
          </a:solidFill>
          <a:ln w="38100">
            <a:solidFill>
              <a:srgbClr val="FFCC00"/>
            </a:solidFill>
          </a:ln>
          <a:effectLst>
            <a:outerShdw blurRad="38100" dist="20000" dir="5400000" rotWithShape="0">
              <a:srgbClr val="000000">
                <a:alpha val="37998"/>
              </a:srgbClr>
            </a:outerShdw>
          </a:effectLst>
        </p:spPr>
        <p:txBody>
          <a:bodyPr lIns="45719" rIns="45719" anchor="ctr"/>
          <a:lstStyle/>
          <a:p>
            <a:pPr algn="ctr" defTabSz="457200" hangingPunct="0">
              <a:defRPr sz="1200">
                <a:solidFill>
                  <a:srgbClr val="FFFFFF"/>
                </a:solidFill>
                <a:latin typeface="+mn-lt"/>
                <a:ea typeface="+mn-ea"/>
                <a:cs typeface="+mn-cs"/>
                <a:sym typeface="Avenir Roman"/>
              </a:defRPr>
            </a:pPr>
            <a:endParaRPr sz="1200" kern="0" dirty="0">
              <a:solidFill>
                <a:srgbClr val="FFFFFF"/>
              </a:solidFill>
              <a:sym typeface="Avenir Roman"/>
            </a:endParaRPr>
          </a:p>
        </p:txBody>
      </p:sp>
      <p:sp>
        <p:nvSpPr>
          <p:cNvPr id="3" name="Shape 3"/>
          <p:cNvSpPr>
            <a:spLocks noGrp="1"/>
          </p:cNvSpPr>
          <p:nvPr>
            <p:ph type="title"/>
          </p:nvPr>
        </p:nvSpPr>
        <p:spPr>
          <a:xfrm>
            <a:off x="457200" y="92074"/>
            <a:ext cx="8229600" cy="1508127"/>
          </a:xfrm>
          <a:prstGeom prst="rect">
            <a:avLst/>
          </a:prstGeom>
          <a:ln w="12700">
            <a:miter lim="400000"/>
          </a:ln>
        </p:spPr>
        <p:txBody>
          <a:bodyPr lIns="45718" tIns="45718" rIns="45718" bIns="45718" anchor="ctr"/>
          <a:lstStyle/>
          <a:p>
            <a:endParaRPr/>
          </a:p>
        </p:txBody>
      </p:sp>
      <p:sp>
        <p:nvSpPr>
          <p:cNvPr id="4" name="Shape 4"/>
          <p:cNvSpPr>
            <a:spLocks noGrp="1"/>
          </p:cNvSpPr>
          <p:nvPr>
            <p:ph type="body" idx="1"/>
          </p:nvPr>
        </p:nvSpPr>
        <p:spPr>
          <a:xfrm>
            <a:off x="457200" y="1600200"/>
            <a:ext cx="8229600" cy="5257800"/>
          </a:xfrm>
          <a:prstGeom prst="rect">
            <a:avLst/>
          </a:prstGeom>
          <a:ln w="12700">
            <a:miter lim="400000"/>
          </a:ln>
        </p:spPr>
        <p:txBody>
          <a:bodyPr lIns="45718" tIns="45718" rIns="45718" bIns="45718"/>
          <a:lstStyle/>
          <a:p>
            <a:endParaRPr/>
          </a:p>
        </p:txBody>
      </p:sp>
      <p:sp>
        <p:nvSpPr>
          <p:cNvPr id="5" name="Shape 5"/>
          <p:cNvSpPr>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atin typeface="Calibri"/>
                <a:ea typeface="Calibri"/>
                <a:cs typeface="Calibri"/>
                <a:sym typeface="Calibri"/>
              </a:defRPr>
            </a:lvl1pPr>
          </a:lstStyle>
          <a:p>
            <a:pPr defTabSz="457200" hangingPunct="0"/>
            <a:fld id="{86CB4B4D-7CA3-9044-876B-883B54F8677D}" type="slidenum">
              <a:rPr kern="0">
                <a:solidFill>
                  <a:srgbClr val="000000"/>
                </a:solidFill>
              </a:rPr>
              <a:pPr defTabSz="457200" hangingPunct="0"/>
              <a:t>‹#›</a:t>
            </a:fld>
            <a:endParaRPr kern="0" dirty="0">
              <a:solidFill>
                <a:srgbClr val="000000"/>
              </a:solidFill>
            </a:endParaRPr>
          </a:p>
        </p:txBody>
      </p:sp>
    </p:spTree>
    <p:extLst>
      <p:ext uri="{BB962C8B-B14F-4D97-AF65-F5344CB8AC3E}">
        <p14:creationId xmlns:p14="http://schemas.microsoft.com/office/powerpoint/2010/main" val="70735801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transition spd="med"/>
  <p:txStyles>
    <p:titleStyle>
      <a:lvl1pPr marL="0" marR="0" indent="0" algn="ctr" defTabSz="457200" rtl="0" latinLnBrk="0">
        <a:lnSpc>
          <a:spcPct val="100000"/>
        </a:lnSpc>
        <a:spcBef>
          <a:spcPts val="0"/>
        </a:spcBef>
        <a:spcAft>
          <a:spcPts val="0"/>
        </a:spcAft>
        <a:buClrTx/>
        <a:buSzTx/>
        <a:buFontTx/>
        <a:buNone/>
        <a:tabLst/>
        <a:defRPr sz="3600" b="0" i="0" u="none" strike="noStrike" cap="none" spc="0" baseline="0">
          <a:ln>
            <a:noFill/>
          </a:ln>
          <a:solidFill>
            <a:srgbClr val="00274C"/>
          </a:solidFill>
          <a:uFillTx/>
          <a:latin typeface="Arial"/>
          <a:ea typeface="Arial"/>
          <a:cs typeface="Arial"/>
          <a:sym typeface="Arial"/>
        </a:defRPr>
      </a:lvl1pPr>
      <a:lvl2pPr marL="0" marR="0" indent="0" algn="ctr" defTabSz="457200" rtl="0" latinLnBrk="0">
        <a:lnSpc>
          <a:spcPct val="100000"/>
        </a:lnSpc>
        <a:spcBef>
          <a:spcPts val="0"/>
        </a:spcBef>
        <a:spcAft>
          <a:spcPts val="0"/>
        </a:spcAft>
        <a:buClrTx/>
        <a:buSzTx/>
        <a:buFontTx/>
        <a:buNone/>
        <a:tabLst/>
        <a:defRPr sz="3600" b="0" i="0" u="none" strike="noStrike" cap="none" spc="0" baseline="0">
          <a:ln>
            <a:noFill/>
          </a:ln>
          <a:solidFill>
            <a:srgbClr val="00274C"/>
          </a:solidFill>
          <a:uFillTx/>
          <a:latin typeface="Arial"/>
          <a:ea typeface="Arial"/>
          <a:cs typeface="Arial"/>
          <a:sym typeface="Arial"/>
        </a:defRPr>
      </a:lvl2pPr>
      <a:lvl3pPr marL="0" marR="0" indent="0" algn="ctr" defTabSz="457200" rtl="0" latinLnBrk="0">
        <a:lnSpc>
          <a:spcPct val="100000"/>
        </a:lnSpc>
        <a:spcBef>
          <a:spcPts val="0"/>
        </a:spcBef>
        <a:spcAft>
          <a:spcPts val="0"/>
        </a:spcAft>
        <a:buClrTx/>
        <a:buSzTx/>
        <a:buFontTx/>
        <a:buNone/>
        <a:tabLst/>
        <a:defRPr sz="3600" b="0" i="0" u="none" strike="noStrike" cap="none" spc="0" baseline="0">
          <a:ln>
            <a:noFill/>
          </a:ln>
          <a:solidFill>
            <a:srgbClr val="00274C"/>
          </a:solidFill>
          <a:uFillTx/>
          <a:latin typeface="Arial"/>
          <a:ea typeface="Arial"/>
          <a:cs typeface="Arial"/>
          <a:sym typeface="Arial"/>
        </a:defRPr>
      </a:lvl3pPr>
      <a:lvl4pPr marL="0" marR="0" indent="0" algn="ctr" defTabSz="457200" rtl="0" latinLnBrk="0">
        <a:lnSpc>
          <a:spcPct val="100000"/>
        </a:lnSpc>
        <a:spcBef>
          <a:spcPts val="0"/>
        </a:spcBef>
        <a:spcAft>
          <a:spcPts val="0"/>
        </a:spcAft>
        <a:buClrTx/>
        <a:buSzTx/>
        <a:buFontTx/>
        <a:buNone/>
        <a:tabLst/>
        <a:defRPr sz="3600" b="0" i="0" u="none" strike="noStrike" cap="none" spc="0" baseline="0">
          <a:ln>
            <a:noFill/>
          </a:ln>
          <a:solidFill>
            <a:srgbClr val="00274C"/>
          </a:solidFill>
          <a:uFillTx/>
          <a:latin typeface="Arial"/>
          <a:ea typeface="Arial"/>
          <a:cs typeface="Arial"/>
          <a:sym typeface="Arial"/>
        </a:defRPr>
      </a:lvl4pPr>
      <a:lvl5pPr marL="0" marR="0" indent="0" algn="ctr" defTabSz="457200" rtl="0" latinLnBrk="0">
        <a:lnSpc>
          <a:spcPct val="100000"/>
        </a:lnSpc>
        <a:spcBef>
          <a:spcPts val="0"/>
        </a:spcBef>
        <a:spcAft>
          <a:spcPts val="0"/>
        </a:spcAft>
        <a:buClrTx/>
        <a:buSzTx/>
        <a:buFontTx/>
        <a:buNone/>
        <a:tabLst/>
        <a:defRPr sz="3600" b="0" i="0" u="none" strike="noStrike" cap="none" spc="0" baseline="0">
          <a:ln>
            <a:noFill/>
          </a:ln>
          <a:solidFill>
            <a:srgbClr val="00274C"/>
          </a:solidFill>
          <a:uFillTx/>
          <a:latin typeface="Arial"/>
          <a:ea typeface="Arial"/>
          <a:cs typeface="Arial"/>
          <a:sym typeface="Arial"/>
        </a:defRPr>
      </a:lvl5pPr>
      <a:lvl6pPr marL="0" marR="0" indent="457200" algn="ctr" defTabSz="457200" rtl="0" latinLnBrk="0">
        <a:lnSpc>
          <a:spcPct val="100000"/>
        </a:lnSpc>
        <a:spcBef>
          <a:spcPts val="0"/>
        </a:spcBef>
        <a:spcAft>
          <a:spcPts val="0"/>
        </a:spcAft>
        <a:buClrTx/>
        <a:buSzTx/>
        <a:buFontTx/>
        <a:buNone/>
        <a:tabLst/>
        <a:defRPr sz="3600" b="0" i="0" u="none" strike="noStrike" cap="none" spc="0" baseline="0">
          <a:ln>
            <a:noFill/>
          </a:ln>
          <a:solidFill>
            <a:srgbClr val="00274C"/>
          </a:solidFill>
          <a:uFillTx/>
          <a:latin typeface="Arial"/>
          <a:ea typeface="Arial"/>
          <a:cs typeface="Arial"/>
          <a:sym typeface="Arial"/>
        </a:defRPr>
      </a:lvl6pPr>
      <a:lvl7pPr marL="0" marR="0" indent="914400" algn="ctr" defTabSz="457200" rtl="0" latinLnBrk="0">
        <a:lnSpc>
          <a:spcPct val="100000"/>
        </a:lnSpc>
        <a:spcBef>
          <a:spcPts val="0"/>
        </a:spcBef>
        <a:spcAft>
          <a:spcPts val="0"/>
        </a:spcAft>
        <a:buClrTx/>
        <a:buSzTx/>
        <a:buFontTx/>
        <a:buNone/>
        <a:tabLst/>
        <a:defRPr sz="3600" b="0" i="0" u="none" strike="noStrike" cap="none" spc="0" baseline="0">
          <a:ln>
            <a:noFill/>
          </a:ln>
          <a:solidFill>
            <a:srgbClr val="00274C"/>
          </a:solidFill>
          <a:uFillTx/>
          <a:latin typeface="Arial"/>
          <a:ea typeface="Arial"/>
          <a:cs typeface="Arial"/>
          <a:sym typeface="Arial"/>
        </a:defRPr>
      </a:lvl7pPr>
      <a:lvl8pPr marL="0" marR="0" indent="1371600" algn="ctr" defTabSz="457200" rtl="0" latinLnBrk="0">
        <a:lnSpc>
          <a:spcPct val="100000"/>
        </a:lnSpc>
        <a:spcBef>
          <a:spcPts val="0"/>
        </a:spcBef>
        <a:spcAft>
          <a:spcPts val="0"/>
        </a:spcAft>
        <a:buClrTx/>
        <a:buSzTx/>
        <a:buFontTx/>
        <a:buNone/>
        <a:tabLst/>
        <a:defRPr sz="3600" b="0" i="0" u="none" strike="noStrike" cap="none" spc="0" baseline="0">
          <a:ln>
            <a:noFill/>
          </a:ln>
          <a:solidFill>
            <a:srgbClr val="00274C"/>
          </a:solidFill>
          <a:uFillTx/>
          <a:latin typeface="Arial"/>
          <a:ea typeface="Arial"/>
          <a:cs typeface="Arial"/>
          <a:sym typeface="Arial"/>
        </a:defRPr>
      </a:lvl8pPr>
      <a:lvl9pPr marL="0" marR="0" indent="1828800" algn="ctr" defTabSz="457200" rtl="0" latinLnBrk="0">
        <a:lnSpc>
          <a:spcPct val="100000"/>
        </a:lnSpc>
        <a:spcBef>
          <a:spcPts val="0"/>
        </a:spcBef>
        <a:spcAft>
          <a:spcPts val="0"/>
        </a:spcAft>
        <a:buClrTx/>
        <a:buSzTx/>
        <a:buFontTx/>
        <a:buNone/>
        <a:tabLst/>
        <a:defRPr sz="3600" b="0" i="0" u="none" strike="noStrike" cap="none" spc="0" baseline="0">
          <a:ln>
            <a:noFill/>
          </a:ln>
          <a:solidFill>
            <a:srgbClr val="00274C"/>
          </a:solidFill>
          <a:uFillTx/>
          <a:latin typeface="Arial"/>
          <a:ea typeface="Arial"/>
          <a:cs typeface="Arial"/>
          <a:sym typeface="Arial"/>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1pPr>
      <a:lvl2pPr marL="782637" marR="0" indent="-325437" algn="l" defTabSz="457200" rtl="0" latinLnBrk="0">
        <a:lnSpc>
          <a:spcPct val="100000"/>
        </a:lnSpc>
        <a:spcBef>
          <a:spcPts val="700"/>
        </a:spcBef>
        <a:spcAft>
          <a:spcPts val="0"/>
        </a:spcAft>
        <a:buClrTx/>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2pPr>
      <a:lvl3pPr marL="1219200" marR="0" indent="-304800" algn="l" defTabSz="457200" rtl="0" latinLnBrk="0">
        <a:lnSpc>
          <a:spcPct val="100000"/>
        </a:lnSpc>
        <a:spcBef>
          <a:spcPts val="700"/>
        </a:spcBef>
        <a:spcAft>
          <a:spcPts val="0"/>
        </a:spcAft>
        <a:buClrTx/>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3pPr>
      <a:lvl4pPr marL="1736725" marR="0" indent="-365125" algn="l" defTabSz="457200" rtl="0" latinLnBrk="0">
        <a:lnSpc>
          <a:spcPct val="100000"/>
        </a:lnSpc>
        <a:spcBef>
          <a:spcPts val="700"/>
        </a:spcBef>
        <a:spcAft>
          <a:spcPts val="0"/>
        </a:spcAft>
        <a:buClrTx/>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4pPr>
      <a:lvl5pPr marL="2193925" marR="0" indent="-365125" algn="l" defTabSz="457200" rtl="0" latinLnBrk="0">
        <a:lnSpc>
          <a:spcPct val="100000"/>
        </a:lnSpc>
        <a:spcBef>
          <a:spcPts val="700"/>
        </a:spcBef>
        <a:spcAft>
          <a:spcPts val="0"/>
        </a:spcAft>
        <a:buClrTx/>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5pPr>
      <a:lvl6pPr marL="2651125" marR="0" indent="-365125" algn="l" defTabSz="457200" rtl="0" latinLnBrk="0">
        <a:lnSpc>
          <a:spcPct val="100000"/>
        </a:lnSpc>
        <a:spcBef>
          <a:spcPts val="700"/>
        </a:spcBef>
        <a:spcAft>
          <a:spcPts val="0"/>
        </a:spcAft>
        <a:buClrTx/>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6pPr>
      <a:lvl7pPr marL="3108325" marR="0" indent="-365125" algn="l" defTabSz="457200" rtl="0" latinLnBrk="0">
        <a:lnSpc>
          <a:spcPct val="100000"/>
        </a:lnSpc>
        <a:spcBef>
          <a:spcPts val="700"/>
        </a:spcBef>
        <a:spcAft>
          <a:spcPts val="0"/>
        </a:spcAft>
        <a:buClrTx/>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7pPr>
      <a:lvl8pPr marL="3565525" marR="0" indent="-365125" algn="l" defTabSz="457200" rtl="0" latinLnBrk="0">
        <a:lnSpc>
          <a:spcPct val="100000"/>
        </a:lnSpc>
        <a:spcBef>
          <a:spcPts val="700"/>
        </a:spcBef>
        <a:spcAft>
          <a:spcPts val="0"/>
        </a:spcAft>
        <a:buClrTx/>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8pPr>
      <a:lvl9pPr marL="4022725" marR="0" indent="-365125" algn="l" defTabSz="457200" rtl="0" latinLnBrk="0">
        <a:lnSpc>
          <a:spcPct val="100000"/>
        </a:lnSpc>
        <a:spcBef>
          <a:spcPts val="700"/>
        </a:spcBef>
        <a:spcAft>
          <a:spcPts val="0"/>
        </a:spcAft>
        <a:buClrTx/>
        <a:buSzPct val="100000"/>
        <a:buFont typeface="Arial"/>
        <a:buChar char="•"/>
        <a:tabLst/>
        <a:defRPr sz="1800" b="0" i="0" u="none" strike="noStrike" cap="none" spc="0" baseline="0">
          <a:ln>
            <a:noFill/>
          </a:ln>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Shape 3"/>
          <p:cNvSpPr>
            <a:spLocks noGrp="1"/>
          </p:cNvSpPr>
          <p:nvPr>
            <p:ph type="title"/>
          </p:nvPr>
        </p:nvSpPr>
        <p:spPr bwMode="auto">
          <a:xfrm>
            <a:off x="609600" y="612775"/>
            <a:ext cx="60420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en-US" altLang="en-US" smtClean="0">
                <a:sym typeface="Arial" pitchFamily="34" charset="0"/>
              </a:rPr>
              <a:t>Click to edit Master title style</a:t>
            </a:r>
          </a:p>
        </p:txBody>
      </p:sp>
      <p:sp>
        <p:nvSpPr>
          <p:cNvPr id="1027" name="Shape 4"/>
          <p:cNvSpPr>
            <a:spLocks noGrp="1"/>
          </p:cNvSpPr>
          <p:nvPr>
            <p:ph type="body" idx="1"/>
          </p:nvPr>
        </p:nvSpPr>
        <p:spPr bwMode="auto">
          <a:xfrm>
            <a:off x="609600" y="2120900"/>
            <a:ext cx="60420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US" altLang="en-US" smtClean="0">
                <a:sym typeface="Arial" pitchFamily="34" charset="0"/>
              </a:rPr>
              <a:t>Click to edit Master text styles</a:t>
            </a:r>
          </a:p>
          <a:p>
            <a:pPr lvl="1"/>
            <a:r>
              <a:rPr lang="en-US" altLang="en-US" smtClean="0">
                <a:sym typeface="Arial" pitchFamily="34" charset="0"/>
              </a:rPr>
              <a:t>Second level</a:t>
            </a:r>
          </a:p>
          <a:p>
            <a:pPr lvl="2"/>
            <a:r>
              <a:rPr lang="en-US" altLang="en-US" smtClean="0">
                <a:sym typeface="Arial" pitchFamily="34" charset="0"/>
              </a:rPr>
              <a:t>Third level</a:t>
            </a:r>
          </a:p>
          <a:p>
            <a:pPr lvl="3"/>
            <a:r>
              <a:rPr lang="en-US" altLang="en-US" smtClean="0">
                <a:sym typeface="Arial" pitchFamily="34" charset="0"/>
              </a:rPr>
              <a:t>Fourth level</a:t>
            </a:r>
          </a:p>
          <a:p>
            <a:pPr lvl="4"/>
            <a:r>
              <a:rPr lang="en-US" altLang="en-US" smtClean="0">
                <a:sym typeface="Arial" pitchFamily="34" charset="0"/>
              </a:rPr>
              <a:t>Fifth level</a:t>
            </a:r>
          </a:p>
        </p:txBody>
      </p:sp>
      <p:sp>
        <p:nvSpPr>
          <p:cNvPr id="5" name="Shape 26"/>
          <p:cNvSpPr/>
          <p:nvPr userDrawn="1"/>
        </p:nvSpPr>
        <p:spPr>
          <a:xfrm>
            <a:off x="76200" y="76200"/>
            <a:ext cx="8991600" cy="685800"/>
          </a:xfrm>
          <a:prstGeom prst="rect">
            <a:avLst/>
          </a:prstGeom>
          <a:solidFill>
            <a:schemeClr val="accent1">
              <a:lumMod val="50000"/>
            </a:schemeClr>
          </a:solidFill>
          <a:ln w="38100">
            <a:solidFill>
              <a:srgbClr val="FFCC00"/>
            </a:solidFill>
          </a:ln>
          <a:effectLst>
            <a:outerShdw blurRad="38100" dist="20000" dir="5400000" rotWithShape="0">
              <a:srgbClr val="000000">
                <a:alpha val="38000"/>
              </a:srgbClr>
            </a:outerShdw>
          </a:effectLst>
        </p:spPr>
        <p:txBody>
          <a:bodyPr lIns="0" tIns="0" rIns="0" bIns="0" anchor="ctr"/>
          <a:lstStyle/>
          <a:p>
            <a:pPr algn="ctr" defTabSz="457200">
              <a:defRPr>
                <a:ln w="9524">
                  <a:solidFill/>
                </a:ln>
                <a:solidFill>
                  <a:srgbClr val="FFFFFF"/>
                </a:solidFill>
              </a:defRPr>
            </a:pPr>
            <a:endParaRPr kern="0" dirty="0">
              <a:ln w="9524">
                <a:solidFill/>
              </a:ln>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0393903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transition spd="med"/>
  <p:hf hdr="0" ftr="0" dt="0"/>
  <p:txStyles>
    <p:titleStyle>
      <a:lvl1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1pPr>
      <a:lvl2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2pPr>
      <a:lvl3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3pPr>
      <a:lvl4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4pPr>
      <a:lvl5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5pPr>
      <a:lvl6pPr defTabSz="457200">
        <a:defRPr sz="4400">
          <a:solidFill>
            <a:srgbClr val="00274C"/>
          </a:solidFill>
          <a:latin typeface="Arial"/>
          <a:ea typeface="Arial"/>
          <a:cs typeface="Arial"/>
          <a:sym typeface="Arial"/>
        </a:defRPr>
      </a:lvl6pPr>
      <a:lvl7pPr defTabSz="457200">
        <a:defRPr sz="4400">
          <a:solidFill>
            <a:srgbClr val="00274C"/>
          </a:solidFill>
          <a:latin typeface="Arial"/>
          <a:ea typeface="Arial"/>
          <a:cs typeface="Arial"/>
          <a:sym typeface="Arial"/>
        </a:defRPr>
      </a:lvl7pPr>
      <a:lvl8pPr defTabSz="457200">
        <a:defRPr sz="4400">
          <a:solidFill>
            <a:srgbClr val="00274C"/>
          </a:solidFill>
          <a:latin typeface="Arial"/>
          <a:ea typeface="Arial"/>
          <a:cs typeface="Arial"/>
          <a:sym typeface="Arial"/>
        </a:defRPr>
      </a:lvl8pPr>
      <a:lvl9pPr defTabSz="457200">
        <a:defRPr sz="4400">
          <a:solidFill>
            <a:srgbClr val="00274C"/>
          </a:solidFill>
          <a:latin typeface="Arial"/>
          <a:ea typeface="Arial"/>
          <a:cs typeface="Arial"/>
          <a:sym typeface="Arial"/>
        </a:defRPr>
      </a:lvl9pPr>
    </p:titleStyle>
    <p:bodyStyle>
      <a:lvl1pPr marL="342900" indent="-342900"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1pPr>
      <a:lvl2pPr marL="782638" indent="-325438"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2pPr>
      <a:lvl3pPr marL="1219200" indent="-304800"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3pPr>
      <a:lvl4pPr marL="1736725" indent="-365125"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4pPr>
      <a:lvl5pPr marL="2193925" indent="-365125"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5pPr>
      <a:lvl6pPr marL="2651760" indent="-365760" defTabSz="457200">
        <a:spcBef>
          <a:spcPts val="700"/>
        </a:spcBef>
        <a:buSzPct val="100000"/>
        <a:buFont typeface="Arial"/>
        <a:buChar char="•"/>
        <a:defRPr sz="3200">
          <a:latin typeface="Arial"/>
          <a:ea typeface="Arial"/>
          <a:cs typeface="Arial"/>
          <a:sym typeface="Arial"/>
        </a:defRPr>
      </a:lvl6pPr>
      <a:lvl7pPr marL="3108960" indent="-365760" defTabSz="457200">
        <a:spcBef>
          <a:spcPts val="700"/>
        </a:spcBef>
        <a:buSzPct val="100000"/>
        <a:buFont typeface="Arial"/>
        <a:buChar char="•"/>
        <a:defRPr sz="3200">
          <a:latin typeface="Arial"/>
          <a:ea typeface="Arial"/>
          <a:cs typeface="Arial"/>
          <a:sym typeface="Arial"/>
        </a:defRPr>
      </a:lvl7pPr>
      <a:lvl8pPr marL="3566159" indent="-365759" defTabSz="457200">
        <a:spcBef>
          <a:spcPts val="700"/>
        </a:spcBef>
        <a:buSzPct val="100000"/>
        <a:buFont typeface="Arial"/>
        <a:buChar char="•"/>
        <a:defRPr sz="3200">
          <a:latin typeface="Arial"/>
          <a:ea typeface="Arial"/>
          <a:cs typeface="Arial"/>
          <a:sym typeface="Arial"/>
        </a:defRPr>
      </a:lvl8pPr>
      <a:lvl9pPr marL="4023359" indent="-365759" defTabSz="457200">
        <a:spcBef>
          <a:spcPts val="700"/>
        </a:spcBef>
        <a:buSzPct val="100000"/>
        <a:buFont typeface="Arial"/>
        <a:buChar char="•"/>
        <a:defRPr sz="3200">
          <a:latin typeface="Arial"/>
          <a:ea typeface="Arial"/>
          <a:cs typeface="Arial"/>
          <a:sym typeface="Arial"/>
        </a:defRPr>
      </a:lvl9pPr>
    </p:bodyStyle>
    <p:otherStyle>
      <a:lvl1pPr algn="r" defTabSz="457200">
        <a:defRPr sz="1200">
          <a:solidFill>
            <a:schemeClr val="tx1"/>
          </a:solidFill>
          <a:latin typeface="+mn-lt"/>
          <a:ea typeface="+mn-ea"/>
          <a:cs typeface="+mn-cs"/>
          <a:sym typeface="Calibri"/>
        </a:defRPr>
      </a:lvl1pPr>
      <a:lvl2pPr indent="457200" algn="r" defTabSz="457200">
        <a:defRPr sz="1200">
          <a:solidFill>
            <a:schemeClr val="tx1"/>
          </a:solidFill>
          <a:latin typeface="+mn-lt"/>
          <a:ea typeface="+mn-ea"/>
          <a:cs typeface="+mn-cs"/>
          <a:sym typeface="Calibri"/>
        </a:defRPr>
      </a:lvl2pPr>
      <a:lvl3pPr indent="914400" algn="r" defTabSz="457200">
        <a:defRPr sz="1200">
          <a:solidFill>
            <a:schemeClr val="tx1"/>
          </a:solidFill>
          <a:latin typeface="+mn-lt"/>
          <a:ea typeface="+mn-ea"/>
          <a:cs typeface="+mn-cs"/>
          <a:sym typeface="Calibri"/>
        </a:defRPr>
      </a:lvl3pPr>
      <a:lvl4pPr indent="1371600" algn="r" defTabSz="457200">
        <a:defRPr sz="1200">
          <a:solidFill>
            <a:schemeClr val="tx1"/>
          </a:solidFill>
          <a:latin typeface="+mn-lt"/>
          <a:ea typeface="+mn-ea"/>
          <a:cs typeface="+mn-cs"/>
          <a:sym typeface="Calibri"/>
        </a:defRPr>
      </a:lvl4pPr>
      <a:lvl5pPr indent="1828800" algn="r" defTabSz="457200">
        <a:defRPr sz="1200">
          <a:solidFill>
            <a:schemeClr val="tx1"/>
          </a:solidFill>
          <a:latin typeface="+mn-lt"/>
          <a:ea typeface="+mn-ea"/>
          <a:cs typeface="+mn-cs"/>
          <a:sym typeface="Calibri"/>
        </a:defRPr>
      </a:lvl5pPr>
      <a:lvl6pPr indent="2286000" algn="r" defTabSz="457200">
        <a:defRPr sz="1200">
          <a:solidFill>
            <a:schemeClr val="tx1"/>
          </a:solidFill>
          <a:latin typeface="+mn-lt"/>
          <a:ea typeface="+mn-ea"/>
          <a:cs typeface="+mn-cs"/>
          <a:sym typeface="Calibri"/>
        </a:defRPr>
      </a:lvl6pPr>
      <a:lvl7pPr indent="2743200" algn="r" defTabSz="457200">
        <a:defRPr sz="1200">
          <a:solidFill>
            <a:schemeClr val="tx1"/>
          </a:solidFill>
          <a:latin typeface="+mn-lt"/>
          <a:ea typeface="+mn-ea"/>
          <a:cs typeface="+mn-cs"/>
          <a:sym typeface="Calibri"/>
        </a:defRPr>
      </a:lvl7pPr>
      <a:lvl8pPr indent="3200400" algn="r" defTabSz="457200">
        <a:defRPr sz="1200">
          <a:solidFill>
            <a:schemeClr val="tx1"/>
          </a:solidFill>
          <a:latin typeface="+mn-lt"/>
          <a:ea typeface="+mn-ea"/>
          <a:cs typeface="+mn-cs"/>
          <a:sym typeface="Calibri"/>
        </a:defRPr>
      </a:lvl8pPr>
      <a:lvl9pPr indent="3657600" algn="r" defTabSz="457200">
        <a:defRPr sz="1200">
          <a:solidFill>
            <a:schemeClr val="tx1"/>
          </a:solidFill>
          <a:latin typeface="+mn-lt"/>
          <a:ea typeface="+mn-ea"/>
          <a:cs typeface="+mn-cs"/>
          <a:sym typeface="Calibri"/>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Shape 3"/>
          <p:cNvSpPr>
            <a:spLocks noGrp="1"/>
          </p:cNvSpPr>
          <p:nvPr>
            <p:ph type="title"/>
          </p:nvPr>
        </p:nvSpPr>
        <p:spPr bwMode="auto">
          <a:xfrm>
            <a:off x="609600" y="612775"/>
            <a:ext cx="60420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en-US" altLang="en-US" smtClean="0">
                <a:sym typeface="Arial" pitchFamily="34" charset="0"/>
              </a:rPr>
              <a:t>Click to edit Master title style</a:t>
            </a:r>
          </a:p>
        </p:txBody>
      </p:sp>
      <p:sp>
        <p:nvSpPr>
          <p:cNvPr id="1027" name="Shape 4"/>
          <p:cNvSpPr>
            <a:spLocks noGrp="1"/>
          </p:cNvSpPr>
          <p:nvPr>
            <p:ph type="body" idx="1"/>
          </p:nvPr>
        </p:nvSpPr>
        <p:spPr bwMode="auto">
          <a:xfrm>
            <a:off x="609600" y="2120900"/>
            <a:ext cx="60420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US" altLang="en-US" smtClean="0">
                <a:sym typeface="Arial" pitchFamily="34" charset="0"/>
              </a:rPr>
              <a:t>Click to edit Master text styles</a:t>
            </a:r>
          </a:p>
          <a:p>
            <a:pPr lvl="1"/>
            <a:r>
              <a:rPr lang="en-US" altLang="en-US" smtClean="0">
                <a:sym typeface="Arial" pitchFamily="34" charset="0"/>
              </a:rPr>
              <a:t>Second level</a:t>
            </a:r>
          </a:p>
          <a:p>
            <a:pPr lvl="2"/>
            <a:r>
              <a:rPr lang="en-US" altLang="en-US" smtClean="0">
                <a:sym typeface="Arial" pitchFamily="34" charset="0"/>
              </a:rPr>
              <a:t>Third level</a:t>
            </a:r>
          </a:p>
          <a:p>
            <a:pPr lvl="3"/>
            <a:r>
              <a:rPr lang="en-US" altLang="en-US" smtClean="0">
                <a:sym typeface="Arial" pitchFamily="34" charset="0"/>
              </a:rPr>
              <a:t>Fourth level</a:t>
            </a:r>
          </a:p>
          <a:p>
            <a:pPr lvl="4"/>
            <a:r>
              <a:rPr lang="en-US" altLang="en-US" smtClean="0">
                <a:sym typeface="Arial" pitchFamily="34" charset="0"/>
              </a:rPr>
              <a:t>Fifth level</a:t>
            </a:r>
          </a:p>
        </p:txBody>
      </p:sp>
      <p:sp>
        <p:nvSpPr>
          <p:cNvPr id="5" name="Shape 26"/>
          <p:cNvSpPr/>
          <p:nvPr userDrawn="1"/>
        </p:nvSpPr>
        <p:spPr>
          <a:xfrm>
            <a:off x="76200" y="76200"/>
            <a:ext cx="8991600" cy="685800"/>
          </a:xfrm>
          <a:prstGeom prst="rect">
            <a:avLst/>
          </a:prstGeom>
          <a:solidFill>
            <a:schemeClr val="accent1">
              <a:lumMod val="50000"/>
            </a:schemeClr>
          </a:solidFill>
          <a:ln w="38100">
            <a:solidFill>
              <a:srgbClr val="FFCC00"/>
            </a:solidFill>
          </a:ln>
          <a:effectLst>
            <a:outerShdw blurRad="38100" dist="20000" dir="5400000" rotWithShape="0">
              <a:srgbClr val="000000">
                <a:alpha val="38000"/>
              </a:srgbClr>
            </a:outerShdw>
          </a:effectLst>
        </p:spPr>
        <p:txBody>
          <a:bodyPr lIns="0" tIns="0" rIns="0" bIns="0" anchor="ctr"/>
          <a:lstStyle/>
          <a:p>
            <a:pPr algn="ctr" defTabSz="457200">
              <a:defRPr>
                <a:ln w="9524">
                  <a:solidFill/>
                </a:ln>
                <a:solidFill>
                  <a:srgbClr val="FFFFFF"/>
                </a:solidFill>
              </a:defRPr>
            </a:pPr>
            <a:endParaRPr kern="0" dirty="0">
              <a:ln w="9524">
                <a:solidFill/>
              </a:ln>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10780468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ransition spd="med"/>
  <p:hf sldNum="0" hdr="0" ftr="0" dt="0"/>
  <p:txStyles>
    <p:titleStyle>
      <a:lvl1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1pPr>
      <a:lvl2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2pPr>
      <a:lvl3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3pPr>
      <a:lvl4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4pPr>
      <a:lvl5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5pPr>
      <a:lvl6pPr defTabSz="457200">
        <a:defRPr sz="4400">
          <a:solidFill>
            <a:srgbClr val="00274C"/>
          </a:solidFill>
          <a:latin typeface="Arial"/>
          <a:ea typeface="Arial"/>
          <a:cs typeface="Arial"/>
          <a:sym typeface="Arial"/>
        </a:defRPr>
      </a:lvl6pPr>
      <a:lvl7pPr defTabSz="457200">
        <a:defRPr sz="4400">
          <a:solidFill>
            <a:srgbClr val="00274C"/>
          </a:solidFill>
          <a:latin typeface="Arial"/>
          <a:ea typeface="Arial"/>
          <a:cs typeface="Arial"/>
          <a:sym typeface="Arial"/>
        </a:defRPr>
      </a:lvl7pPr>
      <a:lvl8pPr defTabSz="457200">
        <a:defRPr sz="4400">
          <a:solidFill>
            <a:srgbClr val="00274C"/>
          </a:solidFill>
          <a:latin typeface="Arial"/>
          <a:ea typeface="Arial"/>
          <a:cs typeface="Arial"/>
          <a:sym typeface="Arial"/>
        </a:defRPr>
      </a:lvl8pPr>
      <a:lvl9pPr defTabSz="457200">
        <a:defRPr sz="4400">
          <a:solidFill>
            <a:srgbClr val="00274C"/>
          </a:solidFill>
          <a:latin typeface="Arial"/>
          <a:ea typeface="Arial"/>
          <a:cs typeface="Arial"/>
          <a:sym typeface="Arial"/>
        </a:defRPr>
      </a:lvl9pPr>
    </p:titleStyle>
    <p:bodyStyle>
      <a:lvl1pPr marL="342900" indent="-342900"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1pPr>
      <a:lvl2pPr marL="782638" indent="-325438"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2pPr>
      <a:lvl3pPr marL="1219200" indent="-304800"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3pPr>
      <a:lvl4pPr marL="1736725" indent="-365125"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4pPr>
      <a:lvl5pPr marL="2193925" indent="-365125"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5pPr>
      <a:lvl6pPr marL="2651760" indent="-365760" defTabSz="457200">
        <a:spcBef>
          <a:spcPts val="700"/>
        </a:spcBef>
        <a:buSzPct val="100000"/>
        <a:buFont typeface="Arial"/>
        <a:buChar char="•"/>
        <a:defRPr sz="3200">
          <a:latin typeface="Arial"/>
          <a:ea typeface="Arial"/>
          <a:cs typeface="Arial"/>
          <a:sym typeface="Arial"/>
        </a:defRPr>
      </a:lvl6pPr>
      <a:lvl7pPr marL="3108960" indent="-365760" defTabSz="457200">
        <a:spcBef>
          <a:spcPts val="700"/>
        </a:spcBef>
        <a:buSzPct val="100000"/>
        <a:buFont typeface="Arial"/>
        <a:buChar char="•"/>
        <a:defRPr sz="3200">
          <a:latin typeface="Arial"/>
          <a:ea typeface="Arial"/>
          <a:cs typeface="Arial"/>
          <a:sym typeface="Arial"/>
        </a:defRPr>
      </a:lvl7pPr>
      <a:lvl8pPr marL="3566159" indent="-365759" defTabSz="457200">
        <a:spcBef>
          <a:spcPts val="700"/>
        </a:spcBef>
        <a:buSzPct val="100000"/>
        <a:buFont typeface="Arial"/>
        <a:buChar char="•"/>
        <a:defRPr sz="3200">
          <a:latin typeface="Arial"/>
          <a:ea typeface="Arial"/>
          <a:cs typeface="Arial"/>
          <a:sym typeface="Arial"/>
        </a:defRPr>
      </a:lvl8pPr>
      <a:lvl9pPr marL="4023359" indent="-365759" defTabSz="457200">
        <a:spcBef>
          <a:spcPts val="700"/>
        </a:spcBef>
        <a:buSzPct val="100000"/>
        <a:buFont typeface="Arial"/>
        <a:buChar char="•"/>
        <a:defRPr sz="3200">
          <a:latin typeface="Arial"/>
          <a:ea typeface="Arial"/>
          <a:cs typeface="Arial"/>
          <a:sym typeface="Arial"/>
        </a:defRPr>
      </a:lvl9pPr>
    </p:bodyStyle>
    <p:otherStyle>
      <a:lvl1pPr algn="r" defTabSz="457200">
        <a:defRPr sz="1200">
          <a:solidFill>
            <a:schemeClr val="tx1"/>
          </a:solidFill>
          <a:latin typeface="+mn-lt"/>
          <a:ea typeface="+mn-ea"/>
          <a:cs typeface="+mn-cs"/>
          <a:sym typeface="Calibri"/>
        </a:defRPr>
      </a:lvl1pPr>
      <a:lvl2pPr indent="457200" algn="r" defTabSz="457200">
        <a:defRPr sz="1200">
          <a:solidFill>
            <a:schemeClr val="tx1"/>
          </a:solidFill>
          <a:latin typeface="+mn-lt"/>
          <a:ea typeface="+mn-ea"/>
          <a:cs typeface="+mn-cs"/>
          <a:sym typeface="Calibri"/>
        </a:defRPr>
      </a:lvl2pPr>
      <a:lvl3pPr indent="914400" algn="r" defTabSz="457200">
        <a:defRPr sz="1200">
          <a:solidFill>
            <a:schemeClr val="tx1"/>
          </a:solidFill>
          <a:latin typeface="+mn-lt"/>
          <a:ea typeface="+mn-ea"/>
          <a:cs typeface="+mn-cs"/>
          <a:sym typeface="Calibri"/>
        </a:defRPr>
      </a:lvl3pPr>
      <a:lvl4pPr indent="1371600" algn="r" defTabSz="457200">
        <a:defRPr sz="1200">
          <a:solidFill>
            <a:schemeClr val="tx1"/>
          </a:solidFill>
          <a:latin typeface="+mn-lt"/>
          <a:ea typeface="+mn-ea"/>
          <a:cs typeface="+mn-cs"/>
          <a:sym typeface="Calibri"/>
        </a:defRPr>
      </a:lvl4pPr>
      <a:lvl5pPr indent="1828800" algn="r" defTabSz="457200">
        <a:defRPr sz="1200">
          <a:solidFill>
            <a:schemeClr val="tx1"/>
          </a:solidFill>
          <a:latin typeface="+mn-lt"/>
          <a:ea typeface="+mn-ea"/>
          <a:cs typeface="+mn-cs"/>
          <a:sym typeface="Calibri"/>
        </a:defRPr>
      </a:lvl5pPr>
      <a:lvl6pPr indent="2286000" algn="r" defTabSz="457200">
        <a:defRPr sz="1200">
          <a:solidFill>
            <a:schemeClr val="tx1"/>
          </a:solidFill>
          <a:latin typeface="+mn-lt"/>
          <a:ea typeface="+mn-ea"/>
          <a:cs typeface="+mn-cs"/>
          <a:sym typeface="Calibri"/>
        </a:defRPr>
      </a:lvl6pPr>
      <a:lvl7pPr indent="2743200" algn="r" defTabSz="457200">
        <a:defRPr sz="1200">
          <a:solidFill>
            <a:schemeClr val="tx1"/>
          </a:solidFill>
          <a:latin typeface="+mn-lt"/>
          <a:ea typeface="+mn-ea"/>
          <a:cs typeface="+mn-cs"/>
          <a:sym typeface="Calibri"/>
        </a:defRPr>
      </a:lvl7pPr>
      <a:lvl8pPr indent="3200400" algn="r" defTabSz="457200">
        <a:defRPr sz="1200">
          <a:solidFill>
            <a:schemeClr val="tx1"/>
          </a:solidFill>
          <a:latin typeface="+mn-lt"/>
          <a:ea typeface="+mn-ea"/>
          <a:cs typeface="+mn-cs"/>
          <a:sym typeface="Calibri"/>
        </a:defRPr>
      </a:lvl8pPr>
      <a:lvl9pPr indent="3657600" algn="r" defTabSz="457200">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vets.gov/gi-bill-comparison-tool"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benefits.va.gov/gibill/docs/OutcomeMeasuresDashboard.xlsx"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benefits.va.gov/gibill"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hyperlink" Target="http://www.facebook.com/gibillEduca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Placeholder 2"/>
          <p:cNvSpPr>
            <a:spLocks noGrp="1"/>
          </p:cNvSpPr>
          <p:nvPr>
            <p:ph type="body" idx="1"/>
          </p:nvPr>
        </p:nvSpPr>
        <p:spPr>
          <a:xfrm>
            <a:off x="133350" y="228600"/>
            <a:ext cx="8839200" cy="533400"/>
          </a:xfrm>
        </p:spPr>
        <p:txBody>
          <a:bodyPr/>
          <a:lstStyle/>
          <a:p>
            <a:pPr algn="ctr"/>
            <a:r>
              <a:rPr lang="en-US" altLang="en-US" sz="2000" i="0" dirty="0" smtClean="0">
                <a:solidFill>
                  <a:schemeClr val="bg1"/>
                </a:solidFill>
                <a:latin typeface="Arial" pitchFamily="34" charset="0"/>
                <a:cs typeface="Arial" pitchFamily="34" charset="0"/>
              </a:rPr>
              <a:t>2016 Florida Association of Veteran Education Specialists State Conference</a:t>
            </a:r>
          </a:p>
        </p:txBody>
      </p:sp>
      <p:sp>
        <p:nvSpPr>
          <p:cNvPr id="5" name="Title 1"/>
          <p:cNvSpPr txBox="1">
            <a:spLocks/>
          </p:cNvSpPr>
          <p:nvPr/>
        </p:nvSpPr>
        <p:spPr bwMode="auto">
          <a:xfrm>
            <a:off x="2971800" y="1905000"/>
            <a:ext cx="6096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1pPr>
            <a:lvl2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2pPr>
            <a:lvl3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3pPr>
            <a:lvl4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4pPr>
            <a:lvl5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5pPr>
            <a:lvl6pPr defTabSz="457200">
              <a:defRPr sz="4400">
                <a:solidFill>
                  <a:srgbClr val="00274C"/>
                </a:solidFill>
                <a:latin typeface="Arial"/>
                <a:ea typeface="Arial"/>
                <a:cs typeface="Arial"/>
                <a:sym typeface="Arial"/>
              </a:defRPr>
            </a:lvl6pPr>
            <a:lvl7pPr defTabSz="457200">
              <a:defRPr sz="4400">
                <a:solidFill>
                  <a:srgbClr val="00274C"/>
                </a:solidFill>
                <a:latin typeface="Arial"/>
                <a:ea typeface="Arial"/>
                <a:cs typeface="Arial"/>
                <a:sym typeface="Arial"/>
              </a:defRPr>
            </a:lvl7pPr>
            <a:lvl8pPr defTabSz="457200">
              <a:defRPr sz="4400">
                <a:solidFill>
                  <a:srgbClr val="00274C"/>
                </a:solidFill>
                <a:latin typeface="Arial"/>
                <a:ea typeface="Arial"/>
                <a:cs typeface="Arial"/>
                <a:sym typeface="Arial"/>
              </a:defRPr>
            </a:lvl8pPr>
            <a:lvl9pPr defTabSz="457200">
              <a:defRPr sz="4400">
                <a:solidFill>
                  <a:srgbClr val="00274C"/>
                </a:solidFill>
                <a:latin typeface="Arial"/>
                <a:ea typeface="Arial"/>
                <a:cs typeface="Arial"/>
                <a:sym typeface="Arial"/>
              </a:defRPr>
            </a:lvl9pPr>
          </a:lstStyle>
          <a:p>
            <a:pPr eaLnBrk="1" fontAlgn="auto" hangingPunct="1">
              <a:spcBef>
                <a:spcPts val="0"/>
              </a:spcBef>
              <a:spcAft>
                <a:spcPts val="0"/>
              </a:spcAft>
              <a:defRPr/>
            </a:pPr>
            <a:endParaRPr lang="en-US" altLang="en-US" sz="800" i="1" kern="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endParaRPr>
          </a:p>
          <a:p>
            <a:pPr eaLnBrk="1" fontAlgn="auto" hangingPunct="1">
              <a:spcBef>
                <a:spcPts val="0"/>
              </a:spcBef>
              <a:spcAft>
                <a:spcPts val="0"/>
              </a:spcAft>
              <a:defRPr/>
            </a:pPr>
            <a:r>
              <a:rPr lang="en-US" altLang="en-US" sz="2800" b="1" i="1" kern="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    Department of Veterans Affairs</a:t>
            </a:r>
            <a:endParaRPr lang="en-US" altLang="en-US" sz="2800" b="1" i="1" kern="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endParaRPr>
          </a:p>
          <a:p>
            <a:pPr eaLnBrk="1" fontAlgn="auto" hangingPunct="1">
              <a:spcBef>
                <a:spcPts val="0"/>
              </a:spcBef>
              <a:spcAft>
                <a:spcPts val="0"/>
              </a:spcAft>
              <a:defRPr/>
            </a:pPr>
            <a:endParaRPr lang="en-US" altLang="en-US" sz="3100" i="1" kern="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endParaRPr>
          </a:p>
          <a:p>
            <a:pPr eaLnBrk="1" fontAlgn="auto" hangingPunct="1">
              <a:spcBef>
                <a:spcPts val="0"/>
              </a:spcBef>
              <a:spcAft>
                <a:spcPts val="0"/>
              </a:spcAft>
              <a:defRPr/>
            </a:pPr>
            <a:endParaRPr lang="en-US" altLang="en-US" sz="3100" i="1" kern="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endParaRPr>
          </a:p>
          <a:p>
            <a:pPr eaLnBrk="1" fontAlgn="auto" hangingPunct="1">
              <a:spcBef>
                <a:spcPts val="0"/>
              </a:spcBef>
              <a:spcAft>
                <a:spcPts val="0"/>
              </a:spcAft>
              <a:defRPr/>
            </a:pPr>
            <a:r>
              <a:rPr lang="en-US" altLang="en-US" sz="2800" b="1" i="1" kern="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June 7, 2016</a:t>
            </a:r>
          </a:p>
          <a:p>
            <a:pPr eaLnBrk="1" fontAlgn="auto" hangingPunct="1">
              <a:spcBef>
                <a:spcPts val="0"/>
              </a:spcBef>
              <a:spcAft>
                <a:spcPts val="0"/>
              </a:spcAft>
              <a:defRPr/>
            </a:pPr>
            <a:endParaRPr lang="en-US" altLang="en-US" sz="3100" i="1" kern="0"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endParaRPr>
          </a:p>
        </p:txBody>
      </p:sp>
      <p:sp>
        <p:nvSpPr>
          <p:cNvPr id="6" name="Rectangle 5"/>
          <p:cNvSpPr/>
          <p:nvPr/>
        </p:nvSpPr>
        <p:spPr>
          <a:xfrm>
            <a:off x="0" y="6513513"/>
            <a:ext cx="3581400" cy="307975"/>
          </a:xfrm>
          <a:prstGeom prst="rect">
            <a:avLst/>
          </a:prstGeom>
          <a:solidFill>
            <a:srgbClr val="002448"/>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defTabSz="457200" latinLnBrk="1" hangingPunct="0">
              <a:defRPr/>
            </a:pPr>
            <a:r>
              <a:rPr lang="en-US" sz="1400" b="1" dirty="0">
                <a:solidFill>
                  <a:srgbClr val="FFFFFF"/>
                </a:solidFill>
                <a:latin typeface="Arial" panose="020B0604020202020204" pitchFamily="34" charset="0"/>
                <a:ea typeface="Calibri"/>
                <a:cs typeface="Arial" panose="020B0604020202020204" pitchFamily="34" charset="0"/>
                <a:sym typeface="Calibri"/>
              </a:rPr>
              <a:t>Veterans Benefits Administration</a:t>
            </a:r>
          </a:p>
        </p:txBody>
      </p:sp>
      <p:sp>
        <p:nvSpPr>
          <p:cNvPr id="7" name="Shape 18"/>
          <p:cNvSpPr txBox="1">
            <a:spLocks/>
          </p:cNvSpPr>
          <p:nvPr/>
        </p:nvSpPr>
        <p:spPr bwMode="auto">
          <a:xfrm>
            <a:off x="1219200" y="4800600"/>
            <a:ext cx="36099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1pPr>
            <a:lvl2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2pPr>
            <a:lvl3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3pPr>
            <a:lvl4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4pPr>
            <a:lvl5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5pPr>
            <a:lvl6pPr defTabSz="457200">
              <a:defRPr sz="4400">
                <a:solidFill>
                  <a:srgbClr val="00274C"/>
                </a:solidFill>
                <a:latin typeface="Arial"/>
                <a:ea typeface="Arial"/>
                <a:cs typeface="Arial"/>
                <a:sym typeface="Arial"/>
              </a:defRPr>
            </a:lvl6pPr>
            <a:lvl7pPr defTabSz="457200">
              <a:defRPr sz="4400">
                <a:solidFill>
                  <a:srgbClr val="00274C"/>
                </a:solidFill>
                <a:latin typeface="Arial"/>
                <a:ea typeface="Arial"/>
                <a:cs typeface="Arial"/>
                <a:sym typeface="Arial"/>
              </a:defRPr>
            </a:lvl7pPr>
            <a:lvl8pPr defTabSz="457200">
              <a:defRPr sz="4400">
                <a:solidFill>
                  <a:srgbClr val="00274C"/>
                </a:solidFill>
                <a:latin typeface="Arial"/>
                <a:ea typeface="Arial"/>
                <a:cs typeface="Arial"/>
                <a:sym typeface="Arial"/>
              </a:defRPr>
            </a:lvl8pPr>
            <a:lvl9pPr defTabSz="457200">
              <a:defRPr sz="4400">
                <a:solidFill>
                  <a:srgbClr val="00274C"/>
                </a:solidFill>
                <a:latin typeface="Arial"/>
                <a:ea typeface="Arial"/>
                <a:cs typeface="Arial"/>
                <a:sym typeface="Arial"/>
              </a:defRPr>
            </a:lvl9pPr>
          </a:lstStyle>
          <a:p>
            <a:pPr algn="l" defTabSz="423863" eaLnBrk="1" hangingPunct="1">
              <a:defRPr/>
            </a:pPr>
            <a:endParaRPr lang="en-US" altLang="en-US" sz="2000" i="1" kern="0" dirty="0" smtClean="0">
              <a:solidFill>
                <a:srgbClr val="002448"/>
              </a:solidFill>
              <a:latin typeface="Arial" panose="020B0604020202020204" pitchFamily="34" charset="0"/>
              <a:cs typeface="Arial" pitchFamily="34" charset="0"/>
            </a:endParaRPr>
          </a:p>
        </p:txBody>
      </p:sp>
      <p:sp>
        <p:nvSpPr>
          <p:cNvPr id="11" name="Text Placeholder 2"/>
          <p:cNvSpPr txBox="1">
            <a:spLocks/>
          </p:cNvSpPr>
          <p:nvPr/>
        </p:nvSpPr>
        <p:spPr bwMode="auto">
          <a:xfrm>
            <a:off x="8972550" y="685800"/>
            <a:ext cx="5410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lstStyle>
            <a:lvl1pPr marL="0" indent="0" algn="l" defTabSz="457200" rtl="0" eaLnBrk="0" fontAlgn="base" hangingPunct="0">
              <a:spcBef>
                <a:spcPts val="600"/>
              </a:spcBef>
              <a:spcAft>
                <a:spcPct val="0"/>
              </a:spcAft>
              <a:buSzTx/>
              <a:buFontTx/>
              <a:buNone/>
              <a:defRPr sz="2800" i="1">
                <a:solidFill>
                  <a:srgbClr val="BE1E2D"/>
                </a:solidFill>
                <a:latin typeface="Arial"/>
                <a:ea typeface="Arial"/>
                <a:cs typeface="Arial"/>
                <a:sym typeface="Arial" pitchFamily="34" charset="0"/>
              </a:defRPr>
            </a:lvl1pPr>
            <a:lvl2pPr marL="782638" indent="-325438"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2pPr>
            <a:lvl3pPr marL="1219200" indent="-304800"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3pPr>
            <a:lvl4pPr marL="1736725" indent="-365125"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4pPr>
            <a:lvl5pPr marL="2193925" indent="-365125" algn="l" defTabSz="457200" rtl="0" eaLnBrk="0" fontAlgn="base" hangingPunct="0">
              <a:spcBef>
                <a:spcPts val="700"/>
              </a:spcBef>
              <a:spcAft>
                <a:spcPct val="0"/>
              </a:spcAft>
              <a:buSzPct val="100000"/>
              <a:buFont typeface="Arial" pitchFamily="34" charset="0"/>
              <a:buChar char="»"/>
              <a:defRPr sz="3200">
                <a:solidFill>
                  <a:schemeClr val="tx1"/>
                </a:solidFill>
                <a:latin typeface="Arial"/>
                <a:ea typeface="Arial"/>
                <a:cs typeface="Arial"/>
                <a:sym typeface="Arial" pitchFamily="34" charset="0"/>
              </a:defRPr>
            </a:lvl5pPr>
            <a:lvl6pPr marL="2651760" indent="-365760" defTabSz="457200">
              <a:spcBef>
                <a:spcPts val="700"/>
              </a:spcBef>
              <a:buSzPct val="100000"/>
              <a:buFont typeface="Arial"/>
              <a:buChar char="•"/>
              <a:defRPr sz="3200">
                <a:latin typeface="Arial"/>
                <a:ea typeface="Arial"/>
                <a:cs typeface="Arial"/>
                <a:sym typeface="Arial"/>
              </a:defRPr>
            </a:lvl6pPr>
            <a:lvl7pPr marL="3108960" indent="-365760" defTabSz="457200">
              <a:spcBef>
                <a:spcPts val="700"/>
              </a:spcBef>
              <a:buSzPct val="100000"/>
              <a:buFont typeface="Arial"/>
              <a:buChar char="•"/>
              <a:defRPr sz="3200">
                <a:latin typeface="Arial"/>
                <a:ea typeface="Arial"/>
                <a:cs typeface="Arial"/>
                <a:sym typeface="Arial"/>
              </a:defRPr>
            </a:lvl7pPr>
            <a:lvl8pPr marL="3566159" indent="-365759" defTabSz="457200">
              <a:spcBef>
                <a:spcPts val="700"/>
              </a:spcBef>
              <a:buSzPct val="100000"/>
              <a:buFont typeface="Arial"/>
              <a:buChar char="•"/>
              <a:defRPr sz="3200">
                <a:latin typeface="Arial"/>
                <a:ea typeface="Arial"/>
                <a:cs typeface="Arial"/>
                <a:sym typeface="Arial"/>
              </a:defRPr>
            </a:lvl8pPr>
            <a:lvl9pPr marL="4023359" indent="-365759" defTabSz="457200">
              <a:spcBef>
                <a:spcPts val="700"/>
              </a:spcBef>
              <a:buSzPct val="100000"/>
              <a:buFont typeface="Arial"/>
              <a:buChar char="•"/>
              <a:defRPr sz="3200">
                <a:latin typeface="Arial"/>
                <a:ea typeface="Arial"/>
                <a:cs typeface="Arial"/>
                <a:sym typeface="Arial"/>
              </a:defRPr>
            </a:lvl9pPr>
          </a:lstStyle>
          <a:p>
            <a:pPr algn="ctr">
              <a:defRPr/>
            </a:pPr>
            <a:endParaRPr lang="en-US" altLang="en-US" i="0" kern="0" dirty="0" smtClean="0">
              <a:latin typeface="Arial" pitchFamily="34" charset="0"/>
              <a:cs typeface="Arial" pitchFamily="34" charset="0"/>
            </a:endParaRPr>
          </a:p>
        </p:txBody>
      </p:sp>
      <p:sp>
        <p:nvSpPr>
          <p:cNvPr id="2" name="Rectangle 1"/>
          <p:cNvSpPr/>
          <p:nvPr/>
        </p:nvSpPr>
        <p:spPr>
          <a:xfrm>
            <a:off x="4017963" y="1762125"/>
            <a:ext cx="4821237" cy="523875"/>
          </a:xfrm>
          <a:prstGeom prst="rect">
            <a:avLst/>
          </a:prstGeom>
        </p:spPr>
        <p:txBody>
          <a:bodyPr wrap="none">
            <a:spAutoFit/>
          </a:bodyPr>
          <a:lstStyle/>
          <a:p>
            <a:pPr defTabSz="457200">
              <a:defRPr/>
            </a:pPr>
            <a:r>
              <a:rPr lang="en-US" altLang="en-US" sz="2800" b="1" i="1" kern="0" dirty="0">
                <a:solidFill>
                  <a:srgbClr val="00244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Arial"/>
              </a:rPr>
              <a:t>Education Service Updates</a:t>
            </a:r>
          </a:p>
        </p:txBody>
      </p:sp>
      <p:sp>
        <p:nvSpPr>
          <p:cNvPr id="8" name="TextBox 7"/>
          <p:cNvSpPr txBox="1"/>
          <p:nvPr/>
        </p:nvSpPr>
        <p:spPr>
          <a:xfrm>
            <a:off x="1316038" y="4876800"/>
            <a:ext cx="3265487" cy="67786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45719" tIns="45719" rIns="45719" bIns="45719" spcCol="38100">
            <a:spAutoFit/>
          </a:bodyPr>
          <a:lstStyle/>
          <a:p>
            <a:pPr defTabSz="457200" latinLnBrk="1" hangingPunct="0">
              <a:defRPr/>
            </a:pPr>
            <a:r>
              <a:rPr lang="en-US" sz="1900" b="1" i="1" dirty="0">
                <a:solidFill>
                  <a:srgbClr val="003366"/>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Robert M. Worley II</a:t>
            </a:r>
          </a:p>
          <a:p>
            <a:pPr defTabSz="457200" latinLnBrk="1" hangingPunct="0">
              <a:defRPr/>
            </a:pPr>
            <a:r>
              <a:rPr lang="en-US" sz="1900" b="1" i="1" dirty="0">
                <a:solidFill>
                  <a:srgbClr val="003366"/>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sym typeface="Calibri"/>
              </a:rPr>
              <a:t>Director, Education Service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992" y="3200400"/>
            <a:ext cx="1752600" cy="457200"/>
          </a:xfrm>
          <a:prstGeom prst="rect">
            <a:avLst/>
          </a:prstGeom>
        </p:spPr>
      </p:pic>
    </p:spTree>
    <p:extLst>
      <p:ext uri="{BB962C8B-B14F-4D97-AF65-F5344CB8AC3E}">
        <p14:creationId xmlns:p14="http://schemas.microsoft.com/office/powerpoint/2010/main" val="364015031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52400" y="838200"/>
            <a:ext cx="8839200" cy="4953000"/>
          </a:xfrm>
        </p:spPr>
        <p:txBody>
          <a:bodyPr>
            <a:normAutofit/>
          </a:bodyPr>
          <a:lstStyle/>
          <a:p>
            <a:pPr marL="0" indent="0">
              <a:spcBef>
                <a:spcPts val="0"/>
              </a:spcBef>
              <a:buSzTx/>
              <a:buNone/>
              <a:defRPr b="1"/>
            </a:pPr>
            <a:r>
              <a:rPr lang="en-US" sz="1500" dirty="0" smtClean="0">
                <a:latin typeface="Arial" panose="020B0604020202020204" pitchFamily="34" charset="0"/>
                <a:cs typeface="Arial" panose="020B0604020202020204" pitchFamily="34" charset="0"/>
              </a:rPr>
              <a:t>Future </a:t>
            </a:r>
            <a:r>
              <a:rPr lang="en-US" sz="1500" dirty="0">
                <a:latin typeface="Arial" panose="020B0604020202020204" pitchFamily="34" charset="0"/>
                <a:cs typeface="Arial" panose="020B0604020202020204" pitchFamily="34" charset="0"/>
              </a:rPr>
              <a:t>releases will include:</a:t>
            </a:r>
          </a:p>
          <a:p>
            <a:pPr marL="457200" lvl="1" indent="-285750">
              <a:spcBef>
                <a:spcPts val="0"/>
              </a:spcBef>
              <a:buFont typeface="Wingdings" panose="05000000000000000000" pitchFamily="2" charset="2"/>
              <a:buChar char="§"/>
            </a:pPr>
            <a:r>
              <a:rPr lang="en-US" sz="1500" dirty="0" smtClean="0">
                <a:latin typeface="Arial" panose="020B0604020202020204" pitchFamily="34" charset="0"/>
                <a:cs typeface="Arial" panose="020B0604020202020204" pitchFamily="34" charset="0"/>
              </a:rPr>
              <a:t>School Ratings</a:t>
            </a:r>
          </a:p>
          <a:p>
            <a:pPr marL="457200" lvl="1" indent="-285750">
              <a:spcBef>
                <a:spcPts val="0"/>
              </a:spcBef>
              <a:buFont typeface="Wingdings" panose="05000000000000000000" pitchFamily="2" charset="2"/>
              <a:buChar char="§"/>
            </a:pPr>
            <a:r>
              <a:rPr lang="en-US" sz="1500" dirty="0" smtClean="0">
                <a:latin typeface="Arial" panose="020B0604020202020204" pitchFamily="34" charset="0"/>
                <a:cs typeface="Arial" panose="020B0604020202020204" pitchFamily="34" charset="0"/>
              </a:rPr>
              <a:t>Enhanced </a:t>
            </a:r>
            <a:r>
              <a:rPr lang="en-US" sz="1500" dirty="0">
                <a:latin typeface="Arial" panose="020B0604020202020204" pitchFamily="34" charset="0"/>
                <a:cs typeface="Arial" panose="020B0604020202020204" pitchFamily="34" charset="0"/>
              </a:rPr>
              <a:t>Data Service</a:t>
            </a:r>
          </a:p>
          <a:p>
            <a:pPr marL="457200" lvl="1" indent="-285750">
              <a:spcBef>
                <a:spcPts val="0"/>
              </a:spcBef>
              <a:buFont typeface="Wingdings" panose="05000000000000000000" pitchFamily="2" charset="2"/>
              <a:buChar char="§"/>
            </a:pPr>
            <a:r>
              <a:rPr lang="en-US" sz="1500" dirty="0">
                <a:latin typeface="Arial" panose="020B0604020202020204" pitchFamily="34" charset="0"/>
                <a:cs typeface="Arial" panose="020B0604020202020204" pitchFamily="34" charset="0"/>
              </a:rPr>
              <a:t>More Caution Flag Information</a:t>
            </a:r>
          </a:p>
          <a:p>
            <a:pPr marL="457200" lvl="1" indent="-285750">
              <a:spcBef>
                <a:spcPts val="0"/>
              </a:spcBef>
              <a:buFont typeface="Wingdings" panose="05000000000000000000" pitchFamily="2" charset="2"/>
              <a:buChar char="§"/>
            </a:pPr>
            <a:r>
              <a:rPr lang="en-US" sz="1500" dirty="0">
                <a:latin typeface="Arial" panose="020B0604020202020204" pitchFamily="34" charset="0"/>
                <a:cs typeface="Arial" panose="020B0604020202020204" pitchFamily="34" charset="0"/>
              </a:rPr>
              <a:t>School Certifying Official Contact Information</a:t>
            </a:r>
          </a:p>
          <a:p>
            <a:pPr marL="457200" lvl="1" indent="-285750">
              <a:spcBef>
                <a:spcPts val="0"/>
              </a:spcBef>
              <a:buFont typeface="Wingdings" panose="05000000000000000000" pitchFamily="2" charset="2"/>
              <a:buChar char="§"/>
            </a:pPr>
            <a:r>
              <a:rPr lang="en-US" sz="1500" dirty="0">
                <a:latin typeface="Arial" panose="020B0604020202020204" pitchFamily="34" charset="0"/>
                <a:cs typeface="Arial" panose="020B0604020202020204" pitchFamily="34" charset="0"/>
              </a:rPr>
              <a:t>Detailed Accreditation Information</a:t>
            </a:r>
          </a:p>
          <a:p>
            <a:pPr marL="457200" lvl="1" indent="-285750">
              <a:spcBef>
                <a:spcPts val="0"/>
              </a:spcBef>
              <a:buFont typeface="Wingdings" panose="05000000000000000000" pitchFamily="2" charset="2"/>
              <a:buChar char="§"/>
            </a:pPr>
            <a:r>
              <a:rPr lang="en-US" sz="1500" dirty="0">
                <a:latin typeface="Arial" panose="020B0604020202020204" pitchFamily="34" charset="0"/>
                <a:cs typeface="Arial" panose="020B0604020202020204" pitchFamily="34" charset="0"/>
              </a:rPr>
              <a:t>Major/Program </a:t>
            </a:r>
            <a:r>
              <a:rPr lang="en-US" sz="1500" dirty="0" smtClean="0">
                <a:latin typeface="Arial" panose="020B0604020202020204" pitchFamily="34" charset="0"/>
                <a:cs typeface="Arial" panose="020B0604020202020204" pitchFamily="34" charset="0"/>
              </a:rPr>
              <a:t>type</a:t>
            </a:r>
            <a:endParaRPr lang="en-US" sz="1500" dirty="0">
              <a:latin typeface="Arial" panose="020B0604020202020204" pitchFamily="34" charset="0"/>
              <a:cs typeface="Arial" panose="020B0604020202020204" pitchFamily="34" charset="0"/>
            </a:endParaRPr>
          </a:p>
          <a:p>
            <a:pPr marL="0" indent="0">
              <a:spcBef>
                <a:spcPts val="0"/>
              </a:spcBef>
              <a:buSzTx/>
              <a:buNone/>
            </a:pPr>
            <a:endParaRPr lang="en-US" sz="1500" dirty="0">
              <a:latin typeface="Arial" panose="020B0604020202020204" pitchFamily="34" charset="0"/>
              <a:cs typeface="Arial" panose="020B0604020202020204" pitchFamily="34" charset="0"/>
            </a:endParaRPr>
          </a:p>
          <a:p>
            <a:pPr marL="436563" lvl="2" indent="0">
              <a:spcBef>
                <a:spcPts val="0"/>
              </a:spcBef>
              <a:buNone/>
            </a:pPr>
            <a:endParaRPr lang="en-US" sz="1500" dirty="0" smtClean="0">
              <a:latin typeface="Arial" panose="020B0604020202020204" pitchFamily="34" charset="0"/>
              <a:cs typeface="Arial" panose="020B0604020202020204" pitchFamily="34" charset="0"/>
            </a:endParaRPr>
          </a:p>
          <a:p>
            <a:pPr marL="1" lvl="1" indent="0" algn="ctr">
              <a:spcBef>
                <a:spcPts val="0"/>
              </a:spcBef>
              <a:buNone/>
            </a:pPr>
            <a:r>
              <a:rPr lang="en-US" sz="15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hlinkClick r:id="rId3"/>
              </a:rPr>
              <a:t>https://www.vets.gov/gi-bill-comparison-tool</a:t>
            </a:r>
            <a:endParaRPr lang="en-US" sz="1500" dirty="0">
              <a:latin typeface="Arial" panose="020B0604020202020204" pitchFamily="34" charset="0"/>
              <a:cs typeface="Arial" panose="020B0604020202020204" pitchFamily="34" charset="0"/>
            </a:endParaRPr>
          </a:p>
          <a:p>
            <a:pPr marL="1" lvl="1" indent="0" algn="ctr">
              <a:spcBef>
                <a:spcPts val="0"/>
              </a:spcBef>
              <a:buNone/>
            </a:pPr>
            <a:endParaRPr lang="en-US" sz="1500" dirty="0">
              <a:latin typeface="Bookman Old Style" panose="02050604050505020204" pitchFamily="18" charset="0"/>
            </a:endParaRPr>
          </a:p>
        </p:txBody>
      </p:sp>
      <p:sp>
        <p:nvSpPr>
          <p:cNvPr id="4" name="Title 1"/>
          <p:cNvSpPr txBox="1">
            <a:spLocks/>
          </p:cNvSpPr>
          <p:nvPr/>
        </p:nvSpPr>
        <p:spPr bwMode="auto">
          <a:xfrm>
            <a:off x="152400" y="1524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nchor="ctr">
            <a:normAutofit fontScale="90000" lnSpcReduction="10000"/>
          </a:bodyPr>
          <a:lstStyle>
            <a:lvl1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1pPr>
            <a:lvl2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2pPr>
            <a:lvl3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3pPr>
            <a:lvl4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4pPr>
            <a:lvl5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5pPr>
            <a:lvl6pPr defTabSz="457200">
              <a:defRPr sz="4400">
                <a:solidFill>
                  <a:srgbClr val="00274C"/>
                </a:solidFill>
                <a:latin typeface="Arial"/>
                <a:ea typeface="Arial"/>
                <a:cs typeface="Arial"/>
                <a:sym typeface="Arial"/>
              </a:defRPr>
            </a:lvl6pPr>
            <a:lvl7pPr defTabSz="457200">
              <a:defRPr sz="4400">
                <a:solidFill>
                  <a:srgbClr val="00274C"/>
                </a:solidFill>
                <a:latin typeface="Arial"/>
                <a:ea typeface="Arial"/>
                <a:cs typeface="Arial"/>
                <a:sym typeface="Arial"/>
              </a:defRPr>
            </a:lvl7pPr>
            <a:lvl8pPr defTabSz="457200">
              <a:defRPr sz="4400">
                <a:solidFill>
                  <a:srgbClr val="00274C"/>
                </a:solidFill>
                <a:latin typeface="Arial"/>
                <a:ea typeface="Arial"/>
                <a:cs typeface="Arial"/>
                <a:sym typeface="Arial"/>
              </a:defRPr>
            </a:lvl8pPr>
            <a:lvl9pPr defTabSz="457200">
              <a:defRPr sz="4400">
                <a:solidFill>
                  <a:srgbClr val="00274C"/>
                </a:solidFill>
                <a:latin typeface="Arial"/>
                <a:ea typeface="Arial"/>
                <a:cs typeface="Arial"/>
                <a:sym typeface="Arial"/>
              </a:defRPr>
            </a:lvl9pPr>
          </a:lstStyle>
          <a:p>
            <a:pPr eaLnBrk="1" fontAlgn="auto" hangingPunct="1">
              <a:spcBef>
                <a:spcPts val="0"/>
              </a:spcBef>
              <a:spcAft>
                <a:spcPts val="0"/>
              </a:spcAft>
              <a:defRPr/>
            </a:pPr>
            <a:r>
              <a:rPr lang="en-US" altLang="en-US" sz="3600" kern="0" dirty="0" smtClean="0">
                <a:solidFill>
                  <a:srgbClr val="FFFFFF"/>
                </a:solidFill>
                <a:latin typeface="Arial" panose="020B0604020202020204" pitchFamily="34" charset="0"/>
                <a:cs typeface="Arial" panose="020B0604020202020204" pitchFamily="34" charset="0"/>
              </a:rPr>
              <a:t>GI Bill</a:t>
            </a:r>
            <a:r>
              <a:rPr lang="en-US" altLang="en-US" sz="3600" kern="0" dirty="0" smtClean="0">
                <a:solidFill>
                  <a:srgbClr val="FFFFFF"/>
                </a:solidFill>
                <a:latin typeface="Arial" panose="020B0604020202020204" pitchFamily="34" charset="0"/>
                <a:cs typeface="Arial" panose="020B0604020202020204" pitchFamily="34" charset="0"/>
                <a:sym typeface="Symbol"/>
              </a:rPr>
              <a:t></a:t>
            </a:r>
            <a:r>
              <a:rPr lang="en-US" altLang="en-US" sz="3600" b="1" baseline="30000" dirty="0" smtClean="0">
                <a:solidFill>
                  <a:srgbClr val="FFFFFF"/>
                </a:solidFill>
                <a:latin typeface="Arial" panose="020B0604020202020204" pitchFamily="34" charset="0"/>
                <a:ea typeface="MS PGothic" pitchFamily="34" charset="-128"/>
                <a:cs typeface="Arial" panose="020B0604020202020204" pitchFamily="34" charset="0"/>
                <a:sym typeface="Calibri" pitchFamily="34" charset="0"/>
              </a:rPr>
              <a:t> </a:t>
            </a:r>
            <a:r>
              <a:rPr lang="en-US" altLang="en-US" sz="3600" kern="0" dirty="0" smtClean="0">
                <a:solidFill>
                  <a:srgbClr val="FFFFFF"/>
                </a:solidFill>
                <a:latin typeface="Arial" panose="020B0604020202020204" pitchFamily="34" charset="0"/>
                <a:ea typeface="MS PGothic" pitchFamily="34" charset="-128"/>
                <a:cs typeface="Arial" panose="020B0604020202020204" pitchFamily="34" charset="0"/>
              </a:rPr>
              <a:t>Comparison Tool (cont.)</a:t>
            </a:r>
            <a:endParaRPr lang="en-US" altLang="en-US" sz="4000" kern="0" dirty="0" smtClean="0">
              <a:solidFill>
                <a:srgbClr val="FFFFFF"/>
              </a:solidFill>
              <a:latin typeface="Arial" panose="020B0604020202020204" pitchFamily="34" charset="0"/>
              <a:cs typeface="Arial" panose="020B0604020202020204" pitchFamily="34" charset="0"/>
              <a:sym typeface="Arial"/>
            </a:endParaRPr>
          </a:p>
        </p:txBody>
      </p:sp>
      <p:sp>
        <p:nvSpPr>
          <p:cNvPr id="12292" name="TextBox 7"/>
          <p:cNvSpPr txBox="1">
            <a:spLocks noChangeArrowheads="1"/>
          </p:cNvSpPr>
          <p:nvPr/>
        </p:nvSpPr>
        <p:spPr bwMode="auto">
          <a:xfrm>
            <a:off x="8771027" y="648493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r>
              <a:rPr lang="en-US" altLang="en-US" sz="1800" dirty="0" smtClean="0">
                <a:solidFill>
                  <a:srgbClr val="FFFFFF"/>
                </a:solidFill>
                <a:sym typeface="Calibri" pitchFamily="34" charset="0"/>
              </a:rPr>
              <a:t>10</a:t>
            </a:r>
            <a:endParaRPr lang="en-US" altLang="en-US" sz="1800" dirty="0">
              <a:solidFill>
                <a:srgbClr val="FFFFFF"/>
              </a:solidFill>
              <a:sym typeface="Calibri" pitchFamily="34" charset="0"/>
            </a:endParaRPr>
          </a:p>
        </p:txBody>
      </p:sp>
    </p:spTree>
    <p:extLst>
      <p:ext uri="{BB962C8B-B14F-4D97-AF65-F5344CB8AC3E}">
        <p14:creationId xmlns:p14="http://schemas.microsoft.com/office/powerpoint/2010/main" val="398377831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001000" cy="5029200"/>
          </a:xfrm>
        </p:spPr>
        <p:txBody>
          <a:bodyPr>
            <a:noAutofit/>
          </a:bodyPr>
          <a:lstStyle/>
          <a:p>
            <a:pPr lvl="0" eaLnBrk="1" fontAlgn="auto" hangingPunct="1">
              <a:lnSpc>
                <a:spcPct val="80000"/>
              </a:lnSpc>
              <a:spcBef>
                <a:spcPts val="0"/>
              </a:spcBef>
              <a:spcAft>
                <a:spcPts val="0"/>
              </a:spcAft>
              <a:buFont typeface="Arial"/>
              <a:buChar char="•"/>
            </a:pPr>
            <a:r>
              <a:rPr lang="en-US" sz="1800" dirty="0">
                <a:solidFill>
                  <a:srgbClr val="000000"/>
                </a:solidFill>
                <a:latin typeface="Arial" panose="020B0604020202020204" pitchFamily="34" charset="0"/>
                <a:cs typeface="Arial" panose="020B0604020202020204" pitchFamily="34" charset="0"/>
                <a:sym typeface="Arial"/>
              </a:rPr>
              <a:t>On January 30, 2014, VA launched the Feedback System to intake student complaints concerning non-compliant POE schools</a:t>
            </a:r>
          </a:p>
          <a:p>
            <a:pPr lvl="0" eaLnBrk="1" fontAlgn="auto" hangingPunct="1">
              <a:lnSpc>
                <a:spcPct val="80000"/>
              </a:lnSpc>
              <a:spcBef>
                <a:spcPts val="0"/>
              </a:spcBef>
              <a:spcAft>
                <a:spcPts val="0"/>
              </a:spcAft>
              <a:buFont typeface="Arial"/>
              <a:buChar char="•"/>
            </a:pPr>
            <a:endParaRPr lang="en-US" sz="1800" dirty="0">
              <a:solidFill>
                <a:srgbClr val="000000"/>
              </a:solidFill>
              <a:latin typeface="Arial" panose="020B0604020202020204" pitchFamily="34" charset="0"/>
              <a:cs typeface="Arial" panose="020B0604020202020204" pitchFamily="34" charset="0"/>
              <a:sym typeface="Arial"/>
            </a:endParaRPr>
          </a:p>
          <a:p>
            <a:pPr lvl="0" eaLnBrk="1" fontAlgn="auto" hangingPunct="1">
              <a:lnSpc>
                <a:spcPct val="80000"/>
              </a:lnSpc>
              <a:spcBef>
                <a:spcPts val="0"/>
              </a:spcBef>
              <a:spcAft>
                <a:spcPts val="0"/>
              </a:spcAft>
              <a:buFont typeface="Arial"/>
              <a:buChar char="•"/>
            </a:pPr>
            <a:r>
              <a:rPr lang="en-US" sz="1800" dirty="0">
                <a:solidFill>
                  <a:srgbClr val="000000"/>
                </a:solidFill>
                <a:latin typeface="Arial" panose="020B0604020202020204" pitchFamily="34" charset="0"/>
                <a:cs typeface="Arial" panose="020B0604020202020204" pitchFamily="34" charset="0"/>
                <a:sym typeface="Arial"/>
              </a:rPr>
              <a:t>Total complaints as of </a:t>
            </a:r>
            <a:r>
              <a:rPr lang="en-US" sz="1800" dirty="0" smtClean="0">
                <a:solidFill>
                  <a:srgbClr val="000000"/>
                </a:solidFill>
                <a:latin typeface="Arial" panose="020B0604020202020204" pitchFamily="34" charset="0"/>
                <a:cs typeface="Arial" panose="020B0604020202020204" pitchFamily="34" charset="0"/>
                <a:sym typeface="Arial"/>
              </a:rPr>
              <a:t>April 30, 2016: 6,086  </a:t>
            </a:r>
            <a:endParaRPr lang="en-US" sz="1800" dirty="0">
              <a:solidFill>
                <a:srgbClr val="000000"/>
              </a:solidFill>
              <a:latin typeface="Arial" panose="020B0604020202020204" pitchFamily="34" charset="0"/>
              <a:cs typeface="Arial" panose="020B0604020202020204" pitchFamily="34" charset="0"/>
              <a:sym typeface="Arial"/>
            </a:endParaRPr>
          </a:p>
          <a:p>
            <a:pPr marL="0" lvl="0" indent="0" eaLnBrk="1" fontAlgn="auto" hangingPunct="1">
              <a:lnSpc>
                <a:spcPct val="80000"/>
              </a:lnSpc>
              <a:spcBef>
                <a:spcPts val="0"/>
              </a:spcBef>
              <a:spcAft>
                <a:spcPts val="0"/>
              </a:spcAft>
              <a:buNone/>
            </a:pPr>
            <a:r>
              <a:rPr lang="en-US" sz="1800" dirty="0">
                <a:solidFill>
                  <a:srgbClr val="000000"/>
                </a:solidFill>
                <a:latin typeface="Arial" panose="020B0604020202020204" pitchFamily="34" charset="0"/>
                <a:cs typeface="Arial" panose="020B0604020202020204" pitchFamily="34" charset="0"/>
                <a:sym typeface="Arial"/>
              </a:rPr>
              <a:t>	Of these: </a:t>
            </a:r>
          </a:p>
          <a:p>
            <a:pPr marL="782637" lvl="1" indent="-325437" eaLnBrk="1" fontAlgn="auto" hangingPunct="1">
              <a:lnSpc>
                <a:spcPct val="80000"/>
              </a:lnSpc>
              <a:spcBef>
                <a:spcPts val="0"/>
              </a:spcBef>
              <a:spcAft>
                <a:spcPts val="0"/>
              </a:spcAft>
              <a:buFont typeface="Arial"/>
              <a:buChar char="–"/>
            </a:pPr>
            <a:r>
              <a:rPr lang="en-US" sz="1800" dirty="0">
                <a:solidFill>
                  <a:srgbClr val="000000"/>
                </a:solidFill>
                <a:latin typeface="Arial" panose="020B0604020202020204" pitchFamily="34" charset="0"/>
                <a:cs typeface="Arial" panose="020B0604020202020204" pitchFamily="34" charset="0"/>
                <a:sym typeface="Arial"/>
              </a:rPr>
              <a:t>POE complaints: </a:t>
            </a:r>
            <a:r>
              <a:rPr lang="en-US" sz="1800" dirty="0" smtClean="0">
                <a:solidFill>
                  <a:srgbClr val="000000"/>
                </a:solidFill>
                <a:latin typeface="Arial" panose="020B0604020202020204" pitchFamily="34" charset="0"/>
                <a:cs typeface="Arial" panose="020B0604020202020204" pitchFamily="34" charset="0"/>
                <a:sym typeface="Arial"/>
              </a:rPr>
              <a:t>3,984 </a:t>
            </a:r>
            <a:r>
              <a:rPr lang="en-US" sz="1800" dirty="0">
                <a:solidFill>
                  <a:srgbClr val="000000"/>
                </a:solidFill>
                <a:latin typeface="Arial" panose="020B0604020202020204" pitchFamily="34" charset="0"/>
                <a:cs typeface="Arial" panose="020B0604020202020204" pitchFamily="34" charset="0"/>
                <a:sym typeface="Arial"/>
              </a:rPr>
              <a:t>(</a:t>
            </a:r>
            <a:r>
              <a:rPr lang="en-US" sz="1800" dirty="0" smtClean="0">
                <a:solidFill>
                  <a:srgbClr val="000000"/>
                </a:solidFill>
                <a:latin typeface="Arial" panose="020B0604020202020204" pitchFamily="34" charset="0"/>
                <a:cs typeface="Arial" panose="020B0604020202020204" pitchFamily="34" charset="0"/>
                <a:sym typeface="Arial"/>
              </a:rPr>
              <a:t>65%)</a:t>
            </a:r>
            <a:endParaRPr lang="en-US" sz="1800" dirty="0">
              <a:solidFill>
                <a:srgbClr val="000000"/>
              </a:solidFill>
              <a:latin typeface="Arial" panose="020B0604020202020204" pitchFamily="34" charset="0"/>
              <a:cs typeface="Arial" panose="020B0604020202020204" pitchFamily="34" charset="0"/>
              <a:sym typeface="Arial"/>
            </a:endParaRPr>
          </a:p>
          <a:p>
            <a:pPr lvl="2" eaLnBrk="1" fontAlgn="auto" hangingPunct="1">
              <a:lnSpc>
                <a:spcPct val="80000"/>
              </a:lnSpc>
              <a:spcBef>
                <a:spcPts val="0"/>
              </a:spcBef>
              <a:spcAft>
                <a:spcPts val="0"/>
              </a:spcAft>
              <a:buFont typeface="Arial"/>
              <a:buChar char="•"/>
              <a:defRPr sz="1700"/>
            </a:pPr>
            <a:r>
              <a:rPr lang="en-US" sz="1700" dirty="0">
                <a:solidFill>
                  <a:srgbClr val="000000"/>
                </a:solidFill>
                <a:latin typeface="Arial" panose="020B0604020202020204" pitchFamily="34" charset="0"/>
                <a:cs typeface="Arial" panose="020B0604020202020204" pitchFamily="34" charset="0"/>
                <a:sym typeface="Arial"/>
              </a:rPr>
              <a:t>Pending: </a:t>
            </a:r>
            <a:r>
              <a:rPr lang="en-US" sz="1700" dirty="0" smtClean="0">
                <a:solidFill>
                  <a:srgbClr val="000000"/>
                </a:solidFill>
                <a:latin typeface="Arial" panose="020B0604020202020204" pitchFamily="34" charset="0"/>
                <a:cs typeface="Arial" panose="020B0604020202020204" pitchFamily="34" charset="0"/>
                <a:sym typeface="Arial"/>
              </a:rPr>
              <a:t>70  </a:t>
            </a:r>
            <a:endParaRPr lang="en-US" sz="1700" dirty="0">
              <a:solidFill>
                <a:srgbClr val="000000"/>
              </a:solidFill>
              <a:latin typeface="Arial" panose="020B0604020202020204" pitchFamily="34" charset="0"/>
              <a:cs typeface="Arial" panose="020B0604020202020204" pitchFamily="34" charset="0"/>
              <a:sym typeface="Arial"/>
            </a:endParaRPr>
          </a:p>
          <a:p>
            <a:pPr lvl="2" eaLnBrk="1" fontAlgn="auto" hangingPunct="1">
              <a:lnSpc>
                <a:spcPct val="80000"/>
              </a:lnSpc>
              <a:spcBef>
                <a:spcPts val="0"/>
              </a:spcBef>
              <a:spcAft>
                <a:spcPts val="0"/>
              </a:spcAft>
              <a:buFont typeface="Arial"/>
              <a:buChar char="•"/>
              <a:defRPr sz="1700"/>
            </a:pPr>
            <a:r>
              <a:rPr lang="en-US" sz="1700" dirty="0">
                <a:solidFill>
                  <a:srgbClr val="000000"/>
                </a:solidFill>
                <a:latin typeface="Arial" panose="020B0604020202020204" pitchFamily="34" charset="0"/>
                <a:cs typeface="Arial" panose="020B0604020202020204" pitchFamily="34" charset="0"/>
                <a:sym typeface="Arial"/>
              </a:rPr>
              <a:t>Active: </a:t>
            </a:r>
            <a:r>
              <a:rPr lang="en-US" sz="1700" dirty="0" smtClean="0">
                <a:solidFill>
                  <a:srgbClr val="000000"/>
                </a:solidFill>
                <a:latin typeface="Arial" panose="020B0604020202020204" pitchFamily="34" charset="0"/>
                <a:cs typeface="Arial" panose="020B0604020202020204" pitchFamily="34" charset="0"/>
                <a:sym typeface="Arial"/>
              </a:rPr>
              <a:t>242 </a:t>
            </a:r>
            <a:endParaRPr lang="en-US" sz="1700" dirty="0">
              <a:solidFill>
                <a:srgbClr val="000000"/>
              </a:solidFill>
              <a:latin typeface="Arial" panose="020B0604020202020204" pitchFamily="34" charset="0"/>
              <a:cs typeface="Arial" panose="020B0604020202020204" pitchFamily="34" charset="0"/>
              <a:sym typeface="Arial"/>
            </a:endParaRPr>
          </a:p>
          <a:p>
            <a:pPr marL="782637" lvl="1" indent="-325437" eaLnBrk="1" fontAlgn="auto" hangingPunct="1">
              <a:lnSpc>
                <a:spcPct val="80000"/>
              </a:lnSpc>
              <a:spcBef>
                <a:spcPts val="0"/>
              </a:spcBef>
              <a:spcAft>
                <a:spcPts val="0"/>
              </a:spcAft>
              <a:buFont typeface="Arial"/>
              <a:buChar char="–"/>
            </a:pPr>
            <a:r>
              <a:rPr lang="en-US" sz="1800" dirty="0" smtClean="0">
                <a:solidFill>
                  <a:srgbClr val="000000"/>
                </a:solidFill>
                <a:latin typeface="Arial" panose="020B0604020202020204" pitchFamily="34" charset="0"/>
                <a:cs typeface="Arial" panose="020B0604020202020204" pitchFamily="34" charset="0"/>
                <a:sym typeface="Arial"/>
              </a:rPr>
              <a:t>Non-POE </a:t>
            </a:r>
            <a:r>
              <a:rPr lang="en-US" sz="1800" dirty="0">
                <a:solidFill>
                  <a:srgbClr val="000000"/>
                </a:solidFill>
                <a:latin typeface="Arial" panose="020B0604020202020204" pitchFamily="34" charset="0"/>
                <a:cs typeface="Arial" panose="020B0604020202020204" pitchFamily="34" charset="0"/>
                <a:sym typeface="Arial"/>
              </a:rPr>
              <a:t>complaints: </a:t>
            </a:r>
            <a:r>
              <a:rPr lang="en-US" sz="1800" dirty="0" smtClean="0">
                <a:solidFill>
                  <a:srgbClr val="000000"/>
                </a:solidFill>
                <a:latin typeface="Arial" panose="020B0604020202020204" pitchFamily="34" charset="0"/>
                <a:cs typeface="Arial" panose="020B0604020202020204" pitchFamily="34" charset="0"/>
                <a:sym typeface="Arial"/>
              </a:rPr>
              <a:t>2,102 (35%)</a:t>
            </a:r>
            <a:endParaRPr lang="en-US" sz="1800" dirty="0">
              <a:solidFill>
                <a:srgbClr val="000000"/>
              </a:solidFill>
              <a:latin typeface="Arial" panose="020B0604020202020204" pitchFamily="34" charset="0"/>
              <a:cs typeface="Arial" panose="020B0604020202020204" pitchFamily="34" charset="0"/>
              <a:sym typeface="Arial"/>
            </a:endParaRPr>
          </a:p>
          <a:p>
            <a:pPr marL="0" lvl="0" indent="0" eaLnBrk="1" fontAlgn="auto" hangingPunct="1">
              <a:lnSpc>
                <a:spcPct val="80000"/>
              </a:lnSpc>
              <a:spcBef>
                <a:spcPts val="0"/>
              </a:spcBef>
              <a:spcAft>
                <a:spcPts val="0"/>
              </a:spcAft>
              <a:buNone/>
            </a:pPr>
            <a:endParaRPr lang="en-US" sz="1800" dirty="0">
              <a:solidFill>
                <a:srgbClr val="000000"/>
              </a:solidFill>
              <a:latin typeface="Arial" panose="020B0604020202020204" pitchFamily="34" charset="0"/>
              <a:cs typeface="Arial" panose="020B0604020202020204" pitchFamily="34" charset="0"/>
              <a:sym typeface="Arial"/>
            </a:endParaRPr>
          </a:p>
          <a:p>
            <a:pPr lvl="0" eaLnBrk="1" fontAlgn="auto" hangingPunct="1">
              <a:lnSpc>
                <a:spcPct val="80000"/>
              </a:lnSpc>
              <a:spcBef>
                <a:spcPts val="0"/>
              </a:spcBef>
              <a:spcAft>
                <a:spcPts val="0"/>
              </a:spcAft>
              <a:buFont typeface="Arial"/>
              <a:buChar char="•"/>
            </a:pPr>
            <a:r>
              <a:rPr lang="en-US" sz="1800" dirty="0">
                <a:solidFill>
                  <a:srgbClr val="000000"/>
                </a:solidFill>
                <a:latin typeface="Arial" panose="020B0604020202020204" pitchFamily="34" charset="0"/>
                <a:cs typeface="Arial" panose="020B0604020202020204" pitchFamily="34" charset="0"/>
                <a:sym typeface="Arial"/>
              </a:rPr>
              <a:t>Risk-based reviews conducted as of </a:t>
            </a:r>
            <a:r>
              <a:rPr lang="en-US" sz="1800" dirty="0" smtClean="0">
                <a:solidFill>
                  <a:srgbClr val="000000"/>
                </a:solidFill>
                <a:latin typeface="Arial" panose="020B0604020202020204" pitchFamily="34" charset="0"/>
                <a:cs typeface="Arial" panose="020B0604020202020204" pitchFamily="34" charset="0"/>
                <a:sym typeface="Arial"/>
              </a:rPr>
              <a:t>April 30, 2016: 116</a:t>
            </a:r>
            <a:endParaRPr lang="en-US" sz="1800" dirty="0">
              <a:solidFill>
                <a:srgbClr val="000000"/>
              </a:solidFill>
              <a:latin typeface="Arial" panose="020B0604020202020204" pitchFamily="34" charset="0"/>
              <a:cs typeface="Arial" panose="020B0604020202020204" pitchFamily="34" charset="0"/>
              <a:sym typeface="Arial"/>
            </a:endParaRPr>
          </a:p>
          <a:p>
            <a:pPr marL="782637" lvl="1" indent="-325437" eaLnBrk="1" fontAlgn="auto" hangingPunct="1">
              <a:lnSpc>
                <a:spcPct val="80000"/>
              </a:lnSpc>
              <a:spcBef>
                <a:spcPts val="0"/>
              </a:spcBef>
              <a:spcAft>
                <a:spcPts val="0"/>
              </a:spcAft>
              <a:buFont typeface="Arial"/>
              <a:buChar char="–"/>
              <a:defRPr sz="1700"/>
            </a:pPr>
            <a:r>
              <a:rPr lang="en-US" sz="1700" dirty="0" smtClean="0">
                <a:solidFill>
                  <a:srgbClr val="000000"/>
                </a:solidFill>
                <a:latin typeface="Arial" panose="020B0604020202020204" pitchFamily="34" charset="0"/>
                <a:cs typeface="Arial" panose="020B0604020202020204" pitchFamily="34" charset="0"/>
                <a:sym typeface="Arial"/>
              </a:rPr>
              <a:t>8 </a:t>
            </a:r>
            <a:r>
              <a:rPr lang="en-US" sz="1700" dirty="0">
                <a:solidFill>
                  <a:srgbClr val="000000"/>
                </a:solidFill>
                <a:latin typeface="Arial" panose="020B0604020202020204" pitchFamily="34" charset="0"/>
                <a:cs typeface="Arial" panose="020B0604020202020204" pitchFamily="34" charset="0"/>
                <a:sym typeface="Arial"/>
              </a:rPr>
              <a:t>withdrawals</a:t>
            </a:r>
          </a:p>
          <a:p>
            <a:pPr lvl="0" eaLnBrk="1" fontAlgn="auto" hangingPunct="1">
              <a:lnSpc>
                <a:spcPct val="80000"/>
              </a:lnSpc>
              <a:spcBef>
                <a:spcPts val="0"/>
              </a:spcBef>
              <a:spcAft>
                <a:spcPts val="0"/>
              </a:spcAft>
              <a:buFont typeface="Arial"/>
              <a:buChar char="•"/>
            </a:pPr>
            <a:endParaRPr lang="en-US" sz="1700" dirty="0">
              <a:solidFill>
                <a:srgbClr val="000000"/>
              </a:solidFill>
              <a:latin typeface="Arial" panose="020B0604020202020204" pitchFamily="34" charset="0"/>
              <a:cs typeface="Arial" panose="020B0604020202020204" pitchFamily="34" charset="0"/>
              <a:sym typeface="Arial"/>
            </a:endParaRPr>
          </a:p>
          <a:p>
            <a:pPr lvl="0" eaLnBrk="1" fontAlgn="auto" hangingPunct="1">
              <a:lnSpc>
                <a:spcPct val="80000"/>
              </a:lnSpc>
              <a:spcBef>
                <a:spcPts val="0"/>
              </a:spcBef>
              <a:spcAft>
                <a:spcPts val="0"/>
              </a:spcAft>
              <a:buFont typeface="Arial"/>
              <a:buChar char="•"/>
            </a:pPr>
            <a:r>
              <a:rPr lang="en-US" sz="1800" dirty="0">
                <a:solidFill>
                  <a:srgbClr val="000000"/>
                </a:solidFill>
                <a:latin typeface="Arial" panose="020B0604020202020204" pitchFamily="34" charset="0"/>
                <a:cs typeface="Arial" panose="020B0604020202020204" pitchFamily="34" charset="0"/>
                <a:sym typeface="Arial"/>
              </a:rPr>
              <a:t>GI Bill</a:t>
            </a:r>
            <a:r>
              <a:rPr lang="en-US" sz="1800" dirty="0">
                <a:solidFill>
                  <a:srgbClr val="000000"/>
                </a:solidFill>
                <a:latin typeface="Arial" panose="020B0604020202020204" pitchFamily="34" charset="0"/>
                <a:cs typeface="Arial" panose="020B0604020202020204" pitchFamily="34" charset="0"/>
                <a:sym typeface="Symbol"/>
              </a:rPr>
              <a:t> </a:t>
            </a:r>
            <a:r>
              <a:rPr lang="en-US" sz="1800" dirty="0">
                <a:solidFill>
                  <a:srgbClr val="000000"/>
                </a:solidFill>
                <a:latin typeface="Arial" panose="020B0604020202020204" pitchFamily="34" charset="0"/>
                <a:cs typeface="Arial" panose="020B0604020202020204" pitchFamily="34" charset="0"/>
                <a:sym typeface="Arial"/>
              </a:rPr>
              <a:t>Feedback System Observations:</a:t>
            </a:r>
          </a:p>
          <a:p>
            <a:pPr marL="782637" lvl="1" indent="-325437" eaLnBrk="1" fontAlgn="auto" hangingPunct="1">
              <a:lnSpc>
                <a:spcPct val="80000"/>
              </a:lnSpc>
              <a:spcBef>
                <a:spcPts val="0"/>
              </a:spcBef>
              <a:spcAft>
                <a:spcPts val="0"/>
              </a:spcAft>
              <a:buFont typeface="Arial"/>
              <a:buChar char="–"/>
              <a:defRPr sz="1700"/>
            </a:pPr>
            <a:r>
              <a:rPr lang="en-US" sz="1700" dirty="0">
                <a:solidFill>
                  <a:srgbClr val="000000"/>
                </a:solidFill>
                <a:latin typeface="Arial" panose="020B0604020202020204" pitchFamily="34" charset="0"/>
                <a:cs typeface="Arial" panose="020B0604020202020204" pitchFamily="34" charset="0"/>
                <a:sym typeface="Arial"/>
              </a:rPr>
              <a:t>Communication </a:t>
            </a:r>
            <a:r>
              <a:rPr lang="en-US" sz="1700" b="1" dirty="0">
                <a:solidFill>
                  <a:srgbClr val="000000"/>
                </a:solidFill>
                <a:latin typeface="Arial" panose="020B0604020202020204" pitchFamily="34" charset="0"/>
                <a:cs typeface="Arial" panose="020B0604020202020204" pitchFamily="34" charset="0"/>
                <a:sym typeface="Arial"/>
              </a:rPr>
              <a:t> </a:t>
            </a:r>
            <a:r>
              <a:rPr lang="en-US" sz="1700" b="1" dirty="0">
                <a:solidFill>
                  <a:srgbClr val="000000"/>
                </a:solidFill>
                <a:latin typeface="Arial" panose="020B0604020202020204" pitchFamily="34" charset="0"/>
                <a:ea typeface="Tahoma"/>
                <a:cs typeface="Arial" panose="020B0604020202020204" pitchFamily="34" charset="0"/>
                <a:sym typeface="Tahoma"/>
              </a:rPr>
              <a:t>̶  </a:t>
            </a:r>
            <a:r>
              <a:rPr lang="en-US" sz="1700" dirty="0">
                <a:solidFill>
                  <a:srgbClr val="000000"/>
                </a:solidFill>
                <a:latin typeface="Arial" panose="020B0604020202020204" pitchFamily="34" charset="0"/>
                <a:cs typeface="Arial" panose="020B0604020202020204" pitchFamily="34" charset="0"/>
                <a:sym typeface="Arial"/>
              </a:rPr>
              <a:t>Issues between school staff and students</a:t>
            </a:r>
          </a:p>
          <a:p>
            <a:pPr marL="782637" lvl="1" indent="-325437" eaLnBrk="1" fontAlgn="auto" hangingPunct="1">
              <a:lnSpc>
                <a:spcPct val="80000"/>
              </a:lnSpc>
              <a:spcBef>
                <a:spcPts val="0"/>
              </a:spcBef>
              <a:spcAft>
                <a:spcPts val="0"/>
              </a:spcAft>
              <a:buFont typeface="Arial"/>
              <a:buChar char="–"/>
              <a:defRPr sz="1700"/>
            </a:pPr>
            <a:r>
              <a:rPr lang="en-US" sz="1700" dirty="0">
                <a:solidFill>
                  <a:srgbClr val="000000"/>
                </a:solidFill>
                <a:latin typeface="Arial" panose="020B0604020202020204" pitchFamily="34" charset="0"/>
                <a:cs typeface="Arial" panose="020B0604020202020204" pitchFamily="34" charset="0"/>
                <a:sym typeface="Arial"/>
              </a:rPr>
              <a:t>Financial issues – Timeliness of certification submission</a:t>
            </a:r>
          </a:p>
          <a:p>
            <a:pPr marL="782637" lvl="1" indent="-325437" eaLnBrk="1" fontAlgn="auto" hangingPunct="1">
              <a:lnSpc>
                <a:spcPct val="80000"/>
              </a:lnSpc>
              <a:spcBef>
                <a:spcPts val="0"/>
              </a:spcBef>
              <a:spcAft>
                <a:spcPts val="0"/>
              </a:spcAft>
              <a:buFont typeface="Arial"/>
              <a:buChar char="–"/>
              <a:defRPr sz="1700"/>
            </a:pPr>
            <a:r>
              <a:rPr lang="en-US" sz="1700" dirty="0">
                <a:solidFill>
                  <a:srgbClr val="000000"/>
                </a:solidFill>
                <a:latin typeface="Arial" panose="020B0604020202020204" pitchFamily="34" charset="0"/>
                <a:cs typeface="Arial" panose="020B0604020202020204" pitchFamily="34" charset="0"/>
                <a:sym typeface="Arial"/>
              </a:rPr>
              <a:t>Transfer of credits – General lack of understanding by students</a:t>
            </a:r>
          </a:p>
          <a:p>
            <a:pPr marL="782637" lvl="1" indent="-325437" eaLnBrk="1" fontAlgn="auto" hangingPunct="1">
              <a:lnSpc>
                <a:spcPct val="80000"/>
              </a:lnSpc>
              <a:spcBef>
                <a:spcPts val="0"/>
              </a:spcBef>
              <a:spcAft>
                <a:spcPts val="0"/>
              </a:spcAft>
              <a:buFont typeface="Arial"/>
              <a:buChar char="–"/>
              <a:defRPr sz="1700"/>
            </a:pPr>
            <a:r>
              <a:rPr lang="en-US" sz="1700" dirty="0">
                <a:solidFill>
                  <a:srgbClr val="000000"/>
                </a:solidFill>
                <a:latin typeface="Arial" panose="020B0604020202020204" pitchFamily="34" charset="0"/>
                <a:cs typeface="Arial" panose="020B0604020202020204" pitchFamily="34" charset="0"/>
                <a:sym typeface="Arial"/>
              </a:rPr>
              <a:t>Refund issues – Administration with multiple types of financial aid (Title IV &amp; VA)</a:t>
            </a:r>
          </a:p>
        </p:txBody>
      </p:sp>
      <p:sp>
        <p:nvSpPr>
          <p:cNvPr id="4" name="Title 1"/>
          <p:cNvSpPr txBox="1">
            <a:spLocks/>
          </p:cNvSpPr>
          <p:nvPr/>
        </p:nvSpPr>
        <p:spPr bwMode="auto">
          <a:xfrm>
            <a:off x="152400" y="152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nchor="ctr">
            <a:normAutofit fontScale="90000" lnSpcReduction="10000"/>
          </a:bodyPr>
          <a:lstStyle>
            <a:lvl1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1pPr>
            <a:lvl2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2pPr>
            <a:lvl3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3pPr>
            <a:lvl4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4pPr>
            <a:lvl5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5pPr>
            <a:lvl6pPr defTabSz="457200">
              <a:defRPr sz="4400">
                <a:solidFill>
                  <a:srgbClr val="00274C"/>
                </a:solidFill>
                <a:latin typeface="Arial"/>
                <a:ea typeface="Arial"/>
                <a:cs typeface="Arial"/>
                <a:sym typeface="Arial"/>
              </a:defRPr>
            </a:lvl6pPr>
            <a:lvl7pPr defTabSz="457200">
              <a:defRPr sz="4400">
                <a:solidFill>
                  <a:srgbClr val="00274C"/>
                </a:solidFill>
                <a:latin typeface="Arial"/>
                <a:ea typeface="Arial"/>
                <a:cs typeface="Arial"/>
                <a:sym typeface="Arial"/>
              </a:defRPr>
            </a:lvl7pPr>
            <a:lvl8pPr defTabSz="457200">
              <a:defRPr sz="4400">
                <a:solidFill>
                  <a:srgbClr val="00274C"/>
                </a:solidFill>
                <a:latin typeface="Arial"/>
                <a:ea typeface="Arial"/>
                <a:cs typeface="Arial"/>
                <a:sym typeface="Arial"/>
              </a:defRPr>
            </a:lvl8pPr>
            <a:lvl9pPr defTabSz="457200">
              <a:defRPr sz="4400">
                <a:solidFill>
                  <a:srgbClr val="00274C"/>
                </a:solidFill>
                <a:latin typeface="Arial"/>
                <a:ea typeface="Arial"/>
                <a:cs typeface="Arial"/>
                <a:sym typeface="Arial"/>
              </a:defRPr>
            </a:lvl9pPr>
          </a:lstStyle>
          <a:p>
            <a:pPr eaLnBrk="1" fontAlgn="auto" hangingPunct="1">
              <a:spcBef>
                <a:spcPts val="0"/>
              </a:spcBef>
              <a:spcAft>
                <a:spcPts val="0"/>
              </a:spcAft>
              <a:defRPr/>
            </a:pPr>
            <a:r>
              <a:rPr lang="en-US" altLang="en-US" sz="3600" kern="0" dirty="0" smtClean="0">
                <a:solidFill>
                  <a:srgbClr val="FFFFFF"/>
                </a:solidFill>
                <a:latin typeface="Arial" panose="020B0604020202020204" pitchFamily="34" charset="0"/>
                <a:cs typeface="Arial" panose="020B0604020202020204" pitchFamily="34" charset="0"/>
              </a:rPr>
              <a:t>GI Bill</a:t>
            </a:r>
            <a:r>
              <a:rPr lang="en-US" altLang="en-US" sz="3600" kern="0" dirty="0" smtClean="0">
                <a:solidFill>
                  <a:srgbClr val="FFFFFF"/>
                </a:solidFill>
                <a:latin typeface="Arial" panose="020B0604020202020204" pitchFamily="34" charset="0"/>
                <a:cs typeface="Arial" panose="020B0604020202020204" pitchFamily="34" charset="0"/>
                <a:sym typeface="Symbol"/>
              </a:rPr>
              <a:t></a:t>
            </a:r>
            <a:r>
              <a:rPr lang="en-US" altLang="en-US" sz="3600" b="1" baseline="30000" dirty="0" smtClean="0">
                <a:solidFill>
                  <a:srgbClr val="FFFFFF"/>
                </a:solidFill>
                <a:latin typeface="Arial" panose="020B0604020202020204" pitchFamily="34" charset="0"/>
                <a:ea typeface="MS PGothic" pitchFamily="34" charset="-128"/>
                <a:cs typeface="Arial" panose="020B0604020202020204" pitchFamily="34" charset="0"/>
                <a:sym typeface="Calibri" pitchFamily="34" charset="0"/>
              </a:rPr>
              <a:t> </a:t>
            </a:r>
            <a:r>
              <a:rPr lang="en-US" altLang="en-US" sz="3600" kern="0" dirty="0" smtClean="0">
                <a:solidFill>
                  <a:srgbClr val="FFFFFF"/>
                </a:solidFill>
                <a:latin typeface="Arial" panose="020B0604020202020204" pitchFamily="34" charset="0"/>
                <a:ea typeface="MS PGothic" pitchFamily="34" charset="-128"/>
                <a:cs typeface="Arial" panose="020B0604020202020204" pitchFamily="34" charset="0"/>
              </a:rPr>
              <a:t>Feedback System</a:t>
            </a:r>
            <a:endParaRPr lang="en-US" altLang="en-US" sz="4000" kern="0" dirty="0" smtClean="0">
              <a:solidFill>
                <a:srgbClr val="FFFFFF"/>
              </a:solidFill>
              <a:latin typeface="Arial" panose="020B0604020202020204" pitchFamily="34" charset="0"/>
              <a:cs typeface="Arial" panose="020B0604020202020204" pitchFamily="34" charset="0"/>
              <a:sym typeface="Arial"/>
            </a:endParaRPr>
          </a:p>
        </p:txBody>
      </p:sp>
      <p:sp>
        <p:nvSpPr>
          <p:cNvPr id="13316" name="TextBox 7"/>
          <p:cNvSpPr txBox="1">
            <a:spLocks noChangeArrowheads="1"/>
          </p:cNvSpPr>
          <p:nvPr/>
        </p:nvSpPr>
        <p:spPr bwMode="auto">
          <a:xfrm>
            <a:off x="8724900" y="64849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r>
              <a:rPr lang="en-US" altLang="en-US" sz="1800" dirty="0" smtClean="0">
                <a:solidFill>
                  <a:srgbClr val="FFFFFF"/>
                </a:solidFill>
                <a:latin typeface="Calibri" pitchFamily="34" charset="0"/>
                <a:sym typeface="Calibri" pitchFamily="34" charset="0"/>
              </a:rPr>
              <a:t>11</a:t>
            </a:r>
            <a:endParaRPr lang="en-US" altLang="en-US" sz="1800" dirty="0">
              <a:solidFill>
                <a:srgbClr val="FFFFFF"/>
              </a:solidFill>
              <a:latin typeface="Calibri" pitchFamily="34" charset="0"/>
              <a:sym typeface="Calibri" pitchFamily="34" charset="0"/>
            </a:endParaRPr>
          </a:p>
        </p:txBody>
      </p:sp>
    </p:spTree>
    <p:extLst>
      <p:ext uri="{BB962C8B-B14F-4D97-AF65-F5344CB8AC3E}">
        <p14:creationId xmlns:p14="http://schemas.microsoft.com/office/powerpoint/2010/main" val="154792031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811838"/>
            <a:ext cx="3213100" cy="3016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defTabSz="457200">
              <a:defRPr/>
            </a:pPr>
            <a:endParaRPr lang="en-US" kern="0" dirty="0">
              <a:solidFill>
                <a:srgbClr val="000000"/>
              </a:solidFill>
              <a:sym typeface="Calibri"/>
            </a:endParaRPr>
          </a:p>
        </p:txBody>
      </p:sp>
      <p:sp>
        <p:nvSpPr>
          <p:cNvPr id="17412" name="Title 5"/>
          <p:cNvSpPr txBox="1">
            <a:spLocks/>
          </p:cNvSpPr>
          <p:nvPr/>
        </p:nvSpPr>
        <p:spPr bwMode="auto">
          <a:xfrm>
            <a:off x="76200" y="76200"/>
            <a:ext cx="89138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algn="ctr" defTabSz="457200" eaLnBrk="1" fontAlgn="base" hangingPunct="1">
              <a:spcBef>
                <a:spcPct val="0"/>
              </a:spcBef>
              <a:spcAft>
                <a:spcPct val="0"/>
              </a:spcAft>
              <a:buSzTx/>
              <a:buFontTx/>
              <a:buNone/>
            </a:pPr>
            <a:r>
              <a:rPr lang="en-US" altLang="en-US" sz="2800" dirty="0">
                <a:solidFill>
                  <a:srgbClr val="FFFFFF"/>
                </a:solidFill>
              </a:rPr>
              <a:t>GI Bill</a:t>
            </a:r>
            <a:r>
              <a:rPr lang="en-US" altLang="en-US" sz="2800" dirty="0">
                <a:solidFill>
                  <a:srgbClr val="FFFFFF"/>
                </a:solidFill>
                <a:sym typeface="Symbol" pitchFamily="18" charset="2"/>
              </a:rPr>
              <a:t> </a:t>
            </a:r>
            <a:r>
              <a:rPr lang="en-US" altLang="en-US" sz="2800" dirty="0">
                <a:solidFill>
                  <a:srgbClr val="FFFFFF"/>
                </a:solidFill>
                <a:sym typeface="Calibri" pitchFamily="34" charset="0"/>
              </a:rPr>
              <a:t>Feedback </a:t>
            </a:r>
            <a:r>
              <a:rPr lang="en-US" altLang="en-US" sz="2800" dirty="0" smtClean="0">
                <a:solidFill>
                  <a:srgbClr val="FFFFFF"/>
                </a:solidFill>
                <a:sym typeface="Calibri" pitchFamily="34" charset="0"/>
              </a:rPr>
              <a:t>System (cont.)</a:t>
            </a:r>
            <a:r>
              <a:rPr lang="en-US" altLang="en-US" sz="2800" b="1" baseline="30000" dirty="0" smtClean="0">
                <a:solidFill>
                  <a:srgbClr val="FFFFFF"/>
                </a:solidFill>
                <a:ea typeface="MS PGothic" pitchFamily="34" charset="-128"/>
                <a:sym typeface="Calibri" pitchFamily="34" charset="0"/>
              </a:rPr>
              <a:t> </a:t>
            </a:r>
            <a:endParaRPr lang="en-US" altLang="en-US" sz="2800" dirty="0">
              <a:solidFill>
                <a:srgbClr val="FFFFFF"/>
              </a:solidFill>
              <a:sym typeface="Calibri" pitchFamily="34" charset="0"/>
            </a:endParaRPr>
          </a:p>
        </p:txBody>
      </p:sp>
      <p:sp>
        <p:nvSpPr>
          <p:cNvPr id="17413" name="TextBox 7"/>
          <p:cNvSpPr txBox="1">
            <a:spLocks noChangeArrowheads="1"/>
          </p:cNvSpPr>
          <p:nvPr/>
        </p:nvSpPr>
        <p:spPr bwMode="auto">
          <a:xfrm>
            <a:off x="8686800" y="64849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r>
              <a:rPr lang="en-US" altLang="en-US" sz="1800" dirty="0" smtClean="0">
                <a:solidFill>
                  <a:srgbClr val="FFFFFF"/>
                </a:solidFill>
                <a:latin typeface="Calibri" pitchFamily="34" charset="0"/>
                <a:sym typeface="Calibri" pitchFamily="34" charset="0"/>
              </a:rPr>
              <a:t>12</a:t>
            </a:r>
            <a:endParaRPr lang="en-US" altLang="en-US" sz="1800" dirty="0">
              <a:solidFill>
                <a:srgbClr val="FFFFFF"/>
              </a:solidFill>
              <a:latin typeface="Calibri" pitchFamily="34" charset="0"/>
              <a:sym typeface="Calibri" pitchFamily="34" charset="0"/>
            </a:endParaRPr>
          </a:p>
        </p:txBody>
      </p:sp>
      <p:graphicFrame>
        <p:nvGraphicFramePr>
          <p:cNvPr id="10" name="Table 287"/>
          <p:cNvGraphicFramePr/>
          <p:nvPr>
            <p:extLst>
              <p:ext uri="{D42A27DB-BD31-4B8C-83A1-F6EECF244321}">
                <p14:modId xmlns:p14="http://schemas.microsoft.com/office/powerpoint/2010/main" val="2980510167"/>
              </p:ext>
            </p:extLst>
          </p:nvPr>
        </p:nvGraphicFramePr>
        <p:xfrm>
          <a:off x="4780625" y="914400"/>
          <a:ext cx="4115527" cy="4038604"/>
        </p:xfrm>
        <a:graphic>
          <a:graphicData uri="http://schemas.openxmlformats.org/drawingml/2006/table">
            <a:tbl>
              <a:tblPr/>
              <a:tblGrid>
                <a:gridCol w="3650625">
                  <a:extLst>
                    <a:ext uri="{9D8B030D-6E8A-4147-A177-3AD203B41FA5}">
                      <a16:colId xmlns:a16="http://schemas.microsoft.com/office/drawing/2014/main" val="20000"/>
                    </a:ext>
                  </a:extLst>
                </a:gridCol>
                <a:gridCol w="464902">
                  <a:extLst>
                    <a:ext uri="{9D8B030D-6E8A-4147-A177-3AD203B41FA5}">
                      <a16:colId xmlns:a16="http://schemas.microsoft.com/office/drawing/2014/main" val="20001"/>
                    </a:ext>
                  </a:extLst>
                </a:gridCol>
              </a:tblGrid>
              <a:tr h="405604">
                <a:tc gridSpan="2">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ctr">
                        <a:lnSpc>
                          <a:spcPts val="1800"/>
                        </a:lnSpc>
                        <a:defRPr sz="1800"/>
                      </a:pPr>
                      <a:r>
                        <a:rPr sz="1600" b="1" dirty="0">
                          <a:latin typeface="Arial" panose="020B0604020202020204" pitchFamily="34" charset="0"/>
                          <a:cs typeface="Arial" panose="020B0604020202020204" pitchFamily="34" charset="0"/>
                          <a:sym typeface="Arial"/>
                        </a:rPr>
                        <a:t>Complaints by </a:t>
                      </a:r>
                      <a:r>
                        <a:rPr sz="1600" b="1" dirty="0" smtClean="0">
                          <a:latin typeface="Arial" panose="020B0604020202020204" pitchFamily="34" charset="0"/>
                          <a:cs typeface="Arial" panose="020B0604020202020204" pitchFamily="34" charset="0"/>
                          <a:sym typeface="Arial"/>
                        </a:rPr>
                        <a:t>Issue</a:t>
                      </a:r>
                      <a:r>
                        <a:rPr lang="en-US" sz="1600" b="1" dirty="0" smtClean="0">
                          <a:latin typeface="Arial" panose="020B0604020202020204" pitchFamily="34" charset="0"/>
                          <a:cs typeface="Arial" panose="020B0604020202020204" pitchFamily="34" charset="0"/>
                          <a:sym typeface="Arial"/>
                        </a:rPr>
                        <a:t> (April 2016)</a:t>
                      </a:r>
                      <a:endParaRPr sz="1600" b="1"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solidFill>
                        <a:srgbClr val="9BBB59"/>
                      </a:solidFill>
                    </a:lnT>
                    <a:lnB w="12700">
                      <a:solidFill>
                        <a:srgbClr val="9BBB59"/>
                      </a:solid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0"/>
                  </a:ext>
                </a:extLst>
              </a:tr>
              <a:tr h="262291">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a:t>
                      </a:r>
                      <a:r>
                        <a:rPr sz="1200" dirty="0" smtClean="0">
                          <a:latin typeface="Arial" panose="020B0604020202020204" pitchFamily="34" charset="0"/>
                          <a:cs typeface="Arial" panose="020B0604020202020204" pitchFamily="34" charset="0"/>
                          <a:sym typeface="Arial"/>
                        </a:rPr>
                        <a:t>Post-Graduation</a:t>
                      </a:r>
                      <a:r>
                        <a:rPr lang="en-US" sz="1200" dirty="0" smtClean="0">
                          <a:latin typeface="Arial" panose="020B0604020202020204" pitchFamily="34" charset="0"/>
                          <a:cs typeface="Arial" panose="020B0604020202020204" pitchFamily="34" charset="0"/>
                          <a:sym typeface="Arial"/>
                        </a:rPr>
                        <a:t> </a:t>
                      </a:r>
                      <a:r>
                        <a:rPr sz="1200" dirty="0" smtClean="0">
                          <a:latin typeface="Arial" panose="020B0604020202020204" pitchFamily="34" charset="0"/>
                          <a:cs typeface="Arial" panose="020B0604020202020204" pitchFamily="34" charset="0"/>
                          <a:sym typeface="Arial"/>
                        </a:rPr>
                        <a:t>Job </a:t>
                      </a:r>
                      <a:r>
                        <a:rPr sz="1200" dirty="0">
                          <a:latin typeface="Arial" panose="020B0604020202020204" pitchFamily="34" charset="0"/>
                          <a:cs typeface="Arial" panose="020B0604020202020204" pitchFamily="34" charset="0"/>
                          <a:sym typeface="Arial"/>
                        </a:rPr>
                        <a:t>Opportunities</a:t>
                      </a:r>
                    </a:p>
                  </a:txBody>
                  <a:tcPr marL="9526" marR="9526" marT="9526" marB="9526" anchor="ctr" horzOverflow="overflow">
                    <a:lnL w="12700">
                      <a:miter lim="400000"/>
                    </a:lnL>
                    <a:lnR w="12700">
                      <a:noFill/>
                      <a:miter lim="400000"/>
                    </a:lnR>
                    <a:lnT w="12700">
                      <a:solidFill>
                        <a:srgbClr val="9BBB59"/>
                      </a:solidFill>
                    </a:lnT>
                    <a:lnB w="12700">
                      <a:miter lim="400000"/>
                    </a:lnB>
                    <a:lnTlToBr w="12700" cmpd="sng">
                      <a:noFill/>
                      <a:prstDash val="solid"/>
                    </a:lnTlToBr>
                    <a:lnBlToTr w="12700" cmpd="sng">
                      <a:noFill/>
                      <a:prstDash val="solid"/>
                    </a:lnBlToTr>
                    <a:solidFill>
                      <a:srgbClr val="9BBB59">
                        <a:alpha val="19999"/>
                      </a:srgbClr>
                    </a:solid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442</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solidFill>
                        <a:srgbClr val="9BBB59"/>
                      </a:solidFill>
                    </a:lnT>
                    <a:lnB w="12700">
                      <a:miter lim="400000"/>
                    </a:lnB>
                    <a:lnTlToBr w="12700" cmpd="sng">
                      <a:noFill/>
                      <a:prstDash val="solid"/>
                    </a:lnTlToBr>
                    <a:lnBlToTr w="12700" cmpd="sng">
                      <a:noFill/>
                      <a:prstDash val="solid"/>
                    </a:lnBlToTr>
                    <a:solidFill>
                      <a:srgbClr val="9BBB59">
                        <a:alpha val="19999"/>
                      </a:srgbClr>
                    </a:solidFill>
                  </a:tcPr>
                </a:tc>
                <a:extLst>
                  <a:ext uri="{0D108BD9-81ED-4DB2-BD59-A6C34878D82A}">
                    <a16:rowId xmlns:a16="http://schemas.microsoft.com/office/drawing/2014/main" val="10001"/>
                  </a:ext>
                </a:extLst>
              </a:tr>
              <a:tr h="262291">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Release of Transcripts</a:t>
                      </a:r>
                    </a:p>
                  </a:txBody>
                  <a:tcPr marL="9526" marR="9526" marT="9526" marB="9526" anchor="ctr" horzOverflow="overflow">
                    <a:lnL w="12700">
                      <a:miter lim="400000"/>
                    </a:lnL>
                    <a:lnR w="12700">
                      <a:noFill/>
                      <a:miter lim="400000"/>
                    </a:lnR>
                    <a:lnT w="12700">
                      <a:miter lim="400000"/>
                    </a:lnT>
                    <a:lnB w="12700">
                      <a:miter lim="400000"/>
                    </a:lnB>
                    <a:lnTlToBr w="12700" cmpd="sng">
                      <a:noFill/>
                      <a:prstDash val="solid"/>
                    </a:lnTlToBr>
                    <a:lnBlToTr w="12700" cmpd="sng">
                      <a:noFill/>
                      <a:prstDash val="solid"/>
                    </a:lnBlToTr>
                    <a:no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307</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miter lim="400000"/>
                    </a:lnT>
                    <a:lnB w="12700">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2291">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Transfer of Credits</a:t>
                      </a:r>
                    </a:p>
                  </a:txBody>
                  <a:tcPr marL="9526" marR="9526" marT="9526" marB="9526" anchor="ctr" horzOverflow="overflow">
                    <a:lnL w="12700">
                      <a:miter lim="400000"/>
                    </a:lnL>
                    <a:lnR w="12700">
                      <a:noFill/>
                      <a:miter lim="400000"/>
                    </a:lnR>
                    <a:lnT w="12700">
                      <a:miter lim="400000"/>
                    </a:lnT>
                    <a:lnB w="12700">
                      <a:miter lim="400000"/>
                    </a:lnB>
                    <a:lnTlToBr w="12700" cmpd="sng">
                      <a:noFill/>
                      <a:prstDash val="solid"/>
                    </a:lnTlToBr>
                    <a:lnBlToTr w="12700" cmpd="sng">
                      <a:noFill/>
                      <a:prstDash val="solid"/>
                    </a:lnBlToTr>
                    <a:solidFill>
                      <a:srgbClr val="9BBB59">
                        <a:alpha val="19999"/>
                      </a:srgbClr>
                    </a:solid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567</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miter lim="400000"/>
                    </a:lnT>
                    <a:lnB w="12700">
                      <a:miter lim="400000"/>
                    </a:lnB>
                    <a:lnTlToBr w="12700" cmpd="sng">
                      <a:noFill/>
                      <a:prstDash val="solid"/>
                    </a:lnTlToBr>
                    <a:lnBlToTr w="12700" cmpd="sng">
                      <a:noFill/>
                      <a:prstDash val="solid"/>
                    </a:lnBlToTr>
                    <a:solidFill>
                      <a:srgbClr val="9BBB59">
                        <a:alpha val="19999"/>
                      </a:srgbClr>
                    </a:solidFill>
                  </a:tcPr>
                </a:tc>
                <a:extLst>
                  <a:ext uri="{0D108BD9-81ED-4DB2-BD59-A6C34878D82A}">
                    <a16:rowId xmlns:a16="http://schemas.microsoft.com/office/drawing/2014/main" val="10003"/>
                  </a:ext>
                </a:extLst>
              </a:tr>
              <a:tr h="262291">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Student Loans</a:t>
                      </a:r>
                    </a:p>
                  </a:txBody>
                  <a:tcPr marL="9526" marR="9526" marT="9526" marB="9526" anchor="ctr" horzOverflow="overflow">
                    <a:lnL w="12700">
                      <a:miter lim="400000"/>
                    </a:lnL>
                    <a:lnR w="12700">
                      <a:noFill/>
                      <a:miter lim="400000"/>
                    </a:lnR>
                    <a:lnT w="12700">
                      <a:miter lim="400000"/>
                    </a:lnT>
                    <a:lnB w="12700">
                      <a:miter lim="400000"/>
                    </a:lnB>
                    <a:lnTlToBr w="12700" cmpd="sng">
                      <a:noFill/>
                      <a:prstDash val="solid"/>
                    </a:lnTlToBr>
                    <a:lnBlToTr w="12700" cmpd="sng">
                      <a:noFill/>
                      <a:prstDash val="solid"/>
                    </a:lnBlToTr>
                    <a:no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742</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miter lim="400000"/>
                    </a:lnT>
                    <a:lnB w="12700">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2291">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Change of Program</a:t>
                      </a:r>
                    </a:p>
                  </a:txBody>
                  <a:tcPr marL="9526" marR="9526" marT="9526" marB="9526" anchor="ctr" horzOverflow="overflow">
                    <a:lnL w="12700">
                      <a:miter lim="400000"/>
                    </a:lnL>
                    <a:lnR w="12700">
                      <a:noFill/>
                      <a:miter lim="400000"/>
                    </a:lnR>
                    <a:lnT w="12700">
                      <a:miter lim="400000"/>
                    </a:lnT>
                    <a:lnB w="12700">
                      <a:miter lim="400000"/>
                    </a:lnB>
                    <a:lnTlToBr w="12700" cmpd="sng">
                      <a:noFill/>
                      <a:prstDash val="solid"/>
                    </a:lnTlToBr>
                    <a:lnBlToTr w="12700" cmpd="sng">
                      <a:noFill/>
                      <a:prstDash val="solid"/>
                    </a:lnBlToTr>
                    <a:solidFill>
                      <a:srgbClr val="9BBB59">
                        <a:alpha val="19999"/>
                      </a:srgbClr>
                    </a:solid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414</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miter lim="400000"/>
                    </a:lnT>
                    <a:lnB w="12700">
                      <a:miter lim="400000"/>
                    </a:lnB>
                    <a:lnTlToBr w="12700" cmpd="sng">
                      <a:noFill/>
                      <a:prstDash val="solid"/>
                    </a:lnTlToBr>
                    <a:lnBlToTr w="12700" cmpd="sng">
                      <a:noFill/>
                      <a:prstDash val="solid"/>
                    </a:lnBlToTr>
                    <a:solidFill>
                      <a:srgbClr val="9BBB59">
                        <a:alpha val="19999"/>
                      </a:srgbClr>
                    </a:solidFill>
                  </a:tcPr>
                </a:tc>
                <a:extLst>
                  <a:ext uri="{0D108BD9-81ED-4DB2-BD59-A6C34878D82A}">
                    <a16:rowId xmlns:a16="http://schemas.microsoft.com/office/drawing/2014/main" val="10005"/>
                  </a:ext>
                </a:extLst>
              </a:tr>
              <a:tr h="317723">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Grade Policy</a:t>
                      </a:r>
                    </a:p>
                  </a:txBody>
                  <a:tcPr marL="9526" marR="9526" marT="9526" marB="9526" anchor="ctr" horzOverflow="overflow">
                    <a:lnL w="12700">
                      <a:miter lim="400000"/>
                    </a:lnL>
                    <a:lnR w="12700">
                      <a:noFill/>
                      <a:miter lim="400000"/>
                    </a:lnR>
                    <a:lnT w="12700">
                      <a:miter lim="400000"/>
                    </a:lnT>
                    <a:lnB w="12700">
                      <a:miter lim="400000"/>
                    </a:lnB>
                    <a:lnTlToBr w="12700" cmpd="sng">
                      <a:noFill/>
                      <a:prstDash val="solid"/>
                    </a:lnTlToBr>
                    <a:lnBlToTr w="12700" cmpd="sng">
                      <a:noFill/>
                      <a:prstDash val="solid"/>
                    </a:lnBlToTr>
                    <a:no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378</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miter lim="400000"/>
                    </a:lnT>
                    <a:lnB w="12700">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62291">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Accreditation</a:t>
                      </a:r>
                    </a:p>
                  </a:txBody>
                  <a:tcPr marL="9526" marR="9526" marT="9526" marB="9526" anchor="ctr" horzOverflow="overflow">
                    <a:lnL w="12700">
                      <a:miter lim="400000"/>
                    </a:lnL>
                    <a:lnR w="12700">
                      <a:noFill/>
                      <a:miter lim="400000"/>
                    </a:lnR>
                    <a:lnT w="12700">
                      <a:miter lim="400000"/>
                    </a:lnT>
                    <a:lnB w="12700">
                      <a:miter lim="400000"/>
                    </a:lnB>
                    <a:lnTlToBr w="12700" cmpd="sng">
                      <a:noFill/>
                      <a:prstDash val="solid"/>
                    </a:lnTlToBr>
                    <a:lnBlToTr w="12700" cmpd="sng">
                      <a:noFill/>
                      <a:prstDash val="solid"/>
                    </a:lnBlToTr>
                    <a:solidFill>
                      <a:srgbClr val="9BBB59">
                        <a:alpha val="19999"/>
                      </a:srgbClr>
                    </a:solid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608</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miter lim="400000"/>
                    </a:lnT>
                    <a:lnB w="12700">
                      <a:miter lim="400000"/>
                    </a:lnB>
                    <a:lnTlToBr w="12700" cmpd="sng">
                      <a:noFill/>
                      <a:prstDash val="solid"/>
                    </a:lnTlToBr>
                    <a:lnBlToTr w="12700" cmpd="sng">
                      <a:noFill/>
                      <a:prstDash val="solid"/>
                    </a:lnBlToTr>
                    <a:solidFill>
                      <a:srgbClr val="9BBB59">
                        <a:alpha val="19999"/>
                      </a:srgbClr>
                    </a:solidFill>
                  </a:tcPr>
                </a:tc>
                <a:extLst>
                  <a:ext uri="{0D108BD9-81ED-4DB2-BD59-A6C34878D82A}">
                    <a16:rowId xmlns:a16="http://schemas.microsoft.com/office/drawing/2014/main" val="10007"/>
                  </a:ext>
                </a:extLst>
              </a:tr>
              <a:tr h="262291">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Recruiting/Marketing Practices</a:t>
                      </a:r>
                    </a:p>
                  </a:txBody>
                  <a:tcPr marL="9526" marR="9526" marT="9526" marB="9526" anchor="ctr" horzOverflow="overflow">
                    <a:lnL w="12700">
                      <a:miter lim="400000"/>
                    </a:lnL>
                    <a:lnR w="12700">
                      <a:noFill/>
                      <a:miter lim="400000"/>
                    </a:lnR>
                    <a:lnT w="12700">
                      <a:miter lim="400000"/>
                    </a:lnT>
                    <a:lnB w="12700">
                      <a:miter lim="400000"/>
                    </a:lnB>
                    <a:lnTlToBr w="12700" cmpd="sng">
                      <a:noFill/>
                      <a:prstDash val="solid"/>
                    </a:lnTlToBr>
                    <a:lnBlToTr w="12700" cmpd="sng">
                      <a:noFill/>
                      <a:prstDash val="solid"/>
                    </a:lnBlToTr>
                    <a:no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728</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miter lim="400000"/>
                    </a:lnT>
                    <a:lnB w="12700">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62291">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Refund Issues</a:t>
                      </a:r>
                    </a:p>
                  </a:txBody>
                  <a:tcPr marL="9526" marR="9526" marT="9526" marB="9526" anchor="ctr" horzOverflow="overflow">
                    <a:lnL w="12700">
                      <a:miter lim="400000"/>
                    </a:lnL>
                    <a:lnR w="12700">
                      <a:noFill/>
                      <a:miter lim="400000"/>
                    </a:lnR>
                    <a:lnT w="12700">
                      <a:miter lim="400000"/>
                    </a:lnT>
                    <a:lnB w="12700">
                      <a:miter lim="400000"/>
                    </a:lnB>
                    <a:lnTlToBr w="12700" cmpd="sng">
                      <a:noFill/>
                      <a:prstDash val="solid"/>
                    </a:lnTlToBr>
                    <a:lnBlToTr w="12700" cmpd="sng">
                      <a:noFill/>
                      <a:prstDash val="solid"/>
                    </a:lnBlToTr>
                    <a:solidFill>
                      <a:srgbClr val="9BBB59">
                        <a:alpha val="19999"/>
                      </a:srgbClr>
                    </a:solid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626</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miter lim="400000"/>
                    </a:lnT>
                    <a:lnB w="12700">
                      <a:miter lim="400000"/>
                    </a:lnB>
                    <a:lnTlToBr w="12700" cmpd="sng">
                      <a:noFill/>
                      <a:prstDash val="solid"/>
                    </a:lnTlToBr>
                    <a:lnBlToTr w="12700" cmpd="sng">
                      <a:noFill/>
                      <a:prstDash val="solid"/>
                    </a:lnBlToTr>
                    <a:solidFill>
                      <a:srgbClr val="9BBB59">
                        <a:alpha val="19999"/>
                      </a:srgbClr>
                    </a:solidFill>
                  </a:tcPr>
                </a:tc>
                <a:extLst>
                  <a:ext uri="{0D108BD9-81ED-4DB2-BD59-A6C34878D82A}">
                    <a16:rowId xmlns:a16="http://schemas.microsoft.com/office/drawing/2014/main" val="10009"/>
                  </a:ext>
                </a:extLst>
              </a:tr>
              <a:tr h="388896">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Quality of Education</a:t>
                      </a:r>
                    </a:p>
                  </a:txBody>
                  <a:tcPr marL="9526" marR="9526" marT="9526" marB="9526" anchor="ctr" horzOverflow="overflow">
                    <a:lnL w="12700">
                      <a:miter lim="400000"/>
                    </a:lnL>
                    <a:lnR w="12700">
                      <a:noFill/>
                      <a:miter lim="400000"/>
                    </a:lnR>
                    <a:lnT w="12700">
                      <a:miter lim="400000"/>
                    </a:lnT>
                    <a:lnB w="12700">
                      <a:miter lim="400000"/>
                    </a:lnB>
                    <a:lnTlToBr w="12700" cmpd="sng">
                      <a:noFill/>
                      <a:prstDash val="solid"/>
                    </a:lnTlToBr>
                    <a:lnBlToTr w="12700" cmpd="sng">
                      <a:noFill/>
                      <a:prstDash val="solid"/>
                    </a:lnBlToTr>
                    <a:no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1144</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miter lim="400000"/>
                    </a:lnT>
                    <a:lnB w="12700">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88896">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Other</a:t>
                      </a:r>
                    </a:p>
                  </a:txBody>
                  <a:tcPr marL="9526" marR="9526" marT="9526" marB="9526" anchor="ctr" horzOverflow="overflow">
                    <a:lnL w="12700">
                      <a:miter lim="400000"/>
                    </a:lnL>
                    <a:lnR w="12700">
                      <a:noFill/>
                      <a:miter lim="400000"/>
                    </a:lnR>
                    <a:lnT w="12700">
                      <a:miter lim="400000"/>
                    </a:lnT>
                    <a:lnB w="12700">
                      <a:miter lim="400000"/>
                    </a:lnB>
                    <a:lnTlToBr w="12700" cmpd="sng">
                      <a:noFill/>
                      <a:prstDash val="solid"/>
                    </a:lnTlToBr>
                    <a:lnBlToTr w="12700" cmpd="sng">
                      <a:noFill/>
                      <a:prstDash val="solid"/>
                    </a:lnBlToTr>
                    <a:solidFill>
                      <a:srgbClr val="9BBB59">
                        <a:alpha val="19999"/>
                      </a:srgbClr>
                    </a:solid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1079</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miter lim="400000"/>
                    </a:lnT>
                    <a:lnB w="12700">
                      <a:miter lim="400000"/>
                    </a:lnB>
                    <a:lnTlToBr w="12700" cmpd="sng">
                      <a:noFill/>
                      <a:prstDash val="solid"/>
                    </a:lnTlToBr>
                    <a:lnBlToTr w="12700" cmpd="sng">
                      <a:noFill/>
                      <a:prstDash val="solid"/>
                    </a:lnBlToTr>
                    <a:solidFill>
                      <a:srgbClr val="9BBB59">
                        <a:alpha val="19999"/>
                      </a:srgbClr>
                    </a:solidFill>
                  </a:tcPr>
                </a:tc>
                <a:extLst>
                  <a:ext uri="{0D108BD9-81ED-4DB2-BD59-A6C34878D82A}">
                    <a16:rowId xmlns:a16="http://schemas.microsoft.com/office/drawing/2014/main" val="10011"/>
                  </a:ext>
                </a:extLst>
              </a:tr>
              <a:tr h="439157">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sz="1200" dirty="0">
                          <a:latin typeface="Arial" panose="020B0604020202020204" pitchFamily="34" charset="0"/>
                          <a:cs typeface="Arial" panose="020B0604020202020204" pitchFamily="34" charset="0"/>
                          <a:sym typeface="Arial"/>
                        </a:rPr>
                        <a:t>  Financial Issues (e.g. Tuition/Fee Charges)</a:t>
                      </a:r>
                    </a:p>
                  </a:txBody>
                  <a:tcPr marL="9526" marR="9526" marT="9526" marB="9526" anchor="ctr" horzOverflow="overflow">
                    <a:lnL w="12700">
                      <a:miter lim="400000"/>
                    </a:lnL>
                    <a:lnR w="12700">
                      <a:noFill/>
                      <a:miter lim="400000"/>
                    </a:lnR>
                    <a:lnT w="12700">
                      <a:miter lim="400000"/>
                    </a:lnT>
                    <a:lnB w="12700">
                      <a:solidFill>
                        <a:srgbClr val="9BBB59"/>
                      </a:solidFill>
                    </a:lnB>
                    <a:lnTlToBr w="12700" cmpd="sng">
                      <a:noFill/>
                      <a:prstDash val="solid"/>
                    </a:lnTlToBr>
                    <a:lnBlToTr w="12700" cmpd="sng">
                      <a:noFill/>
                      <a:prstDash val="solid"/>
                    </a:lnBlToTr>
                    <a:no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l">
                        <a:lnSpc>
                          <a:spcPts val="1800"/>
                        </a:lnSpc>
                        <a:defRPr sz="1800"/>
                      </a:pPr>
                      <a:r>
                        <a:rPr lang="en-US" sz="1200" dirty="0" smtClean="0">
                          <a:latin typeface="Arial" panose="020B0604020202020204" pitchFamily="34" charset="0"/>
                          <a:cs typeface="Arial" panose="020B0604020202020204" pitchFamily="34" charset="0"/>
                          <a:sym typeface="Arial"/>
                        </a:rPr>
                        <a:t>2164</a:t>
                      </a:r>
                      <a:endParaRPr sz="1200" dirty="0">
                        <a:latin typeface="Arial" panose="020B0604020202020204" pitchFamily="34" charset="0"/>
                        <a:cs typeface="Arial" panose="020B0604020202020204" pitchFamily="34" charset="0"/>
                        <a:sym typeface="Arial"/>
                      </a:endParaRPr>
                    </a:p>
                  </a:txBody>
                  <a:tcPr marL="9526" marR="9526" marT="9526" marB="9526" anchor="ctr" horzOverflow="overflow">
                    <a:lnL w="12700">
                      <a:miter lim="400000"/>
                    </a:lnL>
                    <a:lnR w="12700">
                      <a:miter lim="400000"/>
                    </a:lnR>
                    <a:lnT w="12700">
                      <a:miter lim="400000"/>
                    </a:lnT>
                    <a:lnB w="12700">
                      <a:solidFill>
                        <a:srgbClr val="9BBB59"/>
                      </a:solid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graphicFrame>
        <p:nvGraphicFramePr>
          <p:cNvPr id="12" name="Chart 11"/>
          <p:cNvGraphicFramePr>
            <a:graphicFrameLocks/>
          </p:cNvGraphicFramePr>
          <p:nvPr>
            <p:extLst>
              <p:ext uri="{D42A27DB-BD31-4B8C-83A1-F6EECF244321}">
                <p14:modId xmlns:p14="http://schemas.microsoft.com/office/powerpoint/2010/main" val="1872462214"/>
              </p:ext>
            </p:extLst>
          </p:nvPr>
        </p:nvGraphicFramePr>
        <p:xfrm>
          <a:off x="152400" y="914400"/>
          <a:ext cx="4380706" cy="4324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730200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p:cNvSpPr>
          <p:nvPr>
            <p:ph type="title" idx="4294967295"/>
          </p:nvPr>
        </p:nvSpPr>
        <p:spPr>
          <a:xfrm>
            <a:off x="152400" y="123825"/>
            <a:ext cx="8839200" cy="638175"/>
          </a:xfrm>
          <a:prstGeom prst="rect">
            <a:avLst/>
          </a:prstGeom>
          <a:extLst>
            <a:ext uri="{C572A759-6A51-4108-AA02-DFA0A04FC94B}">
              <ma14:wrappingTextBoxFlag xmlns:ma14="http://schemas.microsoft.com/office/mac/drawingml/2011/main" xmlns="" val="1"/>
            </a:ext>
          </a:extLst>
        </p:spPr>
        <p:txBody>
          <a:bodyPr>
            <a:noAutofit/>
          </a:bodyPr>
          <a:lstStyle>
            <a:lvl1pPr defTabSz="448055">
              <a:defRPr sz="3920">
                <a:solidFill>
                  <a:srgbClr val="FFFFFF"/>
                </a:solidFill>
              </a:defRPr>
            </a:lvl1pPr>
          </a:lstStyle>
          <a:p>
            <a:r>
              <a:rPr sz="3200" dirty="0"/>
              <a:t>Outcome Measures</a:t>
            </a:r>
          </a:p>
        </p:txBody>
      </p:sp>
      <p:sp>
        <p:nvSpPr>
          <p:cNvPr id="291" name="Shape 291"/>
          <p:cNvSpPr>
            <a:spLocks noGrp="1"/>
          </p:cNvSpPr>
          <p:nvPr>
            <p:ph type="body" idx="4294967295"/>
          </p:nvPr>
        </p:nvSpPr>
        <p:spPr>
          <a:xfrm>
            <a:off x="157163" y="762000"/>
            <a:ext cx="8496300" cy="5410200"/>
          </a:xfrm>
          <a:prstGeom prst="rect">
            <a:avLst/>
          </a:prstGeom>
          <a:extLst>
            <a:ext uri="{C572A759-6A51-4108-AA02-DFA0A04FC94B}">
              <ma14:wrappingTextBoxFlag xmlns:ma14="http://schemas.microsoft.com/office/mac/drawingml/2011/main" xmlns="" val="1"/>
            </a:ext>
          </a:extLst>
        </p:spPr>
        <p:txBody>
          <a:bodyPr>
            <a:normAutofit/>
          </a:bodyPr>
          <a:lstStyle/>
          <a:p>
            <a:pPr marL="0" indent="0">
              <a:buSzTx/>
              <a:buNone/>
              <a:defRPr sz="1500" b="1" u="sng"/>
            </a:pPr>
            <a:r>
              <a:rPr dirty="0" smtClean="0"/>
              <a:t>Executive </a:t>
            </a:r>
            <a:r>
              <a:rPr dirty="0"/>
              <a:t>Order 13607</a:t>
            </a:r>
            <a:r>
              <a:rPr u="none" dirty="0"/>
              <a:t> </a:t>
            </a:r>
          </a:p>
          <a:p>
            <a:pPr marL="230188" indent="-230188">
              <a:spcBef>
                <a:spcPts val="0"/>
              </a:spcBef>
              <a:buChar char="•"/>
              <a:defRPr sz="1500"/>
            </a:pPr>
            <a:r>
              <a:rPr dirty="0" smtClean="0"/>
              <a:t>VA </a:t>
            </a:r>
            <a:r>
              <a:rPr dirty="0"/>
              <a:t>is required to develop and publish outcome measures, which will support Veterans, Servicemembers, and their family members in making the most informed educational </a:t>
            </a:r>
            <a:r>
              <a:rPr dirty="0" smtClean="0"/>
              <a:t>decisions</a:t>
            </a:r>
            <a:endParaRPr lang="en-US" dirty="0"/>
          </a:p>
          <a:p>
            <a:pPr marL="230188" indent="-230188">
              <a:spcBef>
                <a:spcPts val="0"/>
              </a:spcBef>
              <a:buChar char="•"/>
              <a:defRPr sz="1500"/>
            </a:pPr>
            <a:r>
              <a:rPr dirty="0" smtClean="0"/>
              <a:t>VA</a:t>
            </a:r>
            <a:r>
              <a:rPr dirty="0"/>
              <a:t>, ED, and DoD have been working in collaboration over the past </a:t>
            </a:r>
            <a:r>
              <a:rPr lang="en-US" dirty="0" smtClean="0"/>
              <a:t>three </a:t>
            </a:r>
            <a:r>
              <a:rPr dirty="0" smtClean="0"/>
              <a:t>years </a:t>
            </a:r>
            <a:r>
              <a:rPr dirty="0"/>
              <a:t>to develop, define, and publish outcome measures that will provide information on available educational </a:t>
            </a:r>
            <a:r>
              <a:rPr dirty="0" smtClean="0"/>
              <a:t>programs</a:t>
            </a:r>
            <a:endParaRPr dirty="0"/>
          </a:p>
          <a:p>
            <a:pPr marL="0" indent="0">
              <a:spcBef>
                <a:spcPts val="0"/>
              </a:spcBef>
              <a:buSzTx/>
              <a:buNone/>
              <a:defRPr sz="1500" b="1" u="sng"/>
            </a:pPr>
            <a:endParaRPr dirty="0"/>
          </a:p>
          <a:p>
            <a:pPr marL="0" indent="0">
              <a:spcBef>
                <a:spcPts val="0"/>
              </a:spcBef>
              <a:buSzTx/>
              <a:buNone/>
              <a:defRPr sz="1500" b="1" u="sng"/>
            </a:pPr>
            <a:r>
              <a:rPr dirty="0"/>
              <a:t>Outcome </a:t>
            </a:r>
            <a:r>
              <a:rPr lang="en-US" dirty="0"/>
              <a:t>m</a:t>
            </a:r>
            <a:r>
              <a:rPr dirty="0" smtClean="0"/>
              <a:t>easures </a:t>
            </a:r>
            <a:r>
              <a:rPr lang="en-US" dirty="0" smtClean="0"/>
              <a:t>p</a:t>
            </a:r>
            <a:r>
              <a:rPr dirty="0" smtClean="0"/>
              <a:t>rogress</a:t>
            </a:r>
            <a:r>
              <a:rPr dirty="0"/>
              <a:t>:</a:t>
            </a:r>
          </a:p>
          <a:p>
            <a:pPr marL="230188" indent="-230188">
              <a:spcBef>
                <a:spcPts val="0"/>
              </a:spcBef>
              <a:buChar char="•"/>
              <a:defRPr sz="1500"/>
            </a:pPr>
            <a:r>
              <a:rPr dirty="0"/>
              <a:t>November 25, 2014 – Missive to schools and other key stakeholders</a:t>
            </a:r>
          </a:p>
          <a:p>
            <a:pPr marL="230188" indent="-230188">
              <a:spcBef>
                <a:spcPts val="0"/>
              </a:spcBef>
              <a:buChar char="•"/>
              <a:defRPr sz="1500"/>
            </a:pPr>
            <a:r>
              <a:rPr dirty="0"/>
              <a:t>December 3, 2014 – School Certifying Official webinar</a:t>
            </a:r>
          </a:p>
          <a:p>
            <a:pPr marL="230188" indent="-230188">
              <a:spcBef>
                <a:spcPts val="0"/>
              </a:spcBef>
              <a:buChar char="•"/>
              <a:defRPr sz="1500"/>
            </a:pPr>
            <a:r>
              <a:rPr dirty="0"/>
              <a:t>December 23-24, 2014 – VA sent the data to the </a:t>
            </a:r>
            <a:r>
              <a:rPr dirty="0" smtClean="0"/>
              <a:t>schools</a:t>
            </a:r>
            <a:endParaRPr lang="en-US" dirty="0" smtClean="0"/>
          </a:p>
          <a:p>
            <a:pPr marL="230188" indent="-230188">
              <a:spcBef>
                <a:spcPts val="0"/>
              </a:spcBef>
              <a:buChar char="•"/>
              <a:defRPr sz="1500"/>
            </a:pPr>
            <a:r>
              <a:rPr dirty="0" smtClean="0">
                <a:solidFill>
                  <a:schemeClr val="tx1"/>
                </a:solidFill>
              </a:rPr>
              <a:t>September </a:t>
            </a:r>
            <a:r>
              <a:rPr dirty="0">
                <a:solidFill>
                  <a:schemeClr val="tx1"/>
                </a:solidFill>
              </a:rPr>
              <a:t>14, 2015 </a:t>
            </a:r>
            <a:r>
              <a:rPr lang="en-US" dirty="0" smtClean="0">
                <a:solidFill>
                  <a:schemeClr val="tx1"/>
                </a:solidFill>
              </a:rPr>
              <a:t>–</a:t>
            </a:r>
            <a:r>
              <a:rPr dirty="0" smtClean="0">
                <a:solidFill>
                  <a:schemeClr val="tx1"/>
                </a:solidFill>
              </a:rPr>
              <a:t> </a:t>
            </a:r>
            <a:r>
              <a:rPr dirty="0">
                <a:solidFill>
                  <a:schemeClr val="tx1"/>
                </a:solidFill>
              </a:rPr>
              <a:t>VA </a:t>
            </a:r>
            <a:r>
              <a:rPr dirty="0" smtClean="0">
                <a:solidFill>
                  <a:schemeClr val="tx1"/>
                </a:solidFill>
              </a:rPr>
              <a:t>extract</a:t>
            </a:r>
            <a:r>
              <a:rPr lang="en-US" dirty="0" smtClean="0">
                <a:solidFill>
                  <a:schemeClr val="tx1"/>
                </a:solidFill>
              </a:rPr>
              <a:t>ed</a:t>
            </a:r>
            <a:r>
              <a:rPr dirty="0" smtClean="0">
                <a:solidFill>
                  <a:schemeClr val="tx1"/>
                </a:solidFill>
              </a:rPr>
              <a:t> </a:t>
            </a:r>
            <a:r>
              <a:rPr dirty="0">
                <a:solidFill>
                  <a:schemeClr val="tx1"/>
                </a:solidFill>
              </a:rPr>
              <a:t>updated dataset to </a:t>
            </a:r>
            <a:r>
              <a:rPr lang="en-US" dirty="0" smtClean="0">
                <a:solidFill>
                  <a:schemeClr val="tx1"/>
                </a:solidFill>
              </a:rPr>
              <a:t>publish</a:t>
            </a:r>
            <a:endParaRPr lang="en-US" dirty="0">
              <a:solidFill>
                <a:schemeClr val="tx1"/>
              </a:solidFill>
            </a:endParaRPr>
          </a:p>
          <a:p>
            <a:pPr marL="230188" indent="-230188">
              <a:spcBef>
                <a:spcPts val="0"/>
              </a:spcBef>
              <a:buChar char="•"/>
              <a:defRPr sz="1500"/>
            </a:pPr>
            <a:r>
              <a:rPr dirty="0" smtClean="0">
                <a:solidFill>
                  <a:schemeClr val="tx1"/>
                </a:solidFill>
              </a:rPr>
              <a:t>September </a:t>
            </a:r>
            <a:r>
              <a:rPr dirty="0">
                <a:solidFill>
                  <a:schemeClr val="tx1"/>
                </a:solidFill>
              </a:rPr>
              <a:t>29, 2015 - Outcome </a:t>
            </a:r>
            <a:r>
              <a:rPr lang="en-US" dirty="0" smtClean="0">
                <a:solidFill>
                  <a:schemeClr val="tx1"/>
                </a:solidFill>
              </a:rPr>
              <a:t>m</a:t>
            </a:r>
            <a:r>
              <a:rPr dirty="0" smtClean="0">
                <a:solidFill>
                  <a:schemeClr val="tx1"/>
                </a:solidFill>
              </a:rPr>
              <a:t>easures published </a:t>
            </a:r>
            <a:r>
              <a:rPr dirty="0">
                <a:solidFill>
                  <a:schemeClr val="tx1"/>
                </a:solidFill>
              </a:rPr>
              <a:t>on the GI </a:t>
            </a:r>
            <a:r>
              <a:rPr dirty="0" smtClean="0">
                <a:solidFill>
                  <a:schemeClr val="tx1"/>
                </a:solidFill>
              </a:rPr>
              <a:t>Bill</a:t>
            </a:r>
            <a:r>
              <a:rPr dirty="0" smtClean="0">
                <a:solidFill>
                  <a:schemeClr val="tx1"/>
                </a:solidFill>
                <a:latin typeface="Symbol"/>
                <a:ea typeface="Symbol"/>
                <a:cs typeface="Symbol"/>
                <a:sym typeface="Symbol"/>
              </a:rPr>
              <a:t> </a:t>
            </a:r>
            <a:r>
              <a:rPr dirty="0">
                <a:solidFill>
                  <a:schemeClr val="tx1"/>
                </a:solidFill>
              </a:rPr>
              <a:t>Website</a:t>
            </a:r>
          </a:p>
          <a:p>
            <a:pPr marL="0" indent="0">
              <a:spcBef>
                <a:spcPts val="0"/>
              </a:spcBef>
              <a:buSzTx/>
              <a:buNone/>
              <a:defRPr sz="1500" b="1" u="sng"/>
            </a:pPr>
            <a:endParaRPr dirty="0"/>
          </a:p>
          <a:p>
            <a:pPr marL="0" indent="0">
              <a:spcBef>
                <a:spcPts val="0"/>
              </a:spcBef>
              <a:buSzTx/>
              <a:buNone/>
              <a:defRPr sz="1500" b="1" u="sng"/>
            </a:pPr>
            <a:r>
              <a:rPr dirty="0"/>
              <a:t>Outcome </a:t>
            </a:r>
            <a:r>
              <a:rPr lang="en-US" dirty="0" smtClean="0"/>
              <a:t>m</a:t>
            </a:r>
            <a:r>
              <a:rPr dirty="0" smtClean="0"/>
              <a:t>easures </a:t>
            </a:r>
            <a:r>
              <a:rPr lang="en-US" dirty="0"/>
              <a:t>p</a:t>
            </a:r>
            <a:r>
              <a:rPr dirty="0" smtClean="0"/>
              <a:t>ublished </a:t>
            </a:r>
            <a:r>
              <a:rPr dirty="0"/>
              <a:t>by VA:</a:t>
            </a:r>
          </a:p>
          <a:p>
            <a:pPr marL="230188" indent="-230188">
              <a:spcBef>
                <a:spcPts val="0"/>
              </a:spcBef>
              <a:buChar char="•"/>
              <a:defRPr sz="1500"/>
            </a:pPr>
            <a:r>
              <a:rPr dirty="0"/>
              <a:t>Retention Rate </a:t>
            </a:r>
          </a:p>
          <a:p>
            <a:pPr marL="230188" indent="-230188">
              <a:spcBef>
                <a:spcPts val="0"/>
              </a:spcBef>
              <a:buChar char="•"/>
              <a:defRPr sz="1500"/>
            </a:pPr>
            <a:r>
              <a:rPr dirty="0"/>
              <a:t>Persistence Rate</a:t>
            </a:r>
          </a:p>
          <a:p>
            <a:pPr marL="230188" indent="-230188">
              <a:spcBef>
                <a:spcPts val="0"/>
              </a:spcBef>
              <a:buChar char="•"/>
              <a:defRPr sz="1500"/>
            </a:pPr>
            <a:r>
              <a:rPr dirty="0"/>
              <a:t>Transfer-Out Rate </a:t>
            </a:r>
          </a:p>
          <a:p>
            <a:pPr marL="230188" indent="-230188">
              <a:spcBef>
                <a:spcPts val="0"/>
              </a:spcBef>
              <a:buChar char="•"/>
              <a:defRPr sz="1500"/>
            </a:pPr>
            <a:r>
              <a:rPr dirty="0"/>
              <a:t>Graduation Rate</a:t>
            </a:r>
          </a:p>
          <a:p>
            <a:pPr marL="230188" indent="-230188">
              <a:spcBef>
                <a:spcPts val="0"/>
              </a:spcBef>
              <a:buChar char="•"/>
              <a:defRPr sz="1500"/>
            </a:pPr>
            <a:r>
              <a:rPr dirty="0"/>
              <a:t>Certificate Completion </a:t>
            </a:r>
            <a:r>
              <a:rPr dirty="0" smtClean="0"/>
              <a:t>Rate</a:t>
            </a:r>
            <a:endParaRPr lang="en-US" dirty="0" smtClean="0"/>
          </a:p>
          <a:p>
            <a:pPr marL="0" indent="0" algn="ctr">
              <a:spcBef>
                <a:spcPts val="0"/>
              </a:spcBef>
              <a:buNone/>
              <a:defRPr sz="1500"/>
            </a:pPr>
            <a:r>
              <a:rPr lang="en-US" dirty="0" smtClean="0">
                <a:hlinkClick r:id="rId3"/>
              </a:rPr>
              <a:t>http</a:t>
            </a:r>
            <a:r>
              <a:rPr lang="en-US" dirty="0">
                <a:hlinkClick r:id="rId3"/>
              </a:rPr>
              <a:t>://</a:t>
            </a:r>
            <a:r>
              <a:rPr lang="en-US" dirty="0" smtClean="0">
                <a:hlinkClick r:id="rId3"/>
              </a:rPr>
              <a:t>www.benefits.va.gov/gibill/docs/OutcomeMeasuresDashboard.xlsx</a:t>
            </a:r>
            <a:endParaRPr lang="en-US" dirty="0" smtClean="0"/>
          </a:p>
          <a:p>
            <a:pPr marL="0" indent="0" algn="ctr">
              <a:spcBef>
                <a:spcPts val="0"/>
              </a:spcBef>
              <a:buNone/>
              <a:defRPr sz="1500"/>
            </a:pPr>
            <a:endParaRPr dirty="0"/>
          </a:p>
        </p:txBody>
      </p:sp>
      <p:sp>
        <p:nvSpPr>
          <p:cNvPr id="292" name="Shape 292"/>
          <p:cNvSpPr/>
          <p:nvPr/>
        </p:nvSpPr>
        <p:spPr>
          <a:xfrm>
            <a:off x="8780462" y="6484937"/>
            <a:ext cx="326369"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FFFFFF"/>
                </a:solidFill>
                <a:latin typeface="Calibri"/>
                <a:ea typeface="Calibri"/>
                <a:cs typeface="Calibri"/>
                <a:sym typeface="Calibri"/>
              </a:defRPr>
            </a:lvl1pPr>
          </a:lstStyle>
          <a:p>
            <a:pPr defTabSz="457200" hangingPunct="0"/>
            <a:r>
              <a:rPr lang="en-US" kern="0" dirty="0" smtClean="0"/>
              <a:t>13</a:t>
            </a:r>
            <a:endParaRPr kern="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545778"/>
            <a:ext cx="19431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3" y="6566116"/>
            <a:ext cx="19383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736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673" y="228600"/>
            <a:ext cx="8767480" cy="4001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9" tIns="45719" rIns="45719" bIns="45719" spcCol="38100">
            <a:spAutoFit/>
          </a:bodyPr>
          <a:lstStyle/>
          <a:p>
            <a:pPr algn="ctr" defTabSz="457200" latinLnBrk="1" hangingPunct="0">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ＭＳ Ｐゴシック" charset="0"/>
                <a:cs typeface="Arial" panose="020B0604020202020204" pitchFamily="34" charset="0"/>
                <a:sym typeface="Calibri" charset="0"/>
              </a:rPr>
              <a:t>PL 113-146 - Veterans Access, Choice and Accountability Act of 2014</a:t>
            </a:r>
          </a:p>
        </p:txBody>
      </p:sp>
      <p:sp>
        <p:nvSpPr>
          <p:cNvPr id="24580" name="TextBox 7"/>
          <p:cNvSpPr txBox="1">
            <a:spLocks noChangeArrowheads="1"/>
          </p:cNvSpPr>
          <p:nvPr/>
        </p:nvSpPr>
        <p:spPr bwMode="auto">
          <a:xfrm>
            <a:off x="8686800" y="64849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r>
              <a:rPr lang="en-US" altLang="en-US" sz="1800" dirty="0" smtClean="0">
                <a:solidFill>
                  <a:srgbClr val="FFFFFF"/>
                </a:solidFill>
                <a:latin typeface="Calibri" pitchFamily="34" charset="0"/>
                <a:cs typeface="Avenir Roman"/>
                <a:sym typeface="Calibri" pitchFamily="34" charset="0"/>
              </a:rPr>
              <a:t>14</a:t>
            </a:r>
            <a:endParaRPr lang="en-US" altLang="en-US" sz="1800" dirty="0">
              <a:solidFill>
                <a:srgbClr val="FFFFFF"/>
              </a:solidFill>
              <a:latin typeface="Calibri" pitchFamily="34" charset="0"/>
              <a:cs typeface="Avenir Roman"/>
              <a:sym typeface="Calibri" pitchFamily="34" charset="0"/>
            </a:endParaRPr>
          </a:p>
        </p:txBody>
      </p:sp>
      <p:pic>
        <p:nvPicPr>
          <p:cNvPr id="6" name="image.png"/>
          <p:cNvPicPr>
            <a:picLocks noChangeAspect="1"/>
          </p:cNvPicPr>
          <p:nvPr/>
        </p:nvPicPr>
        <p:blipFill>
          <a:blip r:embed="rId3">
            <a:extLst/>
          </a:blip>
          <a:stretch>
            <a:fillRect/>
          </a:stretch>
        </p:blipFill>
        <p:spPr>
          <a:xfrm>
            <a:off x="4114800" y="887767"/>
            <a:ext cx="4929272" cy="4446233"/>
          </a:xfrm>
          <a:prstGeom prst="rect">
            <a:avLst/>
          </a:prstGeom>
          <a:ln w="12700">
            <a:miter lim="400000"/>
          </a:ln>
        </p:spPr>
      </p:pic>
      <p:sp>
        <p:nvSpPr>
          <p:cNvPr id="2" name="Rectangle 1"/>
          <p:cNvSpPr/>
          <p:nvPr/>
        </p:nvSpPr>
        <p:spPr>
          <a:xfrm>
            <a:off x="304800" y="990600"/>
            <a:ext cx="3710072" cy="2862322"/>
          </a:xfrm>
          <a:prstGeom prst="rect">
            <a:avLst/>
          </a:prstGeom>
        </p:spPr>
        <p:txBody>
          <a:bodyPr wrap="square">
            <a:spAutoFit/>
          </a:bodyPr>
          <a:lstStyle/>
          <a:p>
            <a:pPr algn="ctr" defTabSz="457200" hangingPunct="0">
              <a:buSzPct val="100000"/>
              <a:defRPr sz="2000">
                <a:latin typeface="+mn-lt"/>
                <a:ea typeface="+mn-ea"/>
                <a:cs typeface="+mn-cs"/>
                <a:sym typeface="Avenir Roman"/>
              </a:defRPr>
            </a:pPr>
            <a:r>
              <a:rPr lang="en-US" sz="2000" b="1" kern="0" dirty="0">
                <a:solidFill>
                  <a:srgbClr val="000000"/>
                </a:solidFill>
                <a:latin typeface="Arial" panose="020B0604020202020204" pitchFamily="34" charset="0"/>
                <a:cs typeface="Arial" panose="020B0604020202020204" pitchFamily="34" charset="0"/>
                <a:sym typeface="Avenir Roman"/>
              </a:rPr>
              <a:t>Section 702 Progress</a:t>
            </a:r>
          </a:p>
          <a:p>
            <a:pPr algn="ctr" defTabSz="457200" hangingPunct="0">
              <a:buSzPct val="100000"/>
              <a:defRPr sz="2000">
                <a:latin typeface="+mn-lt"/>
                <a:ea typeface="+mn-ea"/>
                <a:cs typeface="+mn-cs"/>
                <a:sym typeface="Avenir Roman"/>
              </a:defRPr>
            </a:pPr>
            <a:endParaRPr lang="en-US" sz="2000" kern="0" dirty="0">
              <a:solidFill>
                <a:srgbClr val="000000"/>
              </a:solidFill>
              <a:latin typeface="Arial" panose="020B0604020202020204" pitchFamily="34" charset="0"/>
              <a:cs typeface="Arial" panose="020B0604020202020204" pitchFamily="34" charset="0"/>
              <a:sym typeface="Avenir Roman"/>
            </a:endParaRPr>
          </a:p>
          <a:p>
            <a:pPr marL="342900" indent="-342900" defTabSz="457200" hangingPunct="0">
              <a:buSzPct val="100000"/>
              <a:buFont typeface="Arial" panose="020B0604020202020204" pitchFamily="34" charset="0"/>
              <a:buChar char="•"/>
              <a:defRPr sz="2000">
                <a:latin typeface="+mn-lt"/>
                <a:ea typeface="+mn-ea"/>
                <a:cs typeface="+mn-cs"/>
                <a:sym typeface="Avenir Roman"/>
              </a:defRPr>
            </a:pPr>
            <a:r>
              <a:rPr lang="en-US" sz="2000" kern="0" dirty="0">
                <a:solidFill>
                  <a:srgbClr val="000000"/>
                </a:solidFill>
                <a:latin typeface="Arial" panose="020B0604020202020204" pitchFamily="34" charset="0"/>
                <a:cs typeface="Arial" panose="020B0604020202020204" pitchFamily="34" charset="0"/>
                <a:sym typeface="Avenir Roman"/>
              </a:rPr>
              <a:t>As of November 2015, all 50 states, the District of Columbia, and 5  territories/commonwealths (AS, GU, MP, PR, VI) are fully compliant with section 702.</a:t>
            </a:r>
          </a:p>
        </p:txBody>
      </p:sp>
    </p:spTree>
    <p:extLst>
      <p:ext uri="{BB962C8B-B14F-4D97-AF65-F5344CB8AC3E}">
        <p14:creationId xmlns:p14="http://schemas.microsoft.com/office/powerpoint/2010/main" val="5406070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76200"/>
            <a:ext cx="8915400" cy="685800"/>
          </a:xfrm>
          <a:extLst>
            <a:ext uri="{FAA26D3D-D897-4be2-8F04-BA451C77F1D7}"/>
          </a:extLst>
        </p:spPr>
        <p:txBody>
          <a:bodyPr/>
          <a:lstStyle/>
          <a:p>
            <a:pPr>
              <a:defRPr/>
            </a:pPr>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ＭＳ Ｐゴシック" charset="0"/>
                <a:cs typeface="Arial" panose="020B0604020202020204" pitchFamily="34" charset="0"/>
                <a:sym typeface="Arial" charset="0"/>
              </a:rPr>
              <a:t>PL 113-146 - Veterans Access, Choice and Accountability Act of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ＭＳ Ｐゴシック" charset="0"/>
                <a:cs typeface="Arial" panose="020B0604020202020204" pitchFamily="34" charset="0"/>
                <a:sym typeface="Arial" charset="0"/>
              </a:rPr>
              <a:t>2014</a:t>
            </a:r>
            <a:b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ＭＳ Ｐゴシック" charset="0"/>
                <a:cs typeface="Arial" panose="020B0604020202020204" pitchFamily="34" charset="0"/>
                <a:sym typeface="Arial" charset="0"/>
              </a:rPr>
            </a:b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ＭＳ Ｐゴシック" charset="0"/>
                <a:cs typeface="Arial" panose="020B0604020202020204" pitchFamily="34" charset="0"/>
                <a:sym typeface="Arial" charset="0"/>
              </a:rPr>
              <a:t>(Sec. 702 Funding)</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ea typeface="ＭＳ Ｐゴシック" charset="0"/>
              <a:cs typeface="Arial" panose="020B0604020202020204" pitchFamily="34" charset="0"/>
              <a:sym typeface="Arial" charset="0"/>
            </a:endParaRPr>
          </a:p>
        </p:txBody>
      </p:sp>
      <p:sp>
        <p:nvSpPr>
          <p:cNvPr id="17411" name="Text Placeholder 2"/>
          <p:cNvSpPr>
            <a:spLocks noGrp="1"/>
          </p:cNvSpPr>
          <p:nvPr>
            <p:ph type="body" idx="1"/>
          </p:nvPr>
        </p:nvSpPr>
        <p:spPr>
          <a:xfrm>
            <a:off x="304800" y="838200"/>
            <a:ext cx="8629650" cy="5410200"/>
          </a:xfrm>
        </p:spPr>
        <p:txBody>
          <a:bodyPr/>
          <a:lstStyle/>
          <a:p>
            <a:pPr marL="0" lvl="0" indent="0" eaLnBrk="1" fontAlgn="auto" hangingPunct="1">
              <a:spcAft>
                <a:spcPts val="0"/>
              </a:spcAft>
              <a:buSzTx/>
              <a:buNone/>
              <a:defRPr sz="1600" b="1"/>
            </a:pPr>
            <a:r>
              <a:rPr lang="en-US" sz="1600" b="1" dirty="0">
                <a:solidFill>
                  <a:srgbClr val="000000"/>
                </a:solidFill>
                <a:latin typeface="Arial" panose="020B0604020202020204" pitchFamily="34" charset="0"/>
                <a:cs typeface="Arial" panose="020B0604020202020204" pitchFamily="34" charset="0"/>
                <a:sym typeface="Arial"/>
              </a:rPr>
              <a:t>Section 702 Funding</a:t>
            </a:r>
          </a:p>
          <a:p>
            <a:pPr lvl="0" eaLnBrk="1" fontAlgn="auto" hangingPunct="1">
              <a:spcAft>
                <a:spcPts val="0"/>
              </a:spcAft>
              <a:defRPr sz="1600"/>
            </a:pPr>
            <a:r>
              <a:rPr lang="en-US" sz="1500" dirty="0">
                <a:solidFill>
                  <a:srgbClr val="000000"/>
                </a:solidFill>
                <a:latin typeface="Arial" panose="020B0604020202020204" pitchFamily="34" charset="0"/>
                <a:cs typeface="Arial" panose="020B0604020202020204" pitchFamily="34" charset="0"/>
                <a:sym typeface="Arial"/>
              </a:rPr>
              <a:t>R</a:t>
            </a:r>
            <a:r>
              <a:rPr lang="en-US" sz="1500" dirty="0" smtClean="0">
                <a:solidFill>
                  <a:srgbClr val="000000"/>
                </a:solidFill>
                <a:latin typeface="Arial" panose="020B0604020202020204" pitchFamily="34" charset="0"/>
                <a:cs typeface="Arial" panose="020B0604020202020204" pitchFamily="34" charset="0"/>
                <a:sym typeface="Arial"/>
              </a:rPr>
              <a:t>eprogrammed </a:t>
            </a:r>
            <a:r>
              <a:rPr lang="en-US" sz="1500" dirty="0">
                <a:solidFill>
                  <a:srgbClr val="000000"/>
                </a:solidFill>
                <a:latin typeface="Arial" panose="020B0604020202020204" pitchFamily="34" charset="0"/>
                <a:cs typeface="Arial" panose="020B0604020202020204" pitchFamily="34" charset="0"/>
                <a:sym typeface="Arial"/>
              </a:rPr>
              <a:t>funding for system updates to:</a:t>
            </a:r>
          </a:p>
          <a:p>
            <a:pPr lvl="1" eaLnBrk="1" fontAlgn="auto" hangingPunct="1">
              <a:spcBef>
                <a:spcPts val="0"/>
              </a:spcBef>
              <a:spcAft>
                <a:spcPts val="0"/>
              </a:spcAft>
              <a:buFont typeface="Courier New" panose="02070309020205020404" pitchFamily="49" charset="0"/>
              <a:buChar char="o"/>
              <a:defRPr sz="1600"/>
            </a:pPr>
            <a:r>
              <a:rPr lang="en-US" sz="1500" dirty="0">
                <a:solidFill>
                  <a:srgbClr val="000000"/>
                </a:solidFill>
                <a:latin typeface="Arial" panose="020B0604020202020204" pitchFamily="34" charset="0"/>
                <a:cs typeface="Arial" panose="020B0604020202020204" pitchFamily="34" charset="0"/>
                <a:sym typeface="Arial"/>
              </a:rPr>
              <a:t>Implement legislative requirements directed by the Choice Act (e.g. allow VA to disapprove institutions that charge Veterans out-of-state rate</a:t>
            </a:r>
            <a:r>
              <a:rPr lang="en-US" sz="1500" dirty="0" smtClean="0">
                <a:solidFill>
                  <a:srgbClr val="000000"/>
                </a:solidFill>
                <a:latin typeface="Arial" panose="020B0604020202020204" pitchFamily="34" charset="0"/>
                <a:cs typeface="Arial" panose="020B0604020202020204" pitchFamily="34" charset="0"/>
                <a:sym typeface="Arial"/>
              </a:rPr>
              <a:t>)</a:t>
            </a:r>
          </a:p>
          <a:p>
            <a:pPr lvl="1" eaLnBrk="1" fontAlgn="auto" hangingPunct="1">
              <a:spcBef>
                <a:spcPts val="0"/>
              </a:spcBef>
              <a:spcAft>
                <a:spcPts val="0"/>
              </a:spcAft>
              <a:buFont typeface="Courier New" panose="02070309020205020404" pitchFamily="49" charset="0"/>
              <a:buChar char="o"/>
              <a:defRPr sz="1600"/>
            </a:pPr>
            <a:endParaRPr lang="en-US" sz="1500" dirty="0">
              <a:solidFill>
                <a:srgbClr val="000000"/>
              </a:solidFill>
              <a:latin typeface="Arial" panose="020B0604020202020204" pitchFamily="34" charset="0"/>
              <a:cs typeface="Arial" panose="020B0604020202020204" pitchFamily="34" charset="0"/>
              <a:sym typeface="Arial"/>
            </a:endParaRPr>
          </a:p>
          <a:p>
            <a:pPr lvl="1" eaLnBrk="1" fontAlgn="auto" hangingPunct="1">
              <a:spcBef>
                <a:spcPts val="0"/>
              </a:spcBef>
              <a:spcAft>
                <a:spcPts val="0"/>
              </a:spcAft>
              <a:buFont typeface="Courier New" panose="02070309020205020404" pitchFamily="49" charset="0"/>
              <a:buChar char="o"/>
              <a:defRPr sz="1600"/>
            </a:pPr>
            <a:r>
              <a:rPr lang="en-US" sz="1500" dirty="0">
                <a:solidFill>
                  <a:srgbClr val="000000"/>
                </a:solidFill>
                <a:latin typeface="Arial" panose="020B0604020202020204" pitchFamily="34" charset="0"/>
                <a:cs typeface="Arial" panose="020B0604020202020204" pitchFamily="34" charset="0"/>
                <a:sym typeface="Arial"/>
              </a:rPr>
              <a:t>Improve security and systems integration to enhance the user’s experience, provide flexibility and capability to report and capture program-level </a:t>
            </a:r>
            <a:r>
              <a:rPr lang="en-US" sz="1500" dirty="0" smtClean="0">
                <a:solidFill>
                  <a:srgbClr val="000000"/>
                </a:solidFill>
                <a:latin typeface="Arial" panose="020B0604020202020204" pitchFamily="34" charset="0"/>
                <a:cs typeface="Arial" panose="020B0604020202020204" pitchFamily="34" charset="0"/>
                <a:sym typeface="Arial"/>
              </a:rPr>
              <a:t>information</a:t>
            </a:r>
          </a:p>
          <a:p>
            <a:pPr lvl="1" eaLnBrk="1" fontAlgn="auto" hangingPunct="1">
              <a:spcBef>
                <a:spcPts val="0"/>
              </a:spcBef>
              <a:spcAft>
                <a:spcPts val="0"/>
              </a:spcAft>
              <a:buFont typeface="Courier New" panose="02070309020205020404" pitchFamily="49" charset="0"/>
              <a:buChar char="o"/>
              <a:defRPr sz="1600"/>
            </a:pPr>
            <a:endParaRPr lang="en-US" sz="1500" dirty="0">
              <a:solidFill>
                <a:srgbClr val="000000"/>
              </a:solidFill>
              <a:latin typeface="Arial" panose="020B0604020202020204" pitchFamily="34" charset="0"/>
              <a:cs typeface="Arial" panose="020B0604020202020204" pitchFamily="34" charset="0"/>
              <a:sym typeface="Arial"/>
            </a:endParaRPr>
          </a:p>
          <a:p>
            <a:pPr lvl="1" eaLnBrk="1" fontAlgn="auto" hangingPunct="1">
              <a:spcBef>
                <a:spcPts val="0"/>
              </a:spcBef>
              <a:spcAft>
                <a:spcPts val="0"/>
              </a:spcAft>
              <a:buFont typeface="Courier New" panose="02070309020205020404" pitchFamily="49" charset="0"/>
              <a:buChar char="o"/>
              <a:defRPr sz="1600"/>
            </a:pPr>
            <a:r>
              <a:rPr lang="en-US" sz="1500" dirty="0">
                <a:solidFill>
                  <a:srgbClr val="000000"/>
                </a:solidFill>
                <a:latin typeface="Arial" panose="020B0604020202020204" pitchFamily="34" charset="0"/>
                <a:cs typeface="Arial" panose="020B0604020202020204" pitchFamily="34" charset="0"/>
                <a:sym typeface="Arial"/>
              </a:rPr>
              <a:t>Improve business analytics and reporting capabilities to understand various drivers of performance, their relationship to future outcomes, and improve decision-making for key </a:t>
            </a:r>
            <a:r>
              <a:rPr lang="en-US" sz="1500" dirty="0" smtClean="0">
                <a:solidFill>
                  <a:srgbClr val="000000"/>
                </a:solidFill>
                <a:latin typeface="Arial" panose="020B0604020202020204" pitchFamily="34" charset="0"/>
                <a:cs typeface="Arial" panose="020B0604020202020204" pitchFamily="34" charset="0"/>
                <a:sym typeface="Arial"/>
              </a:rPr>
              <a:t>stakeholders</a:t>
            </a:r>
          </a:p>
          <a:p>
            <a:pPr lvl="1" eaLnBrk="1" fontAlgn="auto" hangingPunct="1">
              <a:spcBef>
                <a:spcPts val="0"/>
              </a:spcBef>
              <a:spcAft>
                <a:spcPts val="0"/>
              </a:spcAft>
              <a:buFont typeface="Courier New" panose="02070309020205020404" pitchFamily="49" charset="0"/>
              <a:buChar char="o"/>
              <a:defRPr sz="1600"/>
            </a:pPr>
            <a:endParaRPr lang="en-US" sz="1500" dirty="0">
              <a:solidFill>
                <a:srgbClr val="000000"/>
              </a:solidFill>
              <a:latin typeface="Arial" panose="020B0604020202020204" pitchFamily="34" charset="0"/>
              <a:cs typeface="Arial" panose="020B0604020202020204" pitchFamily="34" charset="0"/>
              <a:sym typeface="Arial"/>
            </a:endParaRPr>
          </a:p>
          <a:p>
            <a:pPr lvl="1" eaLnBrk="1" fontAlgn="auto" hangingPunct="1">
              <a:spcBef>
                <a:spcPts val="0"/>
              </a:spcBef>
              <a:spcAft>
                <a:spcPts val="0"/>
              </a:spcAft>
              <a:buFont typeface="Courier New" panose="02070309020205020404" pitchFamily="49" charset="0"/>
              <a:buChar char="o"/>
              <a:defRPr sz="1600"/>
            </a:pPr>
            <a:r>
              <a:rPr lang="en-US" sz="1500" dirty="0">
                <a:solidFill>
                  <a:srgbClr val="000000"/>
                </a:solidFill>
                <a:latin typeface="Arial" panose="020B0604020202020204" pitchFamily="34" charset="0"/>
                <a:cs typeface="Arial" panose="020B0604020202020204" pitchFamily="34" charset="0"/>
                <a:sym typeface="Arial"/>
              </a:rPr>
              <a:t>Systems impacted include:</a:t>
            </a:r>
          </a:p>
          <a:p>
            <a:pPr lvl="2" eaLnBrk="1" fontAlgn="auto" hangingPunct="1">
              <a:spcBef>
                <a:spcPts val="0"/>
              </a:spcBef>
              <a:spcAft>
                <a:spcPts val="0"/>
              </a:spcAft>
              <a:buFont typeface="Arial"/>
              <a:buChar char="•"/>
              <a:defRPr sz="1600"/>
            </a:pPr>
            <a:r>
              <a:rPr lang="en-US" sz="1500" dirty="0">
                <a:solidFill>
                  <a:srgbClr val="000000"/>
                </a:solidFill>
                <a:latin typeface="Arial" panose="020B0604020202020204" pitchFamily="34" charset="0"/>
                <a:cs typeface="Arial" panose="020B0604020202020204" pitchFamily="34" charset="0"/>
                <a:sym typeface="Arial"/>
              </a:rPr>
              <a:t>Benefits Delivery Network (BDN)</a:t>
            </a:r>
          </a:p>
          <a:p>
            <a:pPr lvl="2" eaLnBrk="1" fontAlgn="auto" hangingPunct="1">
              <a:spcBef>
                <a:spcPts val="0"/>
              </a:spcBef>
              <a:spcAft>
                <a:spcPts val="0"/>
              </a:spcAft>
              <a:buFont typeface="Arial"/>
              <a:buChar char="•"/>
              <a:defRPr sz="1600"/>
            </a:pPr>
            <a:r>
              <a:rPr lang="en-US" sz="1500" dirty="0">
                <a:solidFill>
                  <a:srgbClr val="000000"/>
                </a:solidFill>
                <a:latin typeface="Arial" panose="020B0604020202020204" pitchFamily="34" charset="0"/>
                <a:cs typeface="Arial" panose="020B0604020202020204" pitchFamily="34" charset="0"/>
                <a:sym typeface="Arial"/>
              </a:rPr>
              <a:t>Electronic Certification Automated Processing (ECAP)</a:t>
            </a:r>
          </a:p>
          <a:p>
            <a:pPr lvl="2" eaLnBrk="1" fontAlgn="auto" hangingPunct="1">
              <a:spcBef>
                <a:spcPts val="0"/>
              </a:spcBef>
              <a:spcAft>
                <a:spcPts val="0"/>
              </a:spcAft>
              <a:buFont typeface="Arial"/>
              <a:buChar char="•"/>
              <a:defRPr sz="1600"/>
            </a:pPr>
            <a:r>
              <a:rPr lang="en-US" sz="1500" dirty="0">
                <a:solidFill>
                  <a:srgbClr val="000000"/>
                </a:solidFill>
                <a:latin typeface="Arial" panose="020B0604020202020204" pitchFamily="34" charset="0"/>
                <a:cs typeface="Arial" panose="020B0604020202020204" pitchFamily="34" charset="0"/>
                <a:sym typeface="Arial"/>
              </a:rPr>
              <a:t>Long Term Solution (LTS)</a:t>
            </a:r>
          </a:p>
          <a:p>
            <a:pPr lvl="2" eaLnBrk="1" fontAlgn="auto" hangingPunct="1">
              <a:spcBef>
                <a:spcPts val="0"/>
              </a:spcBef>
              <a:spcAft>
                <a:spcPts val="0"/>
              </a:spcAft>
              <a:buFont typeface="Arial"/>
              <a:buChar char="•"/>
              <a:defRPr sz="1600"/>
            </a:pPr>
            <a:r>
              <a:rPr lang="en-US" sz="1500" dirty="0">
                <a:solidFill>
                  <a:srgbClr val="000000"/>
                </a:solidFill>
                <a:latin typeface="Arial" panose="020B0604020202020204" pitchFamily="34" charset="0"/>
                <a:cs typeface="Arial" panose="020B0604020202020204" pitchFamily="34" charset="0"/>
                <a:sym typeface="Arial"/>
              </a:rPr>
              <a:t>Veterans Online Certification of Enrollment System (VA-ONCE)</a:t>
            </a:r>
          </a:p>
          <a:p>
            <a:pPr lvl="2" eaLnBrk="1" fontAlgn="auto" hangingPunct="1">
              <a:spcBef>
                <a:spcPts val="0"/>
              </a:spcBef>
              <a:spcAft>
                <a:spcPts val="0"/>
              </a:spcAft>
              <a:buFont typeface="Arial"/>
              <a:buChar char="•"/>
              <a:defRPr sz="1600"/>
            </a:pPr>
            <a:r>
              <a:rPr lang="en-US" sz="1500" dirty="0">
                <a:solidFill>
                  <a:srgbClr val="000000"/>
                </a:solidFill>
                <a:latin typeface="Arial" panose="020B0604020202020204" pitchFamily="34" charset="0"/>
                <a:cs typeface="Arial" panose="020B0604020202020204" pitchFamily="34" charset="0"/>
                <a:sym typeface="Arial"/>
              </a:rPr>
              <a:t>Veterans Online Application Direct Connect System (VONAPP-VDC)</a:t>
            </a:r>
          </a:p>
          <a:p>
            <a:pPr lvl="2" eaLnBrk="1" fontAlgn="auto" hangingPunct="1">
              <a:spcBef>
                <a:spcPts val="0"/>
              </a:spcBef>
              <a:spcAft>
                <a:spcPts val="0"/>
              </a:spcAft>
              <a:buFont typeface="Arial"/>
              <a:buChar char="•"/>
              <a:defRPr sz="1600"/>
            </a:pPr>
            <a:r>
              <a:rPr lang="en-US" sz="1500" dirty="0">
                <a:solidFill>
                  <a:srgbClr val="000000"/>
                </a:solidFill>
                <a:latin typeface="Arial" panose="020B0604020202020204" pitchFamily="34" charset="0"/>
                <a:cs typeface="Arial" panose="020B0604020202020204" pitchFamily="34" charset="0"/>
                <a:sym typeface="Arial"/>
              </a:rPr>
              <a:t>Web-Enabled Approval Management System (WEAMS</a:t>
            </a:r>
            <a:r>
              <a:rPr lang="en-US" sz="1500" dirty="0">
                <a:solidFill>
                  <a:srgbClr val="000000"/>
                </a:solidFill>
                <a:latin typeface="Bookman Old Style" panose="02050604050505020204" pitchFamily="18" charset="0"/>
                <a:sym typeface="Arial"/>
              </a:rPr>
              <a:t>)</a:t>
            </a:r>
          </a:p>
          <a:p>
            <a:pPr marL="914400" lvl="2" indent="0" eaLnBrk="1" fontAlgn="auto" hangingPunct="1">
              <a:spcBef>
                <a:spcPts val="0"/>
              </a:spcBef>
              <a:spcAft>
                <a:spcPts val="0"/>
              </a:spcAft>
              <a:buNone/>
              <a:defRPr sz="1600"/>
            </a:pPr>
            <a:endParaRPr lang="en-US" sz="1500" dirty="0">
              <a:solidFill>
                <a:srgbClr val="000000"/>
              </a:solidFill>
              <a:latin typeface="Bookman Old Style" panose="02050604050505020204" pitchFamily="18" charset="0"/>
              <a:sym typeface="Arial"/>
            </a:endParaRPr>
          </a:p>
          <a:p>
            <a:pPr marL="228600" indent="-228600">
              <a:spcBef>
                <a:spcPct val="0"/>
              </a:spcBef>
              <a:defRPr/>
            </a:pPr>
            <a:endParaRPr lang="en-US" altLang="en-US" sz="1400" b="1" dirty="0">
              <a:latin typeface="Bookman Old Style" pitchFamily="18" charset="0"/>
            </a:endParaRPr>
          </a:p>
        </p:txBody>
      </p:sp>
      <p:sp>
        <p:nvSpPr>
          <p:cNvPr id="23556" name="TextBox 7"/>
          <p:cNvSpPr txBox="1">
            <a:spLocks noChangeArrowheads="1"/>
          </p:cNvSpPr>
          <p:nvPr/>
        </p:nvSpPr>
        <p:spPr bwMode="auto">
          <a:xfrm>
            <a:off x="8686800" y="64849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r>
              <a:rPr lang="en-US" altLang="en-US" sz="1800" dirty="0" smtClean="0">
                <a:solidFill>
                  <a:srgbClr val="FFFFFF"/>
                </a:solidFill>
                <a:latin typeface="Calibri" pitchFamily="34" charset="0"/>
                <a:cs typeface="Avenir Roman"/>
                <a:sym typeface="Calibri" pitchFamily="34" charset="0"/>
              </a:rPr>
              <a:t>15</a:t>
            </a:r>
            <a:endParaRPr lang="en-US" altLang="en-US" sz="1800" dirty="0">
              <a:solidFill>
                <a:srgbClr val="FFFFFF"/>
              </a:solidFill>
              <a:latin typeface="Calibri" pitchFamily="34" charset="0"/>
              <a:cs typeface="Avenir Roman"/>
              <a:sym typeface="Calibri" pitchFamily="34" charset="0"/>
            </a:endParaRPr>
          </a:p>
        </p:txBody>
      </p:sp>
    </p:spTree>
    <p:extLst>
      <p:ext uri="{BB962C8B-B14F-4D97-AF65-F5344CB8AC3E}">
        <p14:creationId xmlns:p14="http://schemas.microsoft.com/office/powerpoint/2010/main" val="305022502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76200"/>
            <a:ext cx="8915400" cy="685800"/>
          </a:xfrm>
          <a:extLst>
            <a:ext uri="{FAA26D3D-D897-4be2-8F04-BA451C77F1D7}"/>
          </a:extLst>
        </p:spPr>
        <p:txBody>
          <a:bodyPr/>
          <a:lstStyle/>
          <a:p>
            <a:pPr>
              <a:defRPr/>
            </a:pPr>
            <a:r>
              <a:rPr lang="en-US" sz="2400" dirty="0" smtClean="0">
                <a:ln w="18415" cmpd="sng">
                  <a:solidFill>
                    <a:srgbClr val="FFFFFF"/>
                  </a:solidFill>
                  <a:prstDash val="solid"/>
                </a:ln>
                <a:solidFill>
                  <a:srgbClr val="FFFFFF"/>
                </a:solidFill>
                <a:latin typeface="Arial" panose="020B0604020202020204" pitchFamily="34" charset="0"/>
                <a:ea typeface="ＭＳ Ｐゴシック" charset="0"/>
                <a:cs typeface="Arial" panose="020B0604020202020204" pitchFamily="34" charset="0"/>
                <a:sym typeface="Arial" charset="0"/>
              </a:rPr>
              <a:t>Reserve Educational Assistance Program (REAP)</a:t>
            </a:r>
            <a:endParaRPr lang="en-US" sz="2400" dirty="0">
              <a:ln w="18415" cmpd="sng">
                <a:solidFill>
                  <a:srgbClr val="FFFFFF"/>
                </a:solidFill>
                <a:prstDash val="solid"/>
              </a:ln>
              <a:solidFill>
                <a:srgbClr val="FFFFFF"/>
              </a:solidFill>
              <a:latin typeface="Arial" panose="020B0604020202020204" pitchFamily="34" charset="0"/>
              <a:ea typeface="ＭＳ Ｐゴシック" charset="0"/>
              <a:cs typeface="Arial" panose="020B0604020202020204" pitchFamily="34" charset="0"/>
              <a:sym typeface="Arial" charset="0"/>
            </a:endParaRPr>
          </a:p>
        </p:txBody>
      </p:sp>
      <p:sp>
        <p:nvSpPr>
          <p:cNvPr id="23556" name="TextBox 7"/>
          <p:cNvSpPr txBox="1">
            <a:spLocks noChangeArrowheads="1"/>
          </p:cNvSpPr>
          <p:nvPr/>
        </p:nvSpPr>
        <p:spPr bwMode="auto">
          <a:xfrm>
            <a:off x="8686800" y="64849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r>
              <a:rPr lang="en-US" altLang="en-US" sz="1800" dirty="0" smtClean="0">
                <a:solidFill>
                  <a:srgbClr val="FFFFFF"/>
                </a:solidFill>
                <a:latin typeface="Calibri" pitchFamily="34" charset="0"/>
                <a:cs typeface="Avenir Roman"/>
                <a:sym typeface="Calibri" pitchFamily="34" charset="0"/>
              </a:rPr>
              <a:t>16</a:t>
            </a:r>
            <a:endParaRPr lang="en-US" altLang="en-US" sz="1800" dirty="0">
              <a:solidFill>
                <a:srgbClr val="FFFFFF"/>
              </a:solidFill>
              <a:latin typeface="Calibri" pitchFamily="34" charset="0"/>
              <a:cs typeface="Avenir Roman"/>
              <a:sym typeface="Calibri" pitchFamily="34" charset="0"/>
            </a:endParaRPr>
          </a:p>
        </p:txBody>
      </p:sp>
      <p:sp>
        <p:nvSpPr>
          <p:cNvPr id="2" name="TextBox 1"/>
          <p:cNvSpPr txBox="1"/>
          <p:nvPr/>
        </p:nvSpPr>
        <p:spPr>
          <a:xfrm>
            <a:off x="228600" y="762000"/>
            <a:ext cx="8667552" cy="445506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5613" lvl="1" indent="-228600">
              <a:spcAft>
                <a:spcPts val="300"/>
              </a:spcAft>
              <a:buFont typeface="Arial" panose="020B0604020202020204" pitchFamily="34" charset="0"/>
              <a:buChar char="•"/>
              <a:defRPr sz="1400"/>
            </a:pPr>
            <a:endParaRPr lang="en-US" sz="1450" dirty="0">
              <a:solidFill>
                <a:srgbClr val="000000"/>
              </a:solidFill>
              <a:latin typeface="Bookman Old Style" panose="02050604050505020204" pitchFamily="18" charset="0"/>
              <a:sym typeface="Calibri" pitchFamily="34" charset="0"/>
            </a:endParaRPr>
          </a:p>
          <a:p>
            <a:pPr marL="455613" lvl="1" indent="-228600">
              <a:spcAft>
                <a:spcPts val="300"/>
              </a:spcAft>
              <a:buFont typeface="Arial" panose="020B0604020202020204" pitchFamily="34" charset="0"/>
              <a:buChar char="•"/>
              <a:defRPr sz="1400"/>
            </a:pPr>
            <a:r>
              <a:rPr lang="en-US" sz="1450" dirty="0">
                <a:solidFill>
                  <a:srgbClr val="000000"/>
                </a:solidFill>
                <a:latin typeface="Arial" panose="020B0604020202020204" pitchFamily="34" charset="0"/>
                <a:cs typeface="Arial" panose="020B0604020202020204" pitchFamily="34" charset="0"/>
                <a:sym typeface="Calibri" pitchFamily="34" charset="0"/>
              </a:rPr>
              <a:t>The National Defense Authorization Act of 2016 ended REAP on November 25, 2015, for new school enrollments.  </a:t>
            </a:r>
          </a:p>
          <a:p>
            <a:pPr marL="455613" lvl="1" indent="-228600">
              <a:spcAft>
                <a:spcPts val="300"/>
              </a:spcAft>
              <a:buFont typeface="Arial" panose="020B0604020202020204" pitchFamily="34" charset="0"/>
              <a:buChar char="•"/>
              <a:defRPr sz="1400"/>
            </a:pPr>
            <a:r>
              <a:rPr lang="en-US" sz="1450" dirty="0">
                <a:solidFill>
                  <a:srgbClr val="000000"/>
                </a:solidFill>
                <a:latin typeface="Arial" panose="020B0604020202020204" pitchFamily="34" charset="0"/>
                <a:cs typeface="Arial" panose="020B0604020202020204" pitchFamily="34" charset="0"/>
                <a:sym typeface="Calibri" pitchFamily="34" charset="0"/>
              </a:rPr>
              <a:t>Due to Congressional mandate, VA can only grant REAP eligibility to those enrolled in school on November 24, 2015, or during their school’s last term, quarter, or semester ending prior to that date. </a:t>
            </a:r>
          </a:p>
          <a:p>
            <a:pPr marL="455613" lvl="1" indent="-228600">
              <a:spcAft>
                <a:spcPts val="300"/>
              </a:spcAft>
              <a:buFont typeface="Arial" panose="020B0604020202020204" pitchFamily="34" charset="0"/>
              <a:buChar char="•"/>
              <a:defRPr sz="1400"/>
            </a:pPr>
            <a:r>
              <a:rPr lang="en-US" sz="1450" dirty="0">
                <a:solidFill>
                  <a:srgbClr val="000000"/>
                </a:solidFill>
                <a:latin typeface="Arial" panose="020B0604020202020204" pitchFamily="34" charset="0"/>
                <a:cs typeface="Arial" panose="020B0604020202020204" pitchFamily="34" charset="0"/>
                <a:sym typeface="Calibri" pitchFamily="34" charset="0"/>
              </a:rPr>
              <a:t>This change affects beneficiaries differently: </a:t>
            </a:r>
          </a:p>
          <a:p>
            <a:pPr marL="687387" lvl="3" indent="-228600">
              <a:spcAft>
                <a:spcPts val="300"/>
              </a:spcAft>
              <a:buFont typeface="Courier New" panose="02070309020205020404" pitchFamily="49" charset="0"/>
              <a:buChar char="o"/>
              <a:tabLst>
                <a:tab pos="685800" algn="l"/>
              </a:tabLst>
            </a:pPr>
            <a:r>
              <a:rPr lang="en-US" sz="1450" b="1" dirty="0">
                <a:solidFill>
                  <a:srgbClr val="000000"/>
                </a:solidFill>
                <a:latin typeface="Arial" panose="020B0604020202020204" pitchFamily="34" charset="0"/>
                <a:cs typeface="Arial" panose="020B0604020202020204" pitchFamily="34" charset="0"/>
                <a:sym typeface="Calibri" pitchFamily="34" charset="0"/>
              </a:rPr>
              <a:t>Current REAP beneficiaries </a:t>
            </a:r>
            <a:r>
              <a:rPr lang="en-US" sz="1450" dirty="0">
                <a:solidFill>
                  <a:srgbClr val="000000"/>
                </a:solidFill>
                <a:latin typeface="Arial" panose="020B0604020202020204" pitchFamily="34" charset="0"/>
                <a:cs typeface="Arial" panose="020B0604020202020204" pitchFamily="34" charset="0"/>
                <a:sym typeface="Calibri" pitchFamily="34" charset="0"/>
              </a:rPr>
              <a:t>-- Veterans who were attending an educational institution on Nov. 24, 2015, or during the last semester, quarter, or term ending prior to that date, are eligible to continue to receive REAP benefits until November 25, 2019.</a:t>
            </a:r>
          </a:p>
          <a:p>
            <a:pPr marL="914400" lvl="4" indent="-227013">
              <a:spcAft>
                <a:spcPts val="300"/>
              </a:spcAft>
              <a:buFont typeface="Wingdings" panose="05000000000000000000" pitchFamily="2" charset="2"/>
              <a:buChar char="Ø"/>
              <a:tabLst>
                <a:tab pos="685800" algn="l"/>
              </a:tabLst>
            </a:pPr>
            <a:r>
              <a:rPr lang="en-US" sz="1450" dirty="0">
                <a:solidFill>
                  <a:srgbClr val="000000"/>
                </a:solidFill>
                <a:latin typeface="Arial" panose="020B0604020202020204" pitchFamily="34" charset="0"/>
                <a:cs typeface="Arial" panose="020B0604020202020204" pitchFamily="34" charset="0"/>
                <a:sym typeface="Calibri"/>
              </a:rPr>
              <a:t>3,500 beneficiaries were enrolled in school on November 24, 2015.</a:t>
            </a:r>
            <a:r>
              <a:rPr lang="en-US" sz="1450" dirty="0">
                <a:solidFill>
                  <a:srgbClr val="000000"/>
                </a:solidFill>
                <a:latin typeface="Arial" panose="020B0604020202020204" pitchFamily="34" charset="0"/>
                <a:cs typeface="Arial" panose="020B0604020202020204" pitchFamily="34" charset="0"/>
                <a:sym typeface="Calibri" pitchFamily="34" charset="0"/>
              </a:rPr>
              <a:t> </a:t>
            </a:r>
          </a:p>
          <a:p>
            <a:pPr marL="684213" lvl="1" indent="-228600">
              <a:spcAft>
                <a:spcPts val="300"/>
              </a:spcAft>
              <a:buFont typeface="Courier New" panose="02070309020205020404" pitchFamily="49" charset="0"/>
              <a:buChar char="o"/>
              <a:tabLst>
                <a:tab pos="685800" algn="l"/>
              </a:tabLst>
            </a:pPr>
            <a:r>
              <a:rPr lang="en-US" sz="1450" b="1" dirty="0">
                <a:solidFill>
                  <a:srgbClr val="000000"/>
                </a:solidFill>
                <a:latin typeface="Arial" panose="020B0604020202020204" pitchFamily="34" charset="0"/>
                <a:cs typeface="Arial" panose="020B0604020202020204" pitchFamily="34" charset="0"/>
                <a:sym typeface="Calibri" pitchFamily="34" charset="0"/>
              </a:rPr>
              <a:t>REAP beneficiaries not attending school </a:t>
            </a:r>
            <a:r>
              <a:rPr lang="en-US" sz="1450" dirty="0">
                <a:solidFill>
                  <a:srgbClr val="000000"/>
                </a:solidFill>
                <a:latin typeface="Arial" panose="020B0604020202020204" pitchFamily="34" charset="0"/>
                <a:cs typeface="Arial" panose="020B0604020202020204" pitchFamily="34" charset="0"/>
                <a:sym typeface="Calibri" pitchFamily="34" charset="0"/>
              </a:rPr>
              <a:t>-- Veterans who previously applied for REAP but were not attending an educational institution on November 24, 2015, or during the last semester, quarter, or term ending prior to that date are no longer eligible to receive REAP benefits. </a:t>
            </a:r>
          </a:p>
          <a:p>
            <a:pPr lvl="2" indent="-228600">
              <a:spcAft>
                <a:spcPts val="300"/>
              </a:spcAft>
              <a:buFont typeface="Wingdings" panose="05000000000000000000" pitchFamily="2" charset="2"/>
              <a:buChar char="Ø"/>
              <a:tabLst>
                <a:tab pos="914400" algn="l"/>
              </a:tabLst>
            </a:pPr>
            <a:r>
              <a:rPr lang="en-US" sz="1450" dirty="0">
                <a:solidFill>
                  <a:srgbClr val="000000"/>
                </a:solidFill>
                <a:latin typeface="Arial" panose="020B0604020202020204" pitchFamily="34" charset="0"/>
                <a:cs typeface="Arial" panose="020B0604020202020204" pitchFamily="34" charset="0"/>
                <a:sym typeface="Calibri" pitchFamily="34" charset="0"/>
              </a:rPr>
              <a:t>VA notified affected Veterans who previously applied for REAP benefits of this change and their potential eligibility for other VA educational assistance programs. </a:t>
            </a:r>
          </a:p>
          <a:p>
            <a:pPr marL="687388" lvl="1" indent="-223838" defTabSz="347663">
              <a:spcAft>
                <a:spcPts val="300"/>
              </a:spcAft>
              <a:buFont typeface="Courier New" panose="02070309020205020404" pitchFamily="49" charset="0"/>
              <a:buChar char="o"/>
            </a:pPr>
            <a:r>
              <a:rPr lang="en-US" sz="1450" b="1" dirty="0">
                <a:solidFill>
                  <a:srgbClr val="000000"/>
                </a:solidFill>
                <a:latin typeface="Arial" panose="020B0604020202020204" pitchFamily="34" charset="0"/>
                <a:cs typeface="Arial" panose="020B0604020202020204" pitchFamily="34" charset="0"/>
                <a:sym typeface="Calibri" pitchFamily="34" charset="0"/>
              </a:rPr>
              <a:t>New REAP applicants </a:t>
            </a:r>
            <a:r>
              <a:rPr lang="en-US" sz="1450" dirty="0">
                <a:solidFill>
                  <a:srgbClr val="000000"/>
                </a:solidFill>
                <a:latin typeface="Arial" panose="020B0604020202020204" pitchFamily="34" charset="0"/>
                <a:cs typeface="Arial" panose="020B0604020202020204" pitchFamily="34" charset="0"/>
                <a:sym typeface="Calibri" pitchFamily="34" charset="0"/>
              </a:rPr>
              <a:t>– Veterans who have not enrolled in school and applied for REAP benefits prior to November 25, 2015, are no longer eligible for REAP benefits. </a:t>
            </a:r>
          </a:p>
        </p:txBody>
      </p:sp>
    </p:spTree>
    <p:extLst>
      <p:ext uri="{BB962C8B-B14F-4D97-AF65-F5344CB8AC3E}">
        <p14:creationId xmlns:p14="http://schemas.microsoft.com/office/powerpoint/2010/main" val="177004184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76200"/>
            <a:ext cx="8915400" cy="685800"/>
          </a:xfrm>
          <a:extLst>
            <a:ext uri="{FAA26D3D-D897-4be2-8F04-BA451C77F1D7}"/>
          </a:extLst>
        </p:spPr>
        <p:txBody>
          <a:bodyPr/>
          <a:lstStyle/>
          <a:p>
            <a:pPr>
              <a:defRPr/>
            </a:pPr>
            <a:r>
              <a:rPr lang="en-US" sz="2400" dirty="0" smtClean="0">
                <a:ln w="18415" cmpd="sng">
                  <a:solidFill>
                    <a:srgbClr val="FFFFFF"/>
                  </a:solidFill>
                  <a:prstDash val="solid"/>
                </a:ln>
                <a:solidFill>
                  <a:srgbClr val="FFFFFF"/>
                </a:solidFill>
                <a:latin typeface="Arial" panose="020B0604020202020204" pitchFamily="34" charset="0"/>
                <a:ea typeface="ＭＳ Ｐゴシック" charset="0"/>
                <a:cs typeface="Arial" panose="020B0604020202020204" pitchFamily="34" charset="0"/>
                <a:sym typeface="Arial" charset="0"/>
              </a:rPr>
              <a:t>Reserve Educational Assistance Program (REAP) cont.</a:t>
            </a:r>
            <a:endParaRPr lang="en-US" sz="2400" dirty="0">
              <a:ln w="18415" cmpd="sng">
                <a:solidFill>
                  <a:srgbClr val="FFFFFF"/>
                </a:solidFill>
                <a:prstDash val="solid"/>
              </a:ln>
              <a:solidFill>
                <a:srgbClr val="FFFFFF"/>
              </a:solidFill>
              <a:latin typeface="Arial" panose="020B0604020202020204" pitchFamily="34" charset="0"/>
              <a:ea typeface="ＭＳ Ｐゴシック" charset="0"/>
              <a:cs typeface="Arial" panose="020B0604020202020204" pitchFamily="34" charset="0"/>
              <a:sym typeface="Arial" charset="0"/>
            </a:endParaRPr>
          </a:p>
        </p:txBody>
      </p:sp>
      <p:sp>
        <p:nvSpPr>
          <p:cNvPr id="23556" name="TextBox 7"/>
          <p:cNvSpPr txBox="1">
            <a:spLocks noChangeArrowheads="1"/>
          </p:cNvSpPr>
          <p:nvPr/>
        </p:nvSpPr>
        <p:spPr bwMode="auto">
          <a:xfrm>
            <a:off x="8686800" y="64849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r>
              <a:rPr lang="en-US" altLang="en-US" sz="1800" dirty="0" smtClean="0">
                <a:solidFill>
                  <a:srgbClr val="FFFFFF"/>
                </a:solidFill>
                <a:latin typeface="Calibri" pitchFamily="34" charset="0"/>
                <a:cs typeface="Avenir Roman"/>
                <a:sym typeface="Calibri" pitchFamily="34" charset="0"/>
              </a:rPr>
              <a:t>17</a:t>
            </a:r>
            <a:endParaRPr lang="en-US" altLang="en-US" sz="1800" dirty="0">
              <a:solidFill>
                <a:srgbClr val="FFFFFF"/>
              </a:solidFill>
              <a:latin typeface="Calibri" pitchFamily="34" charset="0"/>
              <a:cs typeface="Avenir Roman"/>
              <a:sym typeface="Calibri" pitchFamily="34" charset="0"/>
            </a:endParaRPr>
          </a:p>
        </p:txBody>
      </p:sp>
      <p:sp>
        <p:nvSpPr>
          <p:cNvPr id="2" name="TextBox 1"/>
          <p:cNvSpPr txBox="1"/>
          <p:nvPr/>
        </p:nvSpPr>
        <p:spPr>
          <a:xfrm>
            <a:off x="228600" y="914400"/>
            <a:ext cx="8458200" cy="30008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685800" lvl="1" indent="-228600">
              <a:spcAft>
                <a:spcPts val="300"/>
              </a:spcAft>
              <a:buFont typeface="Courier New" panose="02070309020205020404" pitchFamily="49" charset="0"/>
              <a:buChar char="o"/>
            </a:pPr>
            <a:r>
              <a:rPr lang="en-US" sz="1450" b="1" dirty="0">
                <a:solidFill>
                  <a:srgbClr val="000000"/>
                </a:solidFill>
                <a:latin typeface="Arial" panose="020B0604020202020204" pitchFamily="34" charset="0"/>
                <a:cs typeface="Arial" panose="020B0604020202020204" pitchFamily="34" charset="0"/>
                <a:sym typeface="Calibri" pitchFamily="34" charset="0"/>
              </a:rPr>
              <a:t>He or she may still be eligible for Post-9/11 GI Bill benefits, </a:t>
            </a:r>
            <a:r>
              <a:rPr lang="en-US" sz="1450" dirty="0">
                <a:solidFill>
                  <a:srgbClr val="000000"/>
                </a:solidFill>
                <a:latin typeface="Arial" panose="020B0604020202020204" pitchFamily="34" charset="0"/>
                <a:cs typeface="Arial" panose="020B0604020202020204" pitchFamily="34" charset="0"/>
                <a:sym typeface="Calibri" pitchFamily="34" charset="0"/>
              </a:rPr>
              <a:t>depending on the individual’s dates of service. </a:t>
            </a:r>
          </a:p>
          <a:p>
            <a:pPr marL="911225" lvl="2" indent="-228600">
              <a:spcAft>
                <a:spcPts val="300"/>
              </a:spcAft>
              <a:buFont typeface="Wingdings" panose="05000000000000000000" pitchFamily="2" charset="2"/>
              <a:buChar char="Ø"/>
            </a:pPr>
            <a:r>
              <a:rPr lang="en-US" sz="1450" dirty="0">
                <a:solidFill>
                  <a:srgbClr val="000000"/>
                </a:solidFill>
                <a:latin typeface="Arial" panose="020B0604020202020204" pitchFamily="34" charset="0"/>
                <a:cs typeface="Arial" panose="020B0604020202020204" pitchFamily="34" charset="0"/>
                <a:sym typeface="Calibri"/>
              </a:rPr>
              <a:t>There are approximately 6,500 beneficiaries with service dates on or after August 1, 2011, who did not have any prior service.  Same-period service rules apply to anyone with service dates on or after August 11, 2011, which may impact eligibility for another education program.</a:t>
            </a:r>
          </a:p>
          <a:p>
            <a:pPr marL="685800" lvl="1" indent="-228600">
              <a:spcAft>
                <a:spcPts val="300"/>
              </a:spcAft>
              <a:buFont typeface="Courier New" panose="02070309020205020404" pitchFamily="49" charset="0"/>
              <a:buChar char="o"/>
            </a:pPr>
            <a:r>
              <a:rPr lang="en-US" sz="1450" dirty="0">
                <a:solidFill>
                  <a:srgbClr val="000000"/>
                </a:solidFill>
                <a:latin typeface="Arial" panose="020B0604020202020204" pitchFamily="34" charset="0"/>
                <a:cs typeface="Arial" panose="020B0604020202020204" pitchFamily="34" charset="0"/>
                <a:sym typeface="Calibri" pitchFamily="34" charset="0"/>
              </a:rPr>
              <a:t>VA will evaluate all applications for REAP received on or after November 25, 2015, to determine eligibility for another program, including the Post-9/11 GI Bill, and will award benefits under a different program if found eligible. </a:t>
            </a:r>
          </a:p>
          <a:p>
            <a:pPr marL="685800" lvl="1" indent="-228600">
              <a:spcAft>
                <a:spcPts val="300"/>
              </a:spcAft>
              <a:buFont typeface="Courier New" panose="02070309020205020404" pitchFamily="49" charset="0"/>
              <a:buChar char="o"/>
            </a:pPr>
            <a:r>
              <a:rPr lang="en-US" sz="1450" dirty="0">
                <a:solidFill>
                  <a:srgbClr val="000000"/>
                </a:solidFill>
                <a:latin typeface="Arial" panose="020B0604020202020204" pitchFamily="34" charset="0"/>
                <a:cs typeface="Arial" panose="020B0604020202020204" pitchFamily="34" charset="0"/>
                <a:sym typeface="Calibri"/>
              </a:rPr>
              <a:t>As of May 13, 2016, VA identified 72 cases </a:t>
            </a:r>
            <a:r>
              <a:rPr lang="en-US" sz="1450" dirty="0" smtClean="0">
                <a:solidFill>
                  <a:srgbClr val="000000"/>
                </a:solidFill>
                <a:latin typeface="Arial" panose="020B0604020202020204" pitchFamily="34" charset="0"/>
                <a:cs typeface="Arial" panose="020B0604020202020204" pitchFamily="34" charset="0"/>
                <a:sym typeface="Calibri"/>
              </a:rPr>
              <a:t>that were not found eligible for REAP.</a:t>
            </a:r>
            <a:endParaRPr lang="en-US" sz="1450" dirty="0">
              <a:solidFill>
                <a:srgbClr val="000000"/>
              </a:solidFill>
              <a:latin typeface="Arial" panose="020B0604020202020204" pitchFamily="34" charset="0"/>
              <a:cs typeface="Arial" panose="020B0604020202020204" pitchFamily="34" charset="0"/>
              <a:sym typeface="Calibri"/>
            </a:endParaRPr>
          </a:p>
          <a:p>
            <a:pPr marL="1200150" lvl="2" indent="-285750">
              <a:spcAft>
                <a:spcPts val="300"/>
              </a:spcAft>
              <a:buFont typeface="Wingdings" panose="05000000000000000000" pitchFamily="2" charset="2"/>
              <a:buChar char="Ø"/>
            </a:pPr>
            <a:r>
              <a:rPr lang="en-US" sz="1450" dirty="0">
                <a:solidFill>
                  <a:srgbClr val="000000"/>
                </a:solidFill>
                <a:latin typeface="Arial" panose="020B0604020202020204" pitchFamily="34" charset="0"/>
                <a:cs typeface="Arial" panose="020B0604020202020204" pitchFamily="34" charset="0"/>
                <a:sym typeface="Calibri"/>
              </a:rPr>
              <a:t>34 </a:t>
            </a:r>
            <a:r>
              <a:rPr lang="en-US" sz="1450" dirty="0" smtClean="0">
                <a:solidFill>
                  <a:srgbClr val="000000"/>
                </a:solidFill>
                <a:latin typeface="Arial" panose="020B0604020202020204" pitchFamily="34" charset="0"/>
                <a:cs typeface="Arial" panose="020B0604020202020204" pitchFamily="34" charset="0"/>
                <a:sym typeface="Calibri"/>
              </a:rPr>
              <a:t>did </a:t>
            </a:r>
            <a:r>
              <a:rPr lang="en-US" sz="1450" dirty="0">
                <a:solidFill>
                  <a:srgbClr val="000000"/>
                </a:solidFill>
                <a:latin typeface="Arial" panose="020B0604020202020204" pitchFamily="34" charset="0"/>
                <a:cs typeface="Arial" panose="020B0604020202020204" pitchFamily="34" charset="0"/>
                <a:sym typeface="Calibri"/>
              </a:rPr>
              <a:t>not retain eligibility due to the REAP sunset provision</a:t>
            </a:r>
            <a:r>
              <a:rPr lang="en-US" sz="1450" dirty="0" smtClean="0">
                <a:solidFill>
                  <a:srgbClr val="000000"/>
                </a:solidFill>
                <a:latin typeface="Arial" panose="020B0604020202020204" pitchFamily="34" charset="0"/>
                <a:cs typeface="Arial" panose="020B0604020202020204" pitchFamily="34" charset="0"/>
                <a:sym typeface="Calibri"/>
              </a:rPr>
              <a:t>.</a:t>
            </a:r>
          </a:p>
          <a:p>
            <a:pPr marL="1200150" lvl="2" indent="-285750">
              <a:spcAft>
                <a:spcPts val="300"/>
              </a:spcAft>
              <a:buFont typeface="Wingdings" panose="05000000000000000000" pitchFamily="2" charset="2"/>
              <a:buChar char="Ø"/>
            </a:pPr>
            <a:r>
              <a:rPr lang="en-US" sz="1450" dirty="0" smtClean="0">
                <a:solidFill>
                  <a:srgbClr val="000000"/>
                </a:solidFill>
                <a:latin typeface="Arial" panose="020B0604020202020204" pitchFamily="34" charset="0"/>
                <a:cs typeface="Arial" panose="020B0604020202020204" pitchFamily="34" charset="0"/>
                <a:sym typeface="Calibri"/>
              </a:rPr>
              <a:t>38 were not eligible regardless of the REAP sunset.</a:t>
            </a:r>
            <a:endParaRPr lang="en-US" sz="1450" dirty="0">
              <a:solidFill>
                <a:srgbClr val="000000"/>
              </a:solidFill>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1157191946"/>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76200"/>
            <a:ext cx="8915400" cy="685800"/>
          </a:xfrm>
          <a:extLst>
            <a:ext uri="{FAA26D3D-D897-4be2-8F04-BA451C77F1D7}"/>
          </a:extLst>
        </p:spPr>
        <p:txBody>
          <a:bodyPr/>
          <a:lstStyle/>
          <a:p>
            <a:pPr>
              <a:defRPr/>
            </a:pPr>
            <a:r>
              <a:rPr lang="en-US" sz="3200" dirty="0" smtClean="0">
                <a:ln w="18415" cmpd="sng">
                  <a:solidFill>
                    <a:srgbClr val="FFFFFF"/>
                  </a:solidFill>
                  <a:prstDash val="solid"/>
                </a:ln>
                <a:solidFill>
                  <a:srgbClr val="FFFFFF"/>
                </a:solidFill>
                <a:latin typeface="Arial" panose="020B0604020202020204" pitchFamily="34" charset="0"/>
                <a:ea typeface="ＭＳ Ｐゴシック" charset="0"/>
                <a:cs typeface="Arial" panose="020B0604020202020204" pitchFamily="34" charset="0"/>
                <a:sym typeface="Arial" charset="0"/>
              </a:rPr>
              <a:t>Enforcement Challenges</a:t>
            </a:r>
            <a:endParaRPr lang="en-US" sz="3200" dirty="0">
              <a:ln w="18415" cmpd="sng">
                <a:solidFill>
                  <a:srgbClr val="FFFFFF"/>
                </a:solidFill>
                <a:prstDash val="solid"/>
              </a:ln>
              <a:solidFill>
                <a:srgbClr val="FFFFFF"/>
              </a:solidFill>
              <a:latin typeface="Arial" panose="020B0604020202020204" pitchFamily="34" charset="0"/>
              <a:ea typeface="ＭＳ Ｐゴシック" charset="0"/>
              <a:cs typeface="Arial" panose="020B0604020202020204" pitchFamily="34" charset="0"/>
              <a:sym typeface="Arial" charset="0"/>
            </a:endParaRPr>
          </a:p>
        </p:txBody>
      </p:sp>
      <p:sp>
        <p:nvSpPr>
          <p:cNvPr id="23556" name="TextBox 7"/>
          <p:cNvSpPr txBox="1">
            <a:spLocks noChangeArrowheads="1"/>
          </p:cNvSpPr>
          <p:nvPr/>
        </p:nvSpPr>
        <p:spPr bwMode="auto">
          <a:xfrm>
            <a:off x="8686800" y="64849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r>
              <a:rPr lang="en-US" altLang="en-US" sz="1800" dirty="0" smtClean="0">
                <a:solidFill>
                  <a:srgbClr val="FFFFFF"/>
                </a:solidFill>
                <a:latin typeface="Calibri" pitchFamily="34" charset="0"/>
                <a:cs typeface="Avenir Roman"/>
                <a:sym typeface="Calibri" pitchFamily="34" charset="0"/>
              </a:rPr>
              <a:t>18</a:t>
            </a:r>
            <a:endParaRPr lang="en-US" altLang="en-US" sz="1800" dirty="0">
              <a:solidFill>
                <a:srgbClr val="FFFFFF"/>
              </a:solidFill>
              <a:latin typeface="Calibri" pitchFamily="34" charset="0"/>
              <a:cs typeface="Avenir Roman"/>
              <a:sym typeface="Calibri" pitchFamily="34" charset="0"/>
            </a:endParaRPr>
          </a:p>
        </p:txBody>
      </p:sp>
      <p:sp>
        <p:nvSpPr>
          <p:cNvPr id="2" name="TextBox 1"/>
          <p:cNvSpPr txBox="1"/>
          <p:nvPr/>
        </p:nvSpPr>
        <p:spPr>
          <a:xfrm>
            <a:off x="228600" y="1295400"/>
            <a:ext cx="8534400" cy="28623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800100" lvl="1"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sym typeface="Calibri" pitchFamily="34" charset="0"/>
              </a:rPr>
              <a:t>For-Profit Task Force</a:t>
            </a:r>
          </a:p>
          <a:p>
            <a:pPr marL="1257300" lvl="2"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sym typeface="Calibri" pitchFamily="34" charset="0"/>
              </a:rPr>
              <a:t>Led by Department of Education</a:t>
            </a:r>
          </a:p>
          <a:p>
            <a:pPr marL="1257300" lvl="2"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sym typeface="Calibri" pitchFamily="34" charset="0"/>
              </a:rPr>
              <a:t>Forum for federal agency communication and coordination</a:t>
            </a:r>
          </a:p>
          <a:p>
            <a:pPr marL="1257300" lvl="2"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sym typeface="Calibri" pitchFamily="34" charset="0"/>
              </a:rPr>
              <a:t>Congressional Interest</a:t>
            </a:r>
          </a:p>
          <a:p>
            <a:pPr lvl="1">
              <a:tabLst>
                <a:tab pos="457200" algn="l"/>
              </a:tabLst>
            </a:pPr>
            <a:endParaRPr lang="en-US" dirty="0">
              <a:solidFill>
                <a:srgbClr val="000000"/>
              </a:solidFill>
              <a:latin typeface="Arial" panose="020B0604020202020204" pitchFamily="34" charset="0"/>
              <a:ea typeface="Calibri"/>
              <a:cs typeface="Arial" panose="020B0604020202020204" pitchFamily="34" charset="0"/>
              <a:sym typeface="Calibri" pitchFamily="34" charset="0"/>
            </a:endParaRPr>
          </a:p>
          <a:p>
            <a:pPr marL="800100" lvl="1"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sym typeface="Calibri" pitchFamily="34" charset="0"/>
              </a:rPr>
              <a:t>University of Phoenix – DoD Action</a:t>
            </a:r>
          </a:p>
          <a:p>
            <a:pPr lvl="1">
              <a:tabLst>
                <a:tab pos="457200" algn="l"/>
              </a:tabLst>
            </a:pPr>
            <a:endParaRPr lang="en-US" dirty="0">
              <a:solidFill>
                <a:srgbClr val="000000"/>
              </a:solidFill>
              <a:latin typeface="Arial" panose="020B0604020202020204" pitchFamily="34" charset="0"/>
              <a:ea typeface="Calibri"/>
              <a:cs typeface="Arial" panose="020B0604020202020204" pitchFamily="34" charset="0"/>
              <a:sym typeface="Calibri" pitchFamily="34" charset="0"/>
            </a:endParaRPr>
          </a:p>
          <a:p>
            <a:pPr marL="800100" lvl="1"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sym typeface="Calibri" pitchFamily="34" charset="0"/>
              </a:rPr>
              <a:t>Education Management Corporation (EDMC) - DOJ settlement</a:t>
            </a:r>
          </a:p>
          <a:p>
            <a:pPr lvl="1">
              <a:tabLst>
                <a:tab pos="457200" algn="l"/>
              </a:tabLst>
            </a:pPr>
            <a:endParaRPr lang="en-US" dirty="0">
              <a:solidFill>
                <a:srgbClr val="000000"/>
              </a:solidFill>
              <a:latin typeface="Arial" panose="020B0604020202020204" pitchFamily="34" charset="0"/>
              <a:ea typeface="Calibri"/>
              <a:cs typeface="Arial" panose="020B0604020202020204" pitchFamily="34" charset="0"/>
              <a:sym typeface="Calibri" pitchFamily="34" charset="0"/>
            </a:endParaRPr>
          </a:p>
          <a:p>
            <a:pPr marL="800100" lvl="1"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sym typeface="Calibri" pitchFamily="34" charset="0"/>
              </a:rPr>
              <a:t>DeVry Institute – FTC Suit</a:t>
            </a:r>
          </a:p>
        </p:txBody>
      </p:sp>
    </p:spTree>
    <p:extLst>
      <p:ext uri="{BB962C8B-B14F-4D97-AF65-F5344CB8AC3E}">
        <p14:creationId xmlns:p14="http://schemas.microsoft.com/office/powerpoint/2010/main" val="1673725465"/>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76200"/>
            <a:ext cx="8915400" cy="685800"/>
          </a:xfrm>
          <a:extLst>
            <a:ext uri="{FAA26D3D-D897-4be2-8F04-BA451C77F1D7}"/>
          </a:extLst>
        </p:spPr>
        <p:txBody>
          <a:bodyPr/>
          <a:lstStyle/>
          <a:p>
            <a:pPr>
              <a:defRPr/>
            </a:pPr>
            <a:r>
              <a:rPr lang="en-US" sz="2400" dirty="0" smtClean="0">
                <a:ln w="18415" cmpd="sng">
                  <a:solidFill>
                    <a:srgbClr val="FFFFFF"/>
                  </a:solidFill>
                  <a:prstDash val="solid"/>
                </a:ln>
                <a:solidFill>
                  <a:srgbClr val="FFFFFF"/>
                </a:solidFill>
                <a:latin typeface="Arial" panose="020B0604020202020204" pitchFamily="34" charset="0"/>
                <a:ea typeface="ＭＳ Ｐゴシック" charset="0"/>
                <a:cs typeface="Arial" panose="020B0604020202020204" pitchFamily="34" charset="0"/>
                <a:sym typeface="Arial" charset="0"/>
              </a:rPr>
              <a:t>Legislation Introduced in the 114</a:t>
            </a:r>
            <a:r>
              <a:rPr lang="en-US" sz="2400" baseline="30000" dirty="0" smtClean="0">
                <a:ln w="18415" cmpd="sng">
                  <a:solidFill>
                    <a:srgbClr val="FFFFFF"/>
                  </a:solidFill>
                  <a:prstDash val="solid"/>
                </a:ln>
                <a:solidFill>
                  <a:srgbClr val="FFFFFF"/>
                </a:solidFill>
                <a:latin typeface="Arial" panose="020B0604020202020204" pitchFamily="34" charset="0"/>
                <a:ea typeface="ＭＳ Ｐゴシック" charset="0"/>
                <a:cs typeface="Arial" panose="020B0604020202020204" pitchFamily="34" charset="0"/>
                <a:sym typeface="Arial" charset="0"/>
              </a:rPr>
              <a:t>th</a:t>
            </a:r>
            <a:r>
              <a:rPr lang="en-US" sz="2400" dirty="0" smtClean="0">
                <a:ln w="18415" cmpd="sng">
                  <a:solidFill>
                    <a:srgbClr val="FFFFFF"/>
                  </a:solidFill>
                  <a:prstDash val="solid"/>
                </a:ln>
                <a:solidFill>
                  <a:srgbClr val="FFFFFF"/>
                </a:solidFill>
                <a:latin typeface="Arial" panose="020B0604020202020204" pitchFamily="34" charset="0"/>
                <a:ea typeface="ＭＳ Ｐゴシック" charset="0"/>
                <a:cs typeface="Arial" panose="020B0604020202020204" pitchFamily="34" charset="0"/>
                <a:sym typeface="Arial" charset="0"/>
              </a:rPr>
              <a:t> Congress</a:t>
            </a:r>
            <a:endParaRPr lang="en-US" sz="2400" dirty="0">
              <a:ln w="18415" cmpd="sng">
                <a:solidFill>
                  <a:srgbClr val="FFFFFF"/>
                </a:solidFill>
                <a:prstDash val="solid"/>
              </a:ln>
              <a:solidFill>
                <a:srgbClr val="FFFFFF"/>
              </a:solidFill>
              <a:latin typeface="Arial" panose="020B0604020202020204" pitchFamily="34" charset="0"/>
              <a:ea typeface="ＭＳ Ｐゴシック" charset="0"/>
              <a:cs typeface="Arial" panose="020B0604020202020204" pitchFamily="34" charset="0"/>
              <a:sym typeface="Arial" charset="0"/>
            </a:endParaRPr>
          </a:p>
        </p:txBody>
      </p:sp>
      <p:sp>
        <p:nvSpPr>
          <p:cNvPr id="23556" name="TextBox 7"/>
          <p:cNvSpPr txBox="1">
            <a:spLocks noChangeArrowheads="1"/>
          </p:cNvSpPr>
          <p:nvPr/>
        </p:nvSpPr>
        <p:spPr bwMode="auto">
          <a:xfrm>
            <a:off x="8686800" y="64849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r>
              <a:rPr lang="en-US" altLang="en-US" sz="1800" dirty="0" smtClean="0">
                <a:solidFill>
                  <a:srgbClr val="FFFFFF"/>
                </a:solidFill>
                <a:latin typeface="Calibri" pitchFamily="34" charset="0"/>
                <a:cs typeface="Avenir Roman"/>
                <a:sym typeface="Calibri" pitchFamily="34" charset="0"/>
              </a:rPr>
              <a:t>19</a:t>
            </a:r>
            <a:endParaRPr lang="en-US" altLang="en-US" sz="1800" dirty="0">
              <a:solidFill>
                <a:srgbClr val="FFFFFF"/>
              </a:solidFill>
              <a:latin typeface="Calibri" pitchFamily="34" charset="0"/>
              <a:cs typeface="Avenir Roman"/>
              <a:sym typeface="Calibri" pitchFamily="34" charset="0"/>
            </a:endParaRPr>
          </a:p>
        </p:txBody>
      </p:sp>
      <p:sp>
        <p:nvSpPr>
          <p:cNvPr id="2" name="TextBox 1"/>
          <p:cNvSpPr txBox="1"/>
          <p:nvPr/>
        </p:nvSpPr>
        <p:spPr>
          <a:xfrm>
            <a:off x="228600" y="838200"/>
            <a:ext cx="8534400" cy="480131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1">
              <a:tabLst>
                <a:tab pos="457200" algn="l"/>
              </a:tabLst>
            </a:pPr>
            <a:r>
              <a:rPr lang="en-US" dirty="0">
                <a:solidFill>
                  <a:srgbClr val="000000"/>
                </a:solidFill>
                <a:latin typeface="Arial" panose="020B0604020202020204" pitchFamily="34" charset="0"/>
                <a:ea typeface="Calibri"/>
                <a:cs typeface="Arial" panose="020B0604020202020204" pitchFamily="34" charset="0"/>
                <a:sym typeface="Calibri" pitchFamily="34" charset="0"/>
              </a:rPr>
              <a:t>H.R. 3016, the </a:t>
            </a:r>
            <a:r>
              <a:rPr lang="en-US" b="1" dirty="0">
                <a:solidFill>
                  <a:srgbClr val="000000"/>
                </a:solidFill>
                <a:latin typeface="Arial" panose="020B0604020202020204" pitchFamily="34" charset="0"/>
                <a:ea typeface="Calibri"/>
                <a:cs typeface="Arial" panose="020B0604020202020204" pitchFamily="34" charset="0"/>
                <a:sym typeface="Calibri" pitchFamily="34" charset="0"/>
              </a:rPr>
              <a:t>“Veterans Employment, Education, and Healthcare Improvement  Act.”</a:t>
            </a:r>
            <a:r>
              <a:rPr lang="en-US" dirty="0">
                <a:solidFill>
                  <a:srgbClr val="000000"/>
                </a:solidFill>
                <a:latin typeface="Arial" panose="020B0604020202020204" pitchFamily="34" charset="0"/>
                <a:ea typeface="Calibri"/>
                <a:cs typeface="Arial" panose="020B0604020202020204" pitchFamily="34" charset="0"/>
                <a:sym typeface="Calibri" pitchFamily="34" charset="0"/>
              </a:rPr>
              <a:t> [Bill passed by the House on February 9, 2016]</a:t>
            </a:r>
          </a:p>
          <a:p>
            <a:pPr lvl="1">
              <a:tabLst>
                <a:tab pos="457200" algn="l"/>
              </a:tabLst>
            </a:pPr>
            <a:endParaRPr lang="en-US" dirty="0">
              <a:solidFill>
                <a:srgbClr val="000000"/>
              </a:solidFill>
              <a:latin typeface="Arial" panose="020B0604020202020204" pitchFamily="34" charset="0"/>
              <a:ea typeface="Calibri"/>
              <a:cs typeface="Arial" panose="020B0604020202020204" pitchFamily="34" charset="0"/>
              <a:sym typeface="Calibri" pitchFamily="34" charset="0"/>
            </a:endParaRPr>
          </a:p>
          <a:p>
            <a:pPr marL="1257300" lvl="2"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sym typeface="Calibri" pitchFamily="34" charset="0"/>
              </a:rPr>
              <a:t>Clarifies eligibility for the Marine Gunnery Sergeant John David Fry Scholarship</a:t>
            </a:r>
          </a:p>
          <a:p>
            <a:pPr marL="1257300" lvl="2"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sym typeface="Calibri" pitchFamily="34" charset="0"/>
              </a:rPr>
              <a:t>Allows Fry Scholarship recipients to participate in the Yellow Ribbon program</a:t>
            </a:r>
          </a:p>
          <a:p>
            <a:pPr marL="1257300" lvl="2"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sym typeface="Calibri" pitchFamily="34" charset="0"/>
              </a:rPr>
              <a:t>Recodifies and improves benefit election process</a:t>
            </a:r>
          </a:p>
          <a:p>
            <a:pPr marL="1257300" lvl="2"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sym typeface="Calibri" pitchFamily="34" charset="0"/>
              </a:rPr>
              <a:t>Codifies SAA role in determining “deemed approved”</a:t>
            </a:r>
          </a:p>
          <a:p>
            <a:pPr marL="1257300" lvl="2"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sym typeface="Calibri" pitchFamily="34" charset="0"/>
              </a:rPr>
              <a:t>Clarifies criteria used to approve courses </a:t>
            </a:r>
          </a:p>
          <a:p>
            <a:pPr marL="1257300" lvl="2"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sym typeface="Calibri" pitchFamily="34" charset="0"/>
              </a:rPr>
              <a:t>Amends compliance survey criteria</a:t>
            </a:r>
          </a:p>
          <a:p>
            <a:pPr marL="1257300" lvl="2"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sym typeface="Calibri" pitchFamily="34" charset="0"/>
              </a:rPr>
              <a:t>Requires VA to provide info on Veteran entitlement to schools</a:t>
            </a:r>
          </a:p>
          <a:p>
            <a:pPr marL="1257300" lvl="2"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sym typeface="Calibri" pitchFamily="34" charset="0"/>
              </a:rPr>
              <a:t>Requires VA survey individuals who are using or have used VA benefits </a:t>
            </a:r>
          </a:p>
          <a:p>
            <a:pPr marL="1257300" lvl="2" indent="-342900">
              <a:buFont typeface="Courier New" panose="02070309020205020404" pitchFamily="49" charset="0"/>
              <a:buChar char="o"/>
              <a:tabLst>
                <a:tab pos="457200" algn="l"/>
              </a:tabLst>
            </a:pPr>
            <a:endParaRPr lang="en-US" dirty="0">
              <a:solidFill>
                <a:srgbClr val="000000"/>
              </a:solidFill>
              <a:latin typeface="Arial" panose="020B0604020202020204" pitchFamily="34" charset="0"/>
              <a:ea typeface="Calibri"/>
              <a:cs typeface="Arial" panose="020B0604020202020204" pitchFamily="34" charset="0"/>
              <a:sym typeface="Calibri" pitchFamily="34" charset="0"/>
            </a:endParaRPr>
          </a:p>
          <a:p>
            <a:pPr marL="1257300" lvl="2" indent="-342900">
              <a:buFont typeface="Courier New" panose="02070309020205020404" pitchFamily="49" charset="0"/>
              <a:buChar char="o"/>
              <a:tabLst>
                <a:tab pos="457200" algn="l"/>
              </a:tabLst>
            </a:pPr>
            <a:endParaRPr lang="en-US" dirty="0">
              <a:solidFill>
                <a:srgbClr val="000000"/>
              </a:solidFill>
              <a:latin typeface="Bookman Old Style" panose="02050604050505020204" pitchFamily="18" charset="0"/>
              <a:ea typeface="Calibri"/>
              <a:cs typeface="Times New Roman"/>
              <a:sym typeface="Calibri" pitchFamily="34" charset="0"/>
            </a:endParaRPr>
          </a:p>
          <a:p>
            <a:pPr marL="1257300" lvl="2" indent="-342900">
              <a:buFont typeface="Courier New" panose="02070309020205020404" pitchFamily="49" charset="0"/>
              <a:buChar char="o"/>
              <a:tabLst>
                <a:tab pos="457200" algn="l"/>
              </a:tabLst>
            </a:pPr>
            <a:endParaRPr lang="en-US" dirty="0">
              <a:solidFill>
                <a:srgbClr val="000000"/>
              </a:solidFill>
              <a:latin typeface="Bookman Old Style" panose="02050604050505020204" pitchFamily="18" charset="0"/>
              <a:ea typeface="Calibri"/>
              <a:cs typeface="Times New Roman"/>
              <a:sym typeface="Calibri" pitchFamily="34" charset="0"/>
            </a:endParaRPr>
          </a:p>
        </p:txBody>
      </p:sp>
    </p:spTree>
    <p:extLst>
      <p:ext uri="{BB962C8B-B14F-4D97-AF65-F5344CB8AC3E}">
        <p14:creationId xmlns:p14="http://schemas.microsoft.com/office/powerpoint/2010/main" val="101660943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 y="152400"/>
            <a:ext cx="8929688" cy="533400"/>
          </a:xfrm>
        </p:spPr>
        <p:txBody>
          <a:bodyPr>
            <a:normAutofit fontScale="90000"/>
          </a:bodyPr>
          <a:lstStyle/>
          <a:p>
            <a:pPr eaLnBrk="1" fontAlgn="auto" hangingPunct="1">
              <a:spcBef>
                <a:spcPts val="0"/>
              </a:spcBef>
              <a:spcAft>
                <a:spcPts val="0"/>
              </a:spcAft>
              <a:defRPr/>
            </a:pPr>
            <a:r>
              <a:rPr lang="en-US" altLang="en-US" sz="4000" dirty="0" smtClean="0">
                <a:solidFill>
                  <a:schemeClr val="bg1"/>
                </a:solidFill>
                <a:latin typeface="Arial" panose="020B0604020202020204" pitchFamily="34" charset="0"/>
                <a:cs typeface="Arial" panose="020B0604020202020204" pitchFamily="34" charset="0"/>
                <a:sym typeface="Arial"/>
              </a:rPr>
              <a:t>Overview</a:t>
            </a:r>
          </a:p>
        </p:txBody>
      </p:sp>
      <p:sp>
        <p:nvSpPr>
          <p:cNvPr id="5123" name="Content Placeholder 2"/>
          <p:cNvSpPr>
            <a:spLocks noGrp="1"/>
          </p:cNvSpPr>
          <p:nvPr>
            <p:ph idx="1"/>
          </p:nvPr>
        </p:nvSpPr>
        <p:spPr>
          <a:xfrm>
            <a:off x="609600" y="914400"/>
            <a:ext cx="8458200" cy="4724400"/>
          </a:xfrm>
        </p:spPr>
        <p:txBody>
          <a:bodyPr/>
          <a:lstStyle/>
          <a:p>
            <a:pPr eaLnBrk="1" hangingPunct="1"/>
            <a:r>
              <a:rPr lang="en-US" altLang="en-US" sz="1800" dirty="0">
                <a:solidFill>
                  <a:srgbClr val="000000"/>
                </a:solidFill>
                <a:latin typeface="Arial" panose="020B0604020202020204" pitchFamily="34" charset="0"/>
                <a:cs typeface="Arial" panose="020B0604020202020204" pitchFamily="34" charset="0"/>
              </a:rPr>
              <a:t>Trainee and Dollars Paid FY 2011 - 2015</a:t>
            </a:r>
          </a:p>
          <a:p>
            <a:pPr eaLnBrk="1" hangingPunct="1"/>
            <a:r>
              <a:rPr lang="en-US" altLang="en-US" sz="1800" dirty="0">
                <a:solidFill>
                  <a:srgbClr val="000000"/>
                </a:solidFill>
                <a:latin typeface="Arial" panose="020B0604020202020204" pitchFamily="34" charset="0"/>
                <a:cs typeface="Arial" panose="020B0604020202020204" pitchFamily="34" charset="0"/>
              </a:rPr>
              <a:t>Claims Processing Highlights</a:t>
            </a:r>
          </a:p>
          <a:p>
            <a:r>
              <a:rPr lang="en-US" altLang="en-US" sz="1800" dirty="0" smtClean="0">
                <a:latin typeface="Arial" panose="020B0604020202020204" pitchFamily="34" charset="0"/>
                <a:cs typeface="Arial" panose="020B0604020202020204" pitchFamily="34" charset="0"/>
              </a:rPr>
              <a:t>Long Term Solution Updates</a:t>
            </a:r>
          </a:p>
          <a:p>
            <a:r>
              <a:rPr lang="en-US" altLang="en-US" sz="1800" dirty="0">
                <a:solidFill>
                  <a:srgbClr val="000000"/>
                </a:solidFill>
                <a:latin typeface="Arial" panose="020B0604020202020204" pitchFamily="34" charset="0"/>
                <a:cs typeface="Arial" panose="020B0604020202020204" pitchFamily="34" charset="0"/>
              </a:rPr>
              <a:t>Education Call Center Highlights</a:t>
            </a:r>
            <a:endParaRPr lang="en-US" altLang="en-US" sz="1800" dirty="0" smtClean="0">
              <a:latin typeface="Arial" panose="020B0604020202020204" pitchFamily="34" charset="0"/>
              <a:cs typeface="Arial" panose="020B0604020202020204" pitchFamily="34" charset="0"/>
            </a:endParaRPr>
          </a:p>
          <a:p>
            <a:r>
              <a:rPr lang="en-US" altLang="en-US" sz="1800" dirty="0" smtClean="0">
                <a:latin typeface="Arial" panose="020B0604020202020204" pitchFamily="34" charset="0"/>
                <a:cs typeface="Arial" panose="020B0604020202020204" pitchFamily="34" charset="0"/>
              </a:rPr>
              <a:t>Compliance Activity </a:t>
            </a:r>
          </a:p>
          <a:p>
            <a:r>
              <a:rPr lang="en-US" altLang="en-US" sz="1800" dirty="0">
                <a:solidFill>
                  <a:srgbClr val="000000"/>
                </a:solidFill>
                <a:latin typeface="Arial" panose="020B0604020202020204" pitchFamily="34" charset="0"/>
                <a:cs typeface="Arial" panose="020B0604020202020204" pitchFamily="34" charset="0"/>
              </a:rPr>
              <a:t>GI Bill</a:t>
            </a:r>
            <a:r>
              <a:rPr lang="en-US" altLang="en-US" sz="1800" dirty="0">
                <a:solidFill>
                  <a:srgbClr val="000000"/>
                </a:solidFill>
                <a:latin typeface="Arial" panose="020B0604020202020204" pitchFamily="34" charset="0"/>
                <a:cs typeface="Arial" panose="020B0604020202020204" pitchFamily="34" charset="0"/>
                <a:sym typeface="Symbol" pitchFamily="18" charset="2"/>
              </a:rPr>
              <a:t></a:t>
            </a:r>
            <a:r>
              <a:rPr lang="en-US" altLang="en-US" sz="1800" dirty="0">
                <a:solidFill>
                  <a:srgbClr val="000000"/>
                </a:solidFill>
                <a:latin typeface="Arial" panose="020B0604020202020204" pitchFamily="34" charset="0"/>
                <a:cs typeface="Arial" panose="020B0604020202020204" pitchFamily="34" charset="0"/>
              </a:rPr>
              <a:t> </a:t>
            </a:r>
            <a:r>
              <a:rPr lang="en-US" altLang="en-US" sz="1800" dirty="0" smtClean="0">
                <a:latin typeface="Arial" panose="020B0604020202020204" pitchFamily="34" charset="0"/>
                <a:cs typeface="Arial" panose="020B0604020202020204" pitchFamily="34" charset="0"/>
              </a:rPr>
              <a:t>Comparison Tool </a:t>
            </a:r>
            <a:endParaRPr lang="en-US" altLang="en-US" sz="1800" dirty="0">
              <a:solidFill>
                <a:srgbClr val="000000"/>
              </a:solidFill>
              <a:latin typeface="Arial" panose="020B0604020202020204" pitchFamily="34" charset="0"/>
              <a:cs typeface="Arial" panose="020B0604020202020204" pitchFamily="34" charset="0"/>
            </a:endParaRPr>
          </a:p>
          <a:p>
            <a:pPr eaLnBrk="1" hangingPunct="1"/>
            <a:r>
              <a:rPr lang="en-US" altLang="en-US" sz="1800" dirty="0">
                <a:solidFill>
                  <a:srgbClr val="000000"/>
                </a:solidFill>
                <a:latin typeface="Arial" panose="020B0604020202020204" pitchFamily="34" charset="0"/>
                <a:cs typeface="Arial" panose="020B0604020202020204" pitchFamily="34" charset="0"/>
              </a:rPr>
              <a:t>GI Bill</a:t>
            </a:r>
            <a:r>
              <a:rPr lang="en-US" altLang="en-US" sz="1800" dirty="0">
                <a:solidFill>
                  <a:srgbClr val="000000"/>
                </a:solidFill>
                <a:latin typeface="Arial" panose="020B0604020202020204" pitchFamily="34" charset="0"/>
                <a:cs typeface="Arial" panose="020B0604020202020204" pitchFamily="34" charset="0"/>
                <a:sym typeface="Symbol" pitchFamily="18" charset="2"/>
              </a:rPr>
              <a:t></a:t>
            </a:r>
            <a:r>
              <a:rPr lang="en-US" altLang="en-US" sz="1800" dirty="0">
                <a:solidFill>
                  <a:srgbClr val="000000"/>
                </a:solidFill>
                <a:latin typeface="Arial" panose="020B0604020202020204" pitchFamily="34" charset="0"/>
                <a:cs typeface="Arial" panose="020B0604020202020204" pitchFamily="34" charset="0"/>
              </a:rPr>
              <a:t> Feedback System</a:t>
            </a:r>
          </a:p>
          <a:p>
            <a:pPr eaLnBrk="1" hangingPunct="1"/>
            <a:r>
              <a:rPr lang="en-US" altLang="en-US" sz="1800" dirty="0">
                <a:solidFill>
                  <a:srgbClr val="000000"/>
                </a:solidFill>
                <a:latin typeface="Arial" panose="020B0604020202020204" pitchFamily="34" charset="0"/>
                <a:cs typeface="Arial" panose="020B0604020202020204" pitchFamily="34" charset="0"/>
              </a:rPr>
              <a:t>Outcome Measures</a:t>
            </a:r>
          </a:p>
          <a:p>
            <a:pPr eaLnBrk="1" hangingPunct="1"/>
            <a:r>
              <a:rPr lang="en-US" altLang="en-US" sz="1800" dirty="0">
                <a:solidFill>
                  <a:srgbClr val="000000"/>
                </a:solidFill>
                <a:latin typeface="Arial" panose="020B0604020202020204" pitchFamily="34" charset="0"/>
                <a:cs typeface="Arial" panose="020B0604020202020204" pitchFamily="34" charset="0"/>
              </a:rPr>
              <a:t>PL 113-146 – Veterans Access, Choice and Accountability Act of 2014</a:t>
            </a:r>
          </a:p>
          <a:p>
            <a:pPr lvl="2" eaLnBrk="1" hangingPunct="1">
              <a:buFont typeface="Courier New" panose="02070309020205020404" pitchFamily="49" charset="0"/>
              <a:buChar char="o"/>
            </a:pPr>
            <a:r>
              <a:rPr lang="en-US" altLang="en-US" sz="1800" dirty="0">
                <a:solidFill>
                  <a:srgbClr val="000000"/>
                </a:solidFill>
                <a:latin typeface="Arial" panose="020B0604020202020204" pitchFamily="34" charset="0"/>
                <a:cs typeface="Arial" panose="020B0604020202020204" pitchFamily="34" charset="0"/>
              </a:rPr>
              <a:t>Section 702</a:t>
            </a:r>
          </a:p>
          <a:p>
            <a:pPr eaLnBrk="1" hangingPunct="1"/>
            <a:r>
              <a:rPr lang="en-US" altLang="en-US" sz="1800" dirty="0">
                <a:solidFill>
                  <a:srgbClr val="000000"/>
                </a:solidFill>
                <a:latin typeface="Arial" panose="020B0604020202020204" pitchFamily="34" charset="0"/>
                <a:cs typeface="Arial" panose="020B0604020202020204" pitchFamily="34" charset="0"/>
              </a:rPr>
              <a:t>Sunset of REAP</a:t>
            </a:r>
          </a:p>
          <a:p>
            <a:pPr eaLnBrk="1" hangingPunct="1"/>
            <a:r>
              <a:rPr lang="en-US" altLang="en-US" sz="1800" dirty="0">
                <a:solidFill>
                  <a:srgbClr val="000000"/>
                </a:solidFill>
                <a:latin typeface="Arial" panose="020B0604020202020204" pitchFamily="34" charset="0"/>
                <a:cs typeface="Arial" panose="020B0604020202020204" pitchFamily="34" charset="0"/>
              </a:rPr>
              <a:t>Enforcement Challenges</a:t>
            </a:r>
          </a:p>
          <a:p>
            <a:pPr eaLnBrk="1" hangingPunct="1"/>
            <a:r>
              <a:rPr lang="en-US" altLang="en-US" sz="1800" dirty="0">
                <a:solidFill>
                  <a:srgbClr val="000000"/>
                </a:solidFill>
                <a:latin typeface="Arial" panose="020B0604020202020204" pitchFamily="34" charset="0"/>
                <a:cs typeface="Arial" panose="020B0604020202020204" pitchFamily="34" charset="0"/>
              </a:rPr>
              <a:t>Legislation Introduced in the 114</a:t>
            </a:r>
            <a:r>
              <a:rPr lang="en-US" altLang="en-US" sz="1800" baseline="30000" dirty="0">
                <a:solidFill>
                  <a:srgbClr val="000000"/>
                </a:solidFill>
                <a:latin typeface="Arial" panose="020B0604020202020204" pitchFamily="34" charset="0"/>
                <a:cs typeface="Arial" panose="020B0604020202020204" pitchFamily="34" charset="0"/>
              </a:rPr>
              <a:t>th</a:t>
            </a:r>
            <a:r>
              <a:rPr lang="en-US" altLang="en-US" sz="1800" dirty="0">
                <a:solidFill>
                  <a:srgbClr val="000000"/>
                </a:solidFill>
                <a:latin typeface="Arial" panose="020B0604020202020204" pitchFamily="34" charset="0"/>
                <a:cs typeface="Arial" panose="020B0604020202020204" pitchFamily="34" charset="0"/>
              </a:rPr>
              <a:t> Congress</a:t>
            </a:r>
          </a:p>
          <a:p>
            <a:pPr marL="0" indent="0" eaLnBrk="1" hangingPunct="1">
              <a:buFont typeface="Arial" pitchFamily="34" charset="0"/>
              <a:buNone/>
              <a:defRPr/>
            </a:pPr>
            <a:endParaRPr lang="en-US" altLang="en-US" sz="1800" dirty="0" smtClean="0">
              <a:solidFill>
                <a:srgbClr val="000000"/>
              </a:solidFill>
              <a:latin typeface="Arial" pitchFamily="34" charset="0"/>
              <a:cs typeface="Arial" pitchFamily="34" charset="0"/>
            </a:endParaRPr>
          </a:p>
          <a:p>
            <a:pPr eaLnBrk="1" hangingPunct="1">
              <a:defRPr/>
            </a:pPr>
            <a:endParaRPr lang="en-US" altLang="en-US" sz="1800" dirty="0" smtClean="0">
              <a:solidFill>
                <a:srgbClr val="000000"/>
              </a:solidFill>
              <a:latin typeface="Arial" pitchFamily="34" charset="0"/>
              <a:cs typeface="Arial" pitchFamily="34" charset="0"/>
            </a:endParaRPr>
          </a:p>
        </p:txBody>
      </p:sp>
      <p:sp>
        <p:nvSpPr>
          <p:cNvPr id="4" name="Shape 202"/>
          <p:cNvSpPr/>
          <p:nvPr/>
        </p:nvSpPr>
        <p:spPr>
          <a:xfrm>
            <a:off x="8780462" y="6484937"/>
            <a:ext cx="363538"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latin typeface="Calibri"/>
                <a:ea typeface="Calibri"/>
                <a:cs typeface="Calibri"/>
                <a:sym typeface="Calibri"/>
              </a:defRPr>
            </a:lvl1pPr>
          </a:lstStyle>
          <a:p>
            <a:pPr defTabSz="457200" hangingPunct="0"/>
            <a:r>
              <a:rPr lang="en-US" kern="0" dirty="0"/>
              <a:t>2</a:t>
            </a:r>
            <a:endParaRPr kern="0" dirty="0"/>
          </a:p>
        </p:txBody>
      </p:sp>
    </p:spTree>
    <p:extLst>
      <p:ext uri="{BB962C8B-B14F-4D97-AF65-F5344CB8AC3E}">
        <p14:creationId xmlns:p14="http://schemas.microsoft.com/office/powerpoint/2010/main" val="180252441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76200"/>
            <a:ext cx="8915400" cy="685800"/>
          </a:xfrm>
          <a:extLst>
            <a:ext uri="{FAA26D3D-D897-4be2-8F04-BA451C77F1D7}"/>
          </a:extLst>
        </p:spPr>
        <p:txBody>
          <a:bodyPr/>
          <a:lstStyle/>
          <a:p>
            <a:pPr>
              <a:defRPr/>
            </a:pPr>
            <a:r>
              <a:rPr lang="en-US" sz="2400" dirty="0" smtClean="0">
                <a:ln w="18415" cmpd="sng">
                  <a:solidFill>
                    <a:srgbClr val="FFFFFF"/>
                  </a:solidFill>
                  <a:prstDash val="solid"/>
                </a:ln>
                <a:solidFill>
                  <a:srgbClr val="FFFFFF"/>
                </a:solidFill>
                <a:latin typeface="Arial" panose="020B0604020202020204" pitchFamily="34" charset="0"/>
                <a:ea typeface="ＭＳ Ｐゴシック" charset="0"/>
                <a:cs typeface="Arial" panose="020B0604020202020204" pitchFamily="34" charset="0"/>
                <a:sym typeface="Arial" charset="0"/>
              </a:rPr>
              <a:t>Legislation Introduced in the 114</a:t>
            </a:r>
            <a:r>
              <a:rPr lang="en-US" sz="2400" baseline="30000" dirty="0" smtClean="0">
                <a:ln w="18415" cmpd="sng">
                  <a:solidFill>
                    <a:srgbClr val="FFFFFF"/>
                  </a:solidFill>
                  <a:prstDash val="solid"/>
                </a:ln>
                <a:solidFill>
                  <a:srgbClr val="FFFFFF"/>
                </a:solidFill>
                <a:latin typeface="Arial" panose="020B0604020202020204" pitchFamily="34" charset="0"/>
                <a:ea typeface="ＭＳ Ｐゴシック" charset="0"/>
                <a:cs typeface="Arial" panose="020B0604020202020204" pitchFamily="34" charset="0"/>
                <a:sym typeface="Arial" charset="0"/>
              </a:rPr>
              <a:t>th</a:t>
            </a:r>
            <a:r>
              <a:rPr lang="en-US" sz="2400" dirty="0" smtClean="0">
                <a:ln w="18415" cmpd="sng">
                  <a:solidFill>
                    <a:srgbClr val="FFFFFF"/>
                  </a:solidFill>
                  <a:prstDash val="solid"/>
                </a:ln>
                <a:solidFill>
                  <a:srgbClr val="FFFFFF"/>
                </a:solidFill>
                <a:latin typeface="Arial" panose="020B0604020202020204" pitchFamily="34" charset="0"/>
                <a:ea typeface="ＭＳ Ｐゴシック" charset="0"/>
                <a:cs typeface="Arial" panose="020B0604020202020204" pitchFamily="34" charset="0"/>
                <a:sym typeface="Arial" charset="0"/>
              </a:rPr>
              <a:t> Congress (cont.)</a:t>
            </a:r>
            <a:endParaRPr lang="en-US" sz="2400" dirty="0">
              <a:ln w="18415" cmpd="sng">
                <a:solidFill>
                  <a:srgbClr val="FFFFFF"/>
                </a:solidFill>
                <a:prstDash val="solid"/>
              </a:ln>
              <a:solidFill>
                <a:srgbClr val="FFFFFF"/>
              </a:solidFill>
              <a:latin typeface="Arial" panose="020B0604020202020204" pitchFamily="34" charset="0"/>
              <a:ea typeface="ＭＳ Ｐゴシック" charset="0"/>
              <a:cs typeface="Arial" panose="020B0604020202020204" pitchFamily="34" charset="0"/>
              <a:sym typeface="Arial" charset="0"/>
            </a:endParaRPr>
          </a:p>
        </p:txBody>
      </p:sp>
      <p:sp>
        <p:nvSpPr>
          <p:cNvPr id="23556" name="TextBox 7"/>
          <p:cNvSpPr txBox="1">
            <a:spLocks noChangeArrowheads="1"/>
          </p:cNvSpPr>
          <p:nvPr/>
        </p:nvSpPr>
        <p:spPr bwMode="auto">
          <a:xfrm>
            <a:off x="8686800" y="64849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r>
              <a:rPr lang="en-US" altLang="en-US" sz="1800" dirty="0" smtClean="0">
                <a:solidFill>
                  <a:srgbClr val="FFFFFF"/>
                </a:solidFill>
                <a:latin typeface="Calibri" pitchFamily="34" charset="0"/>
                <a:cs typeface="Avenir Roman"/>
                <a:sym typeface="Calibri" pitchFamily="34" charset="0"/>
              </a:rPr>
              <a:t>20</a:t>
            </a:r>
            <a:endParaRPr lang="en-US" altLang="en-US" sz="1800" dirty="0">
              <a:solidFill>
                <a:srgbClr val="FFFFFF"/>
              </a:solidFill>
              <a:latin typeface="Calibri" pitchFamily="34" charset="0"/>
              <a:cs typeface="Avenir Roman"/>
              <a:sym typeface="Calibri" pitchFamily="34" charset="0"/>
            </a:endParaRPr>
          </a:p>
        </p:txBody>
      </p:sp>
      <p:sp>
        <p:nvSpPr>
          <p:cNvPr id="2" name="TextBox 1"/>
          <p:cNvSpPr txBox="1"/>
          <p:nvPr/>
        </p:nvSpPr>
        <p:spPr>
          <a:xfrm>
            <a:off x="228600" y="838200"/>
            <a:ext cx="8534400" cy="45243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1">
              <a:tabLst>
                <a:tab pos="457200" algn="l"/>
              </a:tabLst>
            </a:pPr>
            <a:r>
              <a:rPr lang="en-US" b="1" dirty="0">
                <a:solidFill>
                  <a:srgbClr val="000000"/>
                </a:solidFill>
                <a:latin typeface="Arial" panose="020B0604020202020204" pitchFamily="34" charset="0"/>
                <a:ea typeface="Calibri"/>
                <a:cs typeface="Arial" panose="020B0604020202020204" pitchFamily="34" charset="0"/>
                <a:sym typeface="Calibri" pitchFamily="34" charset="0"/>
              </a:rPr>
              <a:t>H.R. 3016 (cont.)</a:t>
            </a:r>
          </a:p>
          <a:p>
            <a:pPr marL="1257300" lvl="2" indent="-342900">
              <a:buFont typeface="Courier New" panose="02070309020205020404" pitchFamily="49" charset="0"/>
              <a:buChar char="o"/>
              <a:tabLst>
                <a:tab pos="457200" algn="l"/>
              </a:tabLst>
            </a:pPr>
            <a:endParaRPr lang="en-US" dirty="0">
              <a:solidFill>
                <a:srgbClr val="000000"/>
              </a:solidFill>
              <a:latin typeface="Arial" panose="020B0604020202020204" pitchFamily="34" charset="0"/>
              <a:ea typeface="Calibri"/>
              <a:cs typeface="Arial" panose="020B0604020202020204" pitchFamily="34" charset="0"/>
              <a:sym typeface="Calibri" pitchFamily="34" charset="0"/>
            </a:endParaRPr>
          </a:p>
          <a:p>
            <a:pPr marL="1200150" lvl="2" indent="-28575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sym typeface="Calibri" pitchFamily="34" charset="0"/>
              </a:rPr>
              <a:t>Centralized reporting of enrollments by certain groups, districts, and consortiums</a:t>
            </a:r>
          </a:p>
          <a:p>
            <a:pPr marL="1200150" lvl="2" indent="-28575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sym typeface="Calibri" pitchFamily="34" charset="0"/>
              </a:rPr>
              <a:t>Clarifies definition of covered individual from Choice Act to include Transferal of Active Duty</a:t>
            </a:r>
          </a:p>
          <a:p>
            <a:pPr marL="1200150" lvl="2" indent="-28575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sym typeface="Calibri" pitchFamily="34" charset="0"/>
              </a:rPr>
              <a:t>Modifies characterization of certain service for Reservists so time spent receiving medical care is creditable</a:t>
            </a:r>
          </a:p>
          <a:p>
            <a:pPr marL="1200150" lvl="2" indent="-28575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sym typeface="Calibri" pitchFamily="34" charset="0"/>
              </a:rPr>
              <a:t>Restores expired authority for certain work study activities</a:t>
            </a:r>
          </a:p>
          <a:p>
            <a:pPr marL="1200150" lvl="2" indent="-285750">
              <a:buFont typeface="Courier New" panose="02070309020205020404" pitchFamily="49" charset="0"/>
              <a:buChar char="o"/>
              <a:tabLst>
                <a:tab pos="457200" algn="l"/>
              </a:tabLst>
            </a:pPr>
            <a:r>
              <a:rPr lang="en-US" i="1" dirty="0">
                <a:solidFill>
                  <a:srgbClr val="4F81BD">
                    <a:lumMod val="75000"/>
                  </a:srgbClr>
                </a:solidFill>
                <a:latin typeface="Arial" panose="020B0604020202020204" pitchFamily="34" charset="0"/>
                <a:ea typeface="Calibri"/>
                <a:cs typeface="Arial" panose="020B0604020202020204" pitchFamily="34" charset="0"/>
                <a:sym typeface="Calibri" pitchFamily="34" charset="0"/>
              </a:rPr>
              <a:t>Modifies benefits transferred to family member under the Post- 9/11 GI Bill*</a:t>
            </a:r>
          </a:p>
          <a:p>
            <a:pPr marL="1200150" lvl="2" indent="-285750">
              <a:buFont typeface="Courier New" panose="02070309020205020404" pitchFamily="49" charset="0"/>
              <a:buChar char="o"/>
              <a:tabLst>
                <a:tab pos="457200" algn="l"/>
              </a:tabLst>
            </a:pPr>
            <a:r>
              <a:rPr lang="en-US" i="1" dirty="0">
                <a:solidFill>
                  <a:srgbClr val="4F81BD">
                    <a:lumMod val="75000"/>
                  </a:srgbClr>
                </a:solidFill>
                <a:latin typeface="Arial" panose="020B0604020202020204" pitchFamily="34" charset="0"/>
                <a:ea typeface="Calibri"/>
                <a:cs typeface="Arial" panose="020B0604020202020204" pitchFamily="34" charset="0"/>
                <a:sym typeface="Calibri" pitchFamily="34" charset="0"/>
              </a:rPr>
              <a:t>Caps certain flight training and other programs of education*</a:t>
            </a:r>
          </a:p>
          <a:p>
            <a:pPr marL="1200150" lvl="2" indent="-285750">
              <a:buFont typeface="Courier New" panose="02070309020205020404" pitchFamily="49" charset="0"/>
              <a:buChar char="o"/>
              <a:tabLst>
                <a:tab pos="457200" algn="l"/>
              </a:tabLst>
            </a:pPr>
            <a:r>
              <a:rPr lang="en-US" i="1" dirty="0">
                <a:solidFill>
                  <a:srgbClr val="4F81BD">
                    <a:lumMod val="75000"/>
                  </a:srgbClr>
                </a:solidFill>
                <a:latin typeface="Arial" panose="020B0604020202020204" pitchFamily="34" charset="0"/>
                <a:ea typeface="Calibri"/>
                <a:cs typeface="Arial" panose="020B0604020202020204" pitchFamily="34" charset="0"/>
                <a:sym typeface="Calibri" pitchFamily="34" charset="0"/>
              </a:rPr>
              <a:t>Authorized $30M to “finish” automation of claims processing*</a:t>
            </a:r>
          </a:p>
          <a:p>
            <a:pPr marL="1257300" lvl="2" indent="-342900">
              <a:buFont typeface="Courier New" panose="02070309020205020404" pitchFamily="49" charset="0"/>
              <a:buChar char="o"/>
              <a:tabLst>
                <a:tab pos="457200" algn="l"/>
              </a:tabLst>
            </a:pPr>
            <a:endParaRPr lang="en-US" dirty="0">
              <a:solidFill>
                <a:srgbClr val="000000"/>
              </a:solidFill>
              <a:latin typeface="Bookman Old Style" panose="02050604050505020204" pitchFamily="18" charset="0"/>
              <a:ea typeface="Calibri"/>
              <a:cs typeface="Times New Roman"/>
              <a:sym typeface="Calibri" pitchFamily="34" charset="0"/>
            </a:endParaRPr>
          </a:p>
          <a:p>
            <a:pPr lvl="2">
              <a:tabLst>
                <a:tab pos="457200" algn="l"/>
              </a:tabLst>
            </a:pPr>
            <a:endParaRPr lang="en-US" dirty="0">
              <a:solidFill>
                <a:srgbClr val="000000"/>
              </a:solidFill>
              <a:latin typeface="Bookman Old Style" panose="02050604050505020204" pitchFamily="18" charset="0"/>
              <a:ea typeface="Calibri"/>
              <a:cs typeface="Times New Roman"/>
              <a:sym typeface="Calibri" pitchFamily="34" charset="0"/>
            </a:endParaRPr>
          </a:p>
          <a:p>
            <a:pPr lvl="2">
              <a:tabLst>
                <a:tab pos="457200" algn="l"/>
              </a:tabLst>
            </a:pPr>
            <a:endParaRPr lang="en-US" dirty="0">
              <a:solidFill>
                <a:srgbClr val="000000"/>
              </a:solidFill>
              <a:latin typeface="Bookman Old Style" panose="02050604050505020204" pitchFamily="18" charset="0"/>
              <a:ea typeface="Calibri"/>
              <a:cs typeface="Times New Roman"/>
              <a:sym typeface="Calibri" pitchFamily="34" charset="0"/>
            </a:endParaRPr>
          </a:p>
        </p:txBody>
      </p:sp>
      <p:sp>
        <p:nvSpPr>
          <p:cNvPr id="6" name="TextBox 5"/>
          <p:cNvSpPr txBox="1"/>
          <p:nvPr/>
        </p:nvSpPr>
        <p:spPr>
          <a:xfrm>
            <a:off x="685800" y="4849043"/>
            <a:ext cx="320040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hangingPunct="0"/>
            <a:r>
              <a:rPr lang="en-US" sz="1200" dirty="0">
                <a:solidFill>
                  <a:srgbClr val="000000"/>
                </a:solidFill>
                <a:latin typeface="Arial" panose="020B0604020202020204" pitchFamily="34" charset="0"/>
                <a:ea typeface="Arial"/>
                <a:cs typeface="Arial" panose="020B0604020202020204" pitchFamily="34" charset="0"/>
                <a:sym typeface="Arial"/>
              </a:rPr>
              <a:t>*Not included in the Senate Omnibus Bill</a:t>
            </a:r>
          </a:p>
        </p:txBody>
      </p:sp>
    </p:spTree>
    <p:extLst>
      <p:ext uri="{BB962C8B-B14F-4D97-AF65-F5344CB8AC3E}">
        <p14:creationId xmlns:p14="http://schemas.microsoft.com/office/powerpoint/2010/main" val="95609934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76200"/>
            <a:ext cx="8915400" cy="685800"/>
          </a:xfrm>
          <a:extLst>
            <a:ext uri="{FAA26D3D-D897-4be2-8F04-BA451C77F1D7}"/>
          </a:extLst>
        </p:spPr>
        <p:txBody>
          <a:bodyPr/>
          <a:lstStyle/>
          <a:p>
            <a:pPr>
              <a:defRPr/>
            </a:pPr>
            <a:r>
              <a:rPr lang="en-US" sz="2400" dirty="0" smtClean="0">
                <a:ln w="18415" cmpd="sng">
                  <a:solidFill>
                    <a:srgbClr val="FFFFFF"/>
                  </a:solidFill>
                  <a:prstDash val="solid"/>
                </a:ln>
                <a:solidFill>
                  <a:srgbClr val="FFFFFF"/>
                </a:solidFill>
                <a:latin typeface="Arial" panose="020B0604020202020204" pitchFamily="34" charset="0"/>
                <a:ea typeface="ＭＳ Ｐゴシック" charset="0"/>
                <a:cs typeface="Arial" panose="020B0604020202020204" pitchFamily="34" charset="0"/>
                <a:sym typeface="Arial" charset="0"/>
              </a:rPr>
              <a:t>Legislation Introduced in the 114</a:t>
            </a:r>
            <a:r>
              <a:rPr lang="en-US" sz="2400" baseline="30000" dirty="0" smtClean="0">
                <a:ln w="18415" cmpd="sng">
                  <a:solidFill>
                    <a:srgbClr val="FFFFFF"/>
                  </a:solidFill>
                  <a:prstDash val="solid"/>
                </a:ln>
                <a:solidFill>
                  <a:srgbClr val="FFFFFF"/>
                </a:solidFill>
                <a:latin typeface="Arial" panose="020B0604020202020204" pitchFamily="34" charset="0"/>
                <a:ea typeface="ＭＳ Ｐゴシック" charset="0"/>
                <a:cs typeface="Arial" panose="020B0604020202020204" pitchFamily="34" charset="0"/>
                <a:sym typeface="Arial" charset="0"/>
              </a:rPr>
              <a:t>th</a:t>
            </a:r>
            <a:r>
              <a:rPr lang="en-US" sz="2400" dirty="0" smtClean="0">
                <a:ln w="18415" cmpd="sng">
                  <a:solidFill>
                    <a:srgbClr val="FFFFFF"/>
                  </a:solidFill>
                  <a:prstDash val="solid"/>
                </a:ln>
                <a:solidFill>
                  <a:srgbClr val="FFFFFF"/>
                </a:solidFill>
                <a:latin typeface="Arial" panose="020B0604020202020204" pitchFamily="34" charset="0"/>
                <a:ea typeface="ＭＳ Ｐゴシック" charset="0"/>
                <a:cs typeface="Arial" panose="020B0604020202020204" pitchFamily="34" charset="0"/>
                <a:sym typeface="Arial" charset="0"/>
              </a:rPr>
              <a:t> Congress (cont.)</a:t>
            </a:r>
            <a:endParaRPr lang="en-US" sz="2400" dirty="0">
              <a:ln w="18415" cmpd="sng">
                <a:solidFill>
                  <a:srgbClr val="FFFFFF"/>
                </a:solidFill>
                <a:prstDash val="solid"/>
              </a:ln>
              <a:solidFill>
                <a:srgbClr val="FFFFFF"/>
              </a:solidFill>
              <a:latin typeface="Arial" panose="020B0604020202020204" pitchFamily="34" charset="0"/>
              <a:ea typeface="ＭＳ Ｐゴシック" charset="0"/>
              <a:cs typeface="Arial" panose="020B0604020202020204" pitchFamily="34" charset="0"/>
              <a:sym typeface="Arial" charset="0"/>
            </a:endParaRPr>
          </a:p>
        </p:txBody>
      </p:sp>
      <p:sp>
        <p:nvSpPr>
          <p:cNvPr id="23556" name="TextBox 7"/>
          <p:cNvSpPr txBox="1">
            <a:spLocks noChangeArrowheads="1"/>
          </p:cNvSpPr>
          <p:nvPr/>
        </p:nvSpPr>
        <p:spPr bwMode="auto">
          <a:xfrm>
            <a:off x="8686800" y="64849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r>
              <a:rPr lang="en-US" altLang="en-US" sz="1800" dirty="0" smtClean="0">
                <a:solidFill>
                  <a:srgbClr val="FFFFFF"/>
                </a:solidFill>
                <a:latin typeface="Calibri" pitchFamily="34" charset="0"/>
                <a:cs typeface="Avenir Roman"/>
                <a:sym typeface="Calibri" pitchFamily="34" charset="0"/>
              </a:rPr>
              <a:t>21</a:t>
            </a:r>
            <a:endParaRPr lang="en-US" altLang="en-US" sz="1800" dirty="0">
              <a:solidFill>
                <a:srgbClr val="FFFFFF"/>
              </a:solidFill>
              <a:latin typeface="Calibri" pitchFamily="34" charset="0"/>
              <a:cs typeface="Avenir Roman"/>
              <a:sym typeface="Calibri" pitchFamily="34" charset="0"/>
            </a:endParaRPr>
          </a:p>
        </p:txBody>
      </p:sp>
      <p:sp>
        <p:nvSpPr>
          <p:cNvPr id="2" name="TextBox 1"/>
          <p:cNvSpPr txBox="1"/>
          <p:nvPr/>
        </p:nvSpPr>
        <p:spPr>
          <a:xfrm>
            <a:off x="228600" y="838200"/>
            <a:ext cx="8534400" cy="97872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1">
              <a:tabLst>
                <a:tab pos="457200" algn="l"/>
              </a:tabLst>
            </a:pPr>
            <a:r>
              <a:rPr lang="en-US" b="1" dirty="0" smtClean="0">
                <a:solidFill>
                  <a:srgbClr val="000000"/>
                </a:solidFill>
                <a:latin typeface="Arial" panose="020B0604020202020204" pitchFamily="34" charset="0"/>
                <a:ea typeface="Calibri"/>
                <a:cs typeface="Arial" panose="020B0604020202020204" pitchFamily="34" charset="0"/>
              </a:rPr>
              <a:t>Senate </a:t>
            </a:r>
            <a:r>
              <a:rPr lang="en-US" b="1" dirty="0">
                <a:solidFill>
                  <a:srgbClr val="000000"/>
                </a:solidFill>
                <a:latin typeface="Arial" panose="020B0604020202020204" pitchFamily="34" charset="0"/>
                <a:ea typeface="Calibri"/>
                <a:cs typeface="Arial" panose="020B0604020202020204" pitchFamily="34" charset="0"/>
              </a:rPr>
              <a:t>Omnibus Bill</a:t>
            </a:r>
          </a:p>
          <a:p>
            <a:pPr lvl="1">
              <a:tabLst>
                <a:tab pos="457200" algn="l"/>
              </a:tabLst>
            </a:pPr>
            <a:endParaRPr lang="en-US" dirty="0">
              <a:solidFill>
                <a:srgbClr val="FF0000"/>
              </a:solidFill>
            </a:endParaRPr>
          </a:p>
          <a:p>
            <a:pPr marL="1257300" lvl="2"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rPr>
              <a:t>Clarifies eligibility for the Marine Gunnery Sergeant John David Fry Scholarship</a:t>
            </a:r>
          </a:p>
          <a:p>
            <a:pPr marL="1257300" lvl="2"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rPr>
              <a:t>Allows Fry Scholarship recipients to participate in the Yellow Ribbon program</a:t>
            </a:r>
          </a:p>
          <a:p>
            <a:pPr marL="1257300" lvl="2"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rPr>
              <a:t>Recodifies and improves benefit election process</a:t>
            </a:r>
          </a:p>
          <a:p>
            <a:pPr marL="1257300" lvl="2"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rPr>
              <a:t>Codifies SAA role in determining “deemed approved”</a:t>
            </a:r>
          </a:p>
          <a:p>
            <a:pPr marL="1257300" lvl="2"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rPr>
              <a:t>Clarifies criteria used to approve courses </a:t>
            </a:r>
          </a:p>
          <a:p>
            <a:pPr marL="1257300" lvl="2"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rPr>
              <a:t>Amends compliance survey criteria</a:t>
            </a:r>
          </a:p>
          <a:p>
            <a:pPr marL="1257300" lvl="2"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rPr>
              <a:t>Requires VA to provide info on Veteran entitlement to schools</a:t>
            </a:r>
          </a:p>
          <a:p>
            <a:pPr marL="1257300" lvl="2" indent="-34290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rPr>
              <a:t>Requires VA survey individuals who are using or have used VA benefits </a:t>
            </a:r>
            <a:endParaRPr lang="en-US" dirty="0" smtClean="0">
              <a:solidFill>
                <a:srgbClr val="000000"/>
              </a:solidFill>
              <a:latin typeface="Arial" panose="020B0604020202020204" pitchFamily="34" charset="0"/>
              <a:ea typeface="Calibri"/>
              <a:cs typeface="Arial" panose="020B0604020202020204" pitchFamily="34" charset="0"/>
            </a:endParaRPr>
          </a:p>
          <a:p>
            <a:pPr marL="1200150" lvl="2" indent="-28575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rPr>
              <a:t>Centralized reporting of enrollments by certain groups, districts, and consortiums</a:t>
            </a:r>
          </a:p>
          <a:p>
            <a:pPr marL="1200150" lvl="2" indent="-28575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rPr>
              <a:t>Clarifies definition of covered individual from Choice Act to include Transferal of Active Duty</a:t>
            </a:r>
          </a:p>
          <a:p>
            <a:pPr marL="1257300" lvl="2" indent="-342900">
              <a:buFont typeface="Courier New" panose="02070309020205020404" pitchFamily="49" charset="0"/>
              <a:buChar char="o"/>
              <a:tabLst>
                <a:tab pos="457200" algn="l"/>
              </a:tabLst>
            </a:pPr>
            <a:endParaRPr lang="en-US" dirty="0">
              <a:solidFill>
                <a:srgbClr val="000000"/>
              </a:solidFill>
              <a:latin typeface="Arial" panose="020B0604020202020204" pitchFamily="34" charset="0"/>
              <a:ea typeface="Calibri"/>
              <a:cs typeface="Arial" panose="020B0604020202020204" pitchFamily="34" charset="0"/>
            </a:endParaRPr>
          </a:p>
          <a:p>
            <a:pPr lvl="2">
              <a:tabLst>
                <a:tab pos="457200" algn="l"/>
              </a:tabLst>
            </a:pPr>
            <a:endParaRPr lang="en-US" dirty="0" smtClean="0">
              <a:solidFill>
                <a:srgbClr val="000000"/>
              </a:solidFill>
              <a:latin typeface="Arial" panose="020B0604020202020204" pitchFamily="34" charset="0"/>
              <a:cs typeface="Arial" panose="020B0604020202020204" pitchFamily="34" charset="0"/>
            </a:endParaRPr>
          </a:p>
          <a:p>
            <a:pPr marL="1200150" lvl="2" indent="-285750">
              <a:buFont typeface="Courier New" panose="02070309020205020404" pitchFamily="49" charset="0"/>
              <a:buChar char="o"/>
              <a:tabLst>
                <a:tab pos="457200" algn="l"/>
              </a:tabLst>
            </a:pPr>
            <a:endParaRPr lang="en-US" dirty="0" smtClean="0">
              <a:solidFill>
                <a:srgbClr val="000000"/>
              </a:solidFill>
            </a:endParaRPr>
          </a:p>
          <a:p>
            <a:pPr lvl="1">
              <a:tabLst>
                <a:tab pos="457200" algn="l"/>
              </a:tabLst>
            </a:pPr>
            <a:endParaRPr lang="en-US" dirty="0">
              <a:solidFill>
                <a:srgbClr val="000000"/>
              </a:solidFill>
              <a:highlight>
                <a:srgbClr val="FFFF00"/>
              </a:highlight>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tabLst>
                <a:tab pos="457200" algn="l"/>
              </a:tabLst>
            </a:pPr>
            <a:endParaRPr lang="en-US" dirty="0">
              <a:solidFill>
                <a:srgbClr val="000000"/>
              </a:solidFill>
              <a:highlight>
                <a:srgbClr val="FFFF00"/>
              </a:highlight>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tabLst>
                <a:tab pos="457200" algn="l"/>
              </a:tabLst>
            </a:pPr>
            <a:endParaRPr lang="en-US" dirty="0">
              <a:solidFill>
                <a:srgbClr val="000000"/>
              </a:solidFill>
              <a:highlight>
                <a:srgbClr val="FFFF00"/>
              </a:highlight>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tabLst>
                <a:tab pos="457200" algn="l"/>
              </a:tabLst>
            </a:pPr>
            <a:endParaRPr lang="en-US" dirty="0">
              <a:solidFill>
                <a:srgbClr val="000000"/>
              </a:solidFill>
              <a:highlight>
                <a:srgbClr val="FFFF00"/>
              </a:highlight>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tabLst>
                <a:tab pos="457200" algn="l"/>
              </a:tabLst>
            </a:pPr>
            <a:endParaRPr lang="en-US" dirty="0">
              <a:solidFill>
                <a:srgbClr val="000000"/>
              </a:solidFill>
              <a:highlight>
                <a:srgbClr val="FFFF00"/>
              </a:highlight>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tabLst>
                <a:tab pos="457200" algn="l"/>
              </a:tabLst>
            </a:pPr>
            <a:endParaRPr lang="en-US" dirty="0">
              <a:solidFill>
                <a:srgbClr val="000000"/>
              </a:solidFill>
              <a:highlight>
                <a:srgbClr val="FFFF00"/>
              </a:highlight>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tabLst>
                <a:tab pos="457200" algn="l"/>
              </a:tabLst>
            </a:pPr>
            <a:endParaRPr lang="en-US" dirty="0">
              <a:solidFill>
                <a:srgbClr val="000000"/>
              </a:solidFill>
              <a:highlight>
                <a:srgbClr val="FFFF00"/>
              </a:highlight>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tabLst>
                <a:tab pos="457200" algn="l"/>
              </a:tabLst>
            </a:pPr>
            <a:endParaRPr lang="en-US" dirty="0">
              <a:solidFill>
                <a:srgbClr val="000000"/>
              </a:solidFill>
              <a:highlight>
                <a:srgbClr val="FFFF00"/>
              </a:highlight>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tabLst>
                <a:tab pos="457200" algn="l"/>
              </a:tabLst>
            </a:pPr>
            <a:endParaRPr lang="en-US" dirty="0">
              <a:solidFill>
                <a:srgbClr val="000000"/>
              </a:solidFill>
              <a:highlight>
                <a:srgbClr val="FFFF00"/>
              </a:highlight>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tabLst>
                <a:tab pos="457200" algn="l"/>
              </a:tabLst>
            </a:pPr>
            <a:endParaRPr lang="en-US" dirty="0">
              <a:solidFill>
                <a:srgbClr val="000000"/>
              </a:solidFill>
              <a:highlight>
                <a:srgbClr val="FFFF00"/>
              </a:highlight>
              <a:latin typeface="Book Antiqua"/>
              <a:cs typeface="Times New Roman"/>
            </a:endParaRPr>
          </a:p>
          <a:p>
            <a:pPr marL="742950" lvl="1" indent="-285750">
              <a:buFont typeface="Arial" panose="020B0604020202020204" pitchFamily="34" charset="0"/>
              <a:buChar char="•"/>
              <a:tabLst>
                <a:tab pos="457200" algn="l"/>
              </a:tabLst>
            </a:pPr>
            <a:endParaRPr lang="en-US" dirty="0">
              <a:solidFill>
                <a:srgbClr val="000000"/>
              </a:solidFill>
              <a:highlight>
                <a:srgbClr val="FFFF00"/>
              </a:highlight>
              <a:latin typeface="Book Antiqua"/>
              <a:cs typeface="Times New Roman"/>
            </a:endParaRPr>
          </a:p>
          <a:p>
            <a:pPr marL="742950" lvl="1" indent="-285750">
              <a:buFont typeface="Arial" panose="020B0604020202020204" pitchFamily="34" charset="0"/>
              <a:buChar char="•"/>
              <a:tabLst>
                <a:tab pos="457200" algn="l"/>
              </a:tabLst>
            </a:pPr>
            <a:endParaRPr lang="en-US" dirty="0">
              <a:solidFill>
                <a:srgbClr val="000000"/>
              </a:solidFill>
            </a:endParaRPr>
          </a:p>
          <a:p>
            <a:pPr marL="742950" lvl="1" indent="-285750">
              <a:buFont typeface="Arial" panose="020B0604020202020204" pitchFamily="34" charset="0"/>
              <a:buChar char="•"/>
              <a:tabLst>
                <a:tab pos="457200" algn="l"/>
              </a:tabLst>
            </a:pPr>
            <a:endParaRPr lang="en-US" dirty="0">
              <a:solidFill>
                <a:srgbClr val="000000"/>
              </a:solidFill>
              <a:latin typeface="Bookman Old Style" panose="02050604050505020204" pitchFamily="18" charset="0"/>
              <a:ea typeface="Calibri"/>
              <a:cs typeface="Times New Roman"/>
            </a:endParaRPr>
          </a:p>
          <a:p>
            <a:pPr marL="1257300" lvl="2" indent="-342900">
              <a:buFont typeface="Courier New" panose="02070309020205020404" pitchFamily="49" charset="0"/>
              <a:buChar char="o"/>
              <a:tabLst>
                <a:tab pos="457200" algn="l"/>
              </a:tabLst>
            </a:pPr>
            <a:endParaRPr lang="en-US" dirty="0">
              <a:solidFill>
                <a:srgbClr val="000000"/>
              </a:solidFill>
              <a:latin typeface="Bookman Old Style" panose="02050604050505020204" pitchFamily="18" charset="0"/>
              <a:ea typeface="Calibri"/>
              <a:cs typeface="Times New Roman"/>
            </a:endParaRPr>
          </a:p>
        </p:txBody>
      </p:sp>
      <p:pic>
        <p:nvPicPr>
          <p:cNvPr id="5" name="Picture 2" descr="C:\Users\VBACOmccarj2\Desktop\MyV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6031429"/>
            <a:ext cx="1590675"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997928"/>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76200"/>
            <a:ext cx="8915400" cy="685800"/>
          </a:xfrm>
          <a:extLst>
            <a:ext uri="{FAA26D3D-D897-4be2-8F04-BA451C77F1D7}"/>
          </a:extLst>
        </p:spPr>
        <p:txBody>
          <a:bodyPr/>
          <a:lstStyle/>
          <a:p>
            <a:pPr>
              <a:defRPr/>
            </a:pPr>
            <a:r>
              <a:rPr lang="en-US" sz="2400" dirty="0" smtClean="0">
                <a:ln w="18415" cmpd="sng">
                  <a:solidFill>
                    <a:srgbClr val="FFFFFF"/>
                  </a:solidFill>
                  <a:prstDash val="solid"/>
                </a:ln>
                <a:solidFill>
                  <a:srgbClr val="FFFFFF"/>
                </a:solidFill>
                <a:latin typeface="Arial" panose="020B0604020202020204" pitchFamily="34" charset="0"/>
                <a:ea typeface="ＭＳ Ｐゴシック" charset="0"/>
                <a:cs typeface="Arial" panose="020B0604020202020204" pitchFamily="34" charset="0"/>
                <a:sym typeface="Arial" charset="0"/>
              </a:rPr>
              <a:t>Legislation Introduced in the 114</a:t>
            </a:r>
            <a:r>
              <a:rPr lang="en-US" sz="2400" baseline="30000" dirty="0" smtClean="0">
                <a:ln w="18415" cmpd="sng">
                  <a:solidFill>
                    <a:srgbClr val="FFFFFF"/>
                  </a:solidFill>
                  <a:prstDash val="solid"/>
                </a:ln>
                <a:solidFill>
                  <a:srgbClr val="FFFFFF"/>
                </a:solidFill>
                <a:latin typeface="Arial" panose="020B0604020202020204" pitchFamily="34" charset="0"/>
                <a:ea typeface="ＭＳ Ｐゴシック" charset="0"/>
                <a:cs typeface="Arial" panose="020B0604020202020204" pitchFamily="34" charset="0"/>
                <a:sym typeface="Arial" charset="0"/>
              </a:rPr>
              <a:t>th</a:t>
            </a:r>
            <a:r>
              <a:rPr lang="en-US" sz="2400" dirty="0" smtClean="0">
                <a:ln w="18415" cmpd="sng">
                  <a:solidFill>
                    <a:srgbClr val="FFFFFF"/>
                  </a:solidFill>
                  <a:prstDash val="solid"/>
                </a:ln>
                <a:solidFill>
                  <a:srgbClr val="FFFFFF"/>
                </a:solidFill>
                <a:latin typeface="Arial" panose="020B0604020202020204" pitchFamily="34" charset="0"/>
                <a:ea typeface="ＭＳ Ｐゴシック" charset="0"/>
                <a:cs typeface="Arial" panose="020B0604020202020204" pitchFamily="34" charset="0"/>
                <a:sym typeface="Arial" charset="0"/>
              </a:rPr>
              <a:t> Congress (cont.)</a:t>
            </a:r>
            <a:endParaRPr lang="en-US" sz="2400" dirty="0">
              <a:ln w="18415" cmpd="sng">
                <a:solidFill>
                  <a:srgbClr val="FFFFFF"/>
                </a:solidFill>
                <a:prstDash val="solid"/>
              </a:ln>
              <a:solidFill>
                <a:srgbClr val="FFFFFF"/>
              </a:solidFill>
              <a:latin typeface="Arial" panose="020B0604020202020204" pitchFamily="34" charset="0"/>
              <a:ea typeface="ＭＳ Ｐゴシック" charset="0"/>
              <a:cs typeface="Arial" panose="020B0604020202020204" pitchFamily="34" charset="0"/>
              <a:sym typeface="Arial" charset="0"/>
            </a:endParaRPr>
          </a:p>
        </p:txBody>
      </p:sp>
      <p:sp>
        <p:nvSpPr>
          <p:cNvPr id="23556" name="TextBox 7"/>
          <p:cNvSpPr txBox="1">
            <a:spLocks noChangeArrowheads="1"/>
          </p:cNvSpPr>
          <p:nvPr/>
        </p:nvSpPr>
        <p:spPr bwMode="auto">
          <a:xfrm>
            <a:off x="8686800" y="6484938"/>
            <a:ext cx="4187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r>
              <a:rPr lang="en-US" altLang="en-US" sz="1800" dirty="0" smtClean="0">
                <a:solidFill>
                  <a:srgbClr val="FFFFFF"/>
                </a:solidFill>
                <a:latin typeface="Calibri" pitchFamily="34" charset="0"/>
                <a:cs typeface="Avenir Roman"/>
                <a:sym typeface="Calibri" pitchFamily="34" charset="0"/>
              </a:rPr>
              <a:t>22</a:t>
            </a:r>
            <a:endParaRPr lang="en-US" altLang="en-US" sz="1800" dirty="0">
              <a:solidFill>
                <a:srgbClr val="FFFFFF"/>
              </a:solidFill>
              <a:latin typeface="Calibri" pitchFamily="34" charset="0"/>
              <a:cs typeface="Avenir Roman"/>
              <a:sym typeface="Calibri" pitchFamily="34" charset="0"/>
            </a:endParaRPr>
          </a:p>
        </p:txBody>
      </p:sp>
      <p:sp>
        <p:nvSpPr>
          <p:cNvPr id="2" name="TextBox 1"/>
          <p:cNvSpPr txBox="1"/>
          <p:nvPr/>
        </p:nvSpPr>
        <p:spPr>
          <a:xfrm>
            <a:off x="228600" y="762000"/>
            <a:ext cx="8534400" cy="95102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vl="1">
              <a:tabLst>
                <a:tab pos="457200" algn="l"/>
              </a:tabLst>
            </a:pPr>
            <a:r>
              <a:rPr lang="en-US" b="1" dirty="0">
                <a:solidFill>
                  <a:srgbClr val="000000"/>
                </a:solidFill>
                <a:sym typeface="Calibri" pitchFamily="34" charset="0"/>
              </a:rPr>
              <a:t>Senate Omnibus  Bill (cont.)</a:t>
            </a:r>
          </a:p>
          <a:p>
            <a:pPr marL="1200150" lvl="2" indent="-28575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sym typeface="Calibri" pitchFamily="34" charset="0"/>
              </a:rPr>
              <a:t>Modifies characterization of certain service for Reservists so time spent receiving medical care is creditable</a:t>
            </a:r>
          </a:p>
          <a:p>
            <a:pPr marL="1200150" lvl="2" indent="-285750">
              <a:buFont typeface="Courier New" panose="02070309020205020404" pitchFamily="49" charset="0"/>
              <a:buChar char="o"/>
              <a:tabLst>
                <a:tab pos="457200" algn="l"/>
              </a:tabLst>
            </a:pPr>
            <a:r>
              <a:rPr lang="en-US" dirty="0">
                <a:solidFill>
                  <a:srgbClr val="000000"/>
                </a:solidFill>
                <a:latin typeface="Arial" panose="020B0604020202020204" pitchFamily="34" charset="0"/>
                <a:ea typeface="Calibri"/>
                <a:cs typeface="Arial" panose="020B0604020202020204" pitchFamily="34" charset="0"/>
                <a:sym typeface="Calibri" pitchFamily="34" charset="0"/>
              </a:rPr>
              <a:t>Restores expired authority for certain work study activities</a:t>
            </a:r>
          </a:p>
          <a:p>
            <a:pPr lvl="2">
              <a:tabLst>
                <a:tab pos="457200" algn="l"/>
              </a:tabLst>
            </a:pPr>
            <a:endParaRPr lang="en-US" dirty="0">
              <a:solidFill>
                <a:srgbClr val="000000"/>
              </a:solidFill>
              <a:latin typeface="Arial" panose="020B0604020202020204" pitchFamily="34" charset="0"/>
              <a:ea typeface="Calibri"/>
              <a:cs typeface="Arial" panose="020B0604020202020204" pitchFamily="34" charset="0"/>
              <a:sym typeface="Calibri" pitchFamily="34" charset="0"/>
            </a:endParaRPr>
          </a:p>
          <a:p>
            <a:pPr lvl="2">
              <a:tabLst>
                <a:tab pos="457200" algn="l"/>
              </a:tabLst>
            </a:pPr>
            <a:r>
              <a:rPr lang="en-US" b="1" dirty="0">
                <a:solidFill>
                  <a:srgbClr val="000000"/>
                </a:solidFill>
                <a:latin typeface="Arial" panose="020B0604020202020204" pitchFamily="34" charset="0"/>
                <a:cs typeface="Arial" panose="020B0604020202020204" pitchFamily="34" charset="0"/>
                <a:sym typeface="Calibri" pitchFamily="34" charset="0"/>
              </a:rPr>
              <a:t>Not included in H.R. 3016</a:t>
            </a:r>
            <a:endParaRPr lang="en-US" b="1" dirty="0">
              <a:solidFill>
                <a:srgbClr val="000000"/>
              </a:solidFill>
              <a:sym typeface="Calibri" pitchFamily="34" charset="0"/>
            </a:endParaRPr>
          </a:p>
          <a:p>
            <a:pPr marL="1200150" lvl="2" indent="-285750">
              <a:buFont typeface="Courier New" panose="02070309020205020404" pitchFamily="49" charset="0"/>
              <a:buChar char="o"/>
              <a:tabLst>
                <a:tab pos="457200" algn="l"/>
              </a:tabLst>
            </a:pPr>
            <a:r>
              <a:rPr lang="en-US" i="1" dirty="0">
                <a:solidFill>
                  <a:srgbClr val="4F81BD">
                    <a:lumMod val="50000"/>
                  </a:srgbClr>
                </a:solidFill>
                <a:sym typeface="Calibri" pitchFamily="34" charset="0"/>
              </a:rPr>
              <a:t>Assists individuals affected by permanent school closures </a:t>
            </a:r>
          </a:p>
          <a:p>
            <a:pPr marL="1200150" lvl="2" indent="-285750">
              <a:buFont typeface="Courier New" panose="02070309020205020404" pitchFamily="49" charset="0"/>
              <a:buChar char="o"/>
              <a:tabLst>
                <a:tab pos="457200" algn="l"/>
              </a:tabLst>
            </a:pPr>
            <a:r>
              <a:rPr lang="en-US" i="1" dirty="0">
                <a:solidFill>
                  <a:srgbClr val="4F81BD">
                    <a:lumMod val="50000"/>
                  </a:srgbClr>
                </a:solidFill>
                <a:sym typeface="Calibri" pitchFamily="34" charset="0"/>
              </a:rPr>
              <a:t>Modifies characterization of certain service on active duty in the Reserve  Components as active duty for Post-9/11 GI Bill eligibility </a:t>
            </a:r>
          </a:p>
          <a:p>
            <a:pPr marL="1200150" lvl="2" indent="-285750">
              <a:buFont typeface="Courier New" panose="02070309020205020404" pitchFamily="49" charset="0"/>
              <a:buChar char="o"/>
              <a:tabLst>
                <a:tab pos="457200" algn="l"/>
              </a:tabLst>
            </a:pPr>
            <a:r>
              <a:rPr lang="en-US" i="1" dirty="0">
                <a:solidFill>
                  <a:srgbClr val="4F81BD">
                    <a:lumMod val="50000"/>
                  </a:srgbClr>
                </a:solidFill>
                <a:sym typeface="Calibri" pitchFamily="34" charset="0"/>
              </a:rPr>
              <a:t>Restores entitlement under the Montgomery GI Bill-Selected Reserve (MGIB-SR) for certain additional periods of active duty </a:t>
            </a:r>
          </a:p>
          <a:p>
            <a:pPr marL="1200150" lvl="2" indent="-285750">
              <a:buFont typeface="Courier New" panose="02070309020205020404" pitchFamily="49" charset="0"/>
              <a:buChar char="o"/>
              <a:tabLst>
                <a:tab pos="457200" algn="l"/>
              </a:tabLst>
            </a:pPr>
            <a:r>
              <a:rPr lang="en-US" i="1" dirty="0">
                <a:solidFill>
                  <a:srgbClr val="4F81BD">
                    <a:lumMod val="50000"/>
                  </a:srgbClr>
                </a:solidFill>
                <a:sym typeface="Calibri" pitchFamily="34" charset="0"/>
              </a:rPr>
              <a:t>Assists individuals who lost REAP eligibility</a:t>
            </a:r>
          </a:p>
          <a:p>
            <a:pPr marL="1200150" lvl="2" indent="-285750">
              <a:buFont typeface="Courier New" panose="02070309020205020404" pitchFamily="49" charset="0"/>
              <a:buChar char="o"/>
              <a:tabLst>
                <a:tab pos="457200" algn="l"/>
              </a:tabLst>
            </a:pPr>
            <a:r>
              <a:rPr lang="en-US" i="1" dirty="0">
                <a:solidFill>
                  <a:srgbClr val="4F81BD">
                    <a:lumMod val="50000"/>
                  </a:srgbClr>
                </a:solidFill>
                <a:sym typeface="Calibri" pitchFamily="34" charset="0"/>
              </a:rPr>
              <a:t>Requires educational institutions to submit annual report on academic progress to VA</a:t>
            </a:r>
          </a:p>
          <a:p>
            <a:pPr marL="1200150" lvl="2" indent="-285750">
              <a:buFont typeface="Courier New" panose="02070309020205020404" pitchFamily="49" charset="0"/>
              <a:buChar char="o"/>
            </a:pPr>
            <a:r>
              <a:rPr lang="en-US" i="1" dirty="0">
                <a:solidFill>
                  <a:srgbClr val="4F81BD">
                    <a:lumMod val="50000"/>
                  </a:srgbClr>
                </a:solidFill>
                <a:sym typeface="Calibri" pitchFamily="34" charset="0"/>
              </a:rPr>
              <a:t>Modifies approval requirements for programs designed to prepare individuals for licensure or certification   </a:t>
            </a:r>
          </a:p>
          <a:p>
            <a:pPr marL="1200150" lvl="2" indent="-285750">
              <a:buFont typeface="Courier New" panose="02070309020205020404" pitchFamily="49" charset="0"/>
              <a:buChar char="o"/>
            </a:pPr>
            <a:r>
              <a:rPr lang="en-US" i="1" dirty="0">
                <a:solidFill>
                  <a:srgbClr val="4F81BD">
                    <a:lumMod val="50000"/>
                  </a:srgbClr>
                </a:solidFill>
                <a:sym typeface="Calibri" pitchFamily="34" charset="0"/>
              </a:rPr>
              <a:t>Reduces reporting fee rates   </a:t>
            </a:r>
          </a:p>
          <a:p>
            <a:pPr marL="1200150" lvl="2" indent="-285750">
              <a:buFont typeface="Courier New" panose="02070309020205020404" pitchFamily="49" charset="0"/>
              <a:buChar char="o"/>
            </a:pPr>
            <a:r>
              <a:rPr lang="en-US" i="1" dirty="0">
                <a:solidFill>
                  <a:srgbClr val="4F81BD">
                    <a:lumMod val="50000"/>
                  </a:srgbClr>
                </a:solidFill>
                <a:sym typeface="Calibri" pitchFamily="34" charset="0"/>
              </a:rPr>
              <a:t>Realigns housing allowance provided to VA beneficiaries  </a:t>
            </a:r>
          </a:p>
          <a:p>
            <a:pPr marL="1200150" lvl="2" indent="-285750">
              <a:buFont typeface="Courier New" panose="02070309020205020404" pitchFamily="49" charset="0"/>
              <a:buChar char="o"/>
              <a:tabLst>
                <a:tab pos="457200" algn="l"/>
              </a:tabLst>
            </a:pPr>
            <a:endParaRPr lang="en-US" dirty="0">
              <a:solidFill>
                <a:srgbClr val="000000"/>
              </a:solidFill>
              <a:highlight>
                <a:srgbClr val="FFFF00"/>
              </a:highlight>
              <a:latin typeface="Arial" panose="020B0604020202020204" pitchFamily="34" charset="0"/>
              <a:cs typeface="Arial" panose="020B0604020202020204" pitchFamily="34" charset="0"/>
              <a:sym typeface="Calibri" pitchFamily="34" charset="0"/>
            </a:endParaRPr>
          </a:p>
          <a:p>
            <a:pPr marL="1200150" lvl="2" indent="-285750">
              <a:buFont typeface="Courier New" panose="02070309020205020404" pitchFamily="49" charset="0"/>
              <a:buChar char="o"/>
              <a:tabLst>
                <a:tab pos="457200" algn="l"/>
              </a:tabLst>
            </a:pPr>
            <a:endParaRPr lang="en-US" dirty="0">
              <a:solidFill>
                <a:srgbClr val="000000"/>
              </a:solidFill>
              <a:highlight>
                <a:srgbClr val="FFFF00"/>
              </a:highlight>
              <a:latin typeface="Arial" panose="020B0604020202020204" pitchFamily="34" charset="0"/>
              <a:cs typeface="Arial" panose="020B0604020202020204" pitchFamily="34" charset="0"/>
              <a:sym typeface="Calibri" pitchFamily="34" charset="0"/>
            </a:endParaRPr>
          </a:p>
          <a:p>
            <a:pPr marL="742950" lvl="1" indent="-285750">
              <a:buFont typeface="Courier New" panose="02070309020205020404" pitchFamily="49" charset="0"/>
              <a:buChar char="o"/>
              <a:tabLst>
                <a:tab pos="457200" algn="l"/>
              </a:tabLst>
            </a:pPr>
            <a:endParaRPr lang="en-US" dirty="0">
              <a:solidFill>
                <a:srgbClr val="000000"/>
              </a:solidFill>
              <a:highlight>
                <a:srgbClr val="FFFF00"/>
              </a:highlight>
              <a:latin typeface="Arial" panose="020B0604020202020204" pitchFamily="34" charset="0"/>
              <a:cs typeface="Arial" panose="020B0604020202020204" pitchFamily="34" charset="0"/>
              <a:sym typeface="Calibri" pitchFamily="34" charset="0"/>
            </a:endParaRPr>
          </a:p>
          <a:p>
            <a:pPr marL="742950" lvl="1" indent="-285750">
              <a:buFont typeface="Courier New" panose="02070309020205020404" pitchFamily="49" charset="0"/>
              <a:buChar char="o"/>
              <a:tabLst>
                <a:tab pos="457200" algn="l"/>
              </a:tabLst>
            </a:pPr>
            <a:endParaRPr lang="en-US" dirty="0">
              <a:solidFill>
                <a:srgbClr val="000000"/>
              </a:solidFill>
              <a:highlight>
                <a:srgbClr val="FFFF00"/>
              </a:highlight>
              <a:latin typeface="Arial" panose="020B0604020202020204" pitchFamily="34" charset="0"/>
              <a:cs typeface="Arial" panose="020B0604020202020204" pitchFamily="34" charset="0"/>
              <a:sym typeface="Calibri" pitchFamily="34" charset="0"/>
            </a:endParaRPr>
          </a:p>
          <a:p>
            <a:pPr marL="742950" lvl="1" indent="-285750">
              <a:buFont typeface="Courier New" panose="02070309020205020404" pitchFamily="49" charset="0"/>
              <a:buChar char="o"/>
              <a:tabLst>
                <a:tab pos="457200" algn="l"/>
              </a:tabLst>
            </a:pPr>
            <a:endParaRPr lang="en-US" dirty="0">
              <a:solidFill>
                <a:srgbClr val="000000"/>
              </a:solidFill>
              <a:highlight>
                <a:srgbClr val="FFFF00"/>
              </a:highlight>
              <a:latin typeface="Arial" panose="020B0604020202020204" pitchFamily="34" charset="0"/>
              <a:cs typeface="Arial" panose="020B0604020202020204" pitchFamily="34" charset="0"/>
              <a:sym typeface="Calibri" pitchFamily="34" charset="0"/>
            </a:endParaRPr>
          </a:p>
          <a:p>
            <a:pPr marL="742950" lvl="1" indent="-285750">
              <a:buFont typeface="Courier New" panose="02070309020205020404" pitchFamily="49" charset="0"/>
              <a:buChar char="o"/>
              <a:tabLst>
                <a:tab pos="457200" algn="l"/>
              </a:tabLst>
            </a:pPr>
            <a:endParaRPr lang="en-US" dirty="0">
              <a:solidFill>
                <a:srgbClr val="000000"/>
              </a:solidFill>
              <a:highlight>
                <a:srgbClr val="FFFF00"/>
              </a:highlight>
              <a:latin typeface="Arial" panose="020B0604020202020204" pitchFamily="34" charset="0"/>
              <a:cs typeface="Arial" panose="020B0604020202020204" pitchFamily="34" charset="0"/>
              <a:sym typeface="Calibri" pitchFamily="34" charset="0"/>
            </a:endParaRPr>
          </a:p>
          <a:p>
            <a:pPr marL="742950" lvl="1" indent="-285750">
              <a:buFont typeface="Courier New" panose="02070309020205020404" pitchFamily="49" charset="0"/>
              <a:buChar char="o"/>
              <a:tabLst>
                <a:tab pos="457200" algn="l"/>
              </a:tabLst>
            </a:pPr>
            <a:endParaRPr lang="en-US" dirty="0">
              <a:solidFill>
                <a:srgbClr val="000000"/>
              </a:solidFill>
              <a:highlight>
                <a:srgbClr val="FFFF00"/>
              </a:highlight>
              <a:latin typeface="Arial" panose="020B0604020202020204" pitchFamily="34" charset="0"/>
              <a:cs typeface="Arial" panose="020B0604020202020204" pitchFamily="34" charset="0"/>
              <a:sym typeface="Calibri" pitchFamily="34" charset="0"/>
            </a:endParaRPr>
          </a:p>
          <a:p>
            <a:pPr marL="742950" lvl="1" indent="-285750">
              <a:buFont typeface="Courier New" panose="02070309020205020404" pitchFamily="49" charset="0"/>
              <a:buChar char="o"/>
              <a:tabLst>
                <a:tab pos="457200" algn="l"/>
              </a:tabLst>
            </a:pPr>
            <a:endParaRPr lang="en-US" dirty="0">
              <a:solidFill>
                <a:srgbClr val="000000"/>
              </a:solidFill>
              <a:highlight>
                <a:srgbClr val="FFFF00"/>
              </a:highlight>
              <a:latin typeface="Arial" panose="020B0604020202020204" pitchFamily="34" charset="0"/>
              <a:cs typeface="Arial" panose="020B0604020202020204" pitchFamily="34" charset="0"/>
              <a:sym typeface="Calibri" pitchFamily="34" charset="0"/>
            </a:endParaRPr>
          </a:p>
          <a:p>
            <a:pPr marL="742950" lvl="1" indent="-285750">
              <a:buFont typeface="Courier New" panose="02070309020205020404" pitchFamily="49" charset="0"/>
              <a:buChar char="o"/>
              <a:tabLst>
                <a:tab pos="457200" algn="l"/>
              </a:tabLst>
            </a:pPr>
            <a:endParaRPr lang="en-US" dirty="0">
              <a:solidFill>
                <a:srgbClr val="000000"/>
              </a:solidFill>
              <a:highlight>
                <a:srgbClr val="FFFF00"/>
              </a:highlight>
              <a:latin typeface="Arial" panose="020B0604020202020204" pitchFamily="34" charset="0"/>
              <a:cs typeface="Arial" panose="020B0604020202020204" pitchFamily="34" charset="0"/>
              <a:sym typeface="Calibri" pitchFamily="34" charset="0"/>
            </a:endParaRPr>
          </a:p>
          <a:p>
            <a:pPr marL="742950" lvl="1" indent="-285750">
              <a:buFont typeface="Courier New" panose="02070309020205020404" pitchFamily="49" charset="0"/>
              <a:buChar char="o"/>
              <a:tabLst>
                <a:tab pos="457200" algn="l"/>
              </a:tabLst>
            </a:pPr>
            <a:endParaRPr lang="en-US" dirty="0">
              <a:solidFill>
                <a:srgbClr val="000000"/>
              </a:solidFill>
              <a:highlight>
                <a:srgbClr val="FFFF00"/>
              </a:highlight>
              <a:latin typeface="Arial" panose="020B0604020202020204" pitchFamily="34" charset="0"/>
              <a:cs typeface="Arial" panose="020B0604020202020204" pitchFamily="34" charset="0"/>
              <a:sym typeface="Calibri" pitchFamily="34" charset="0"/>
            </a:endParaRPr>
          </a:p>
          <a:p>
            <a:pPr marL="742950" lvl="1" indent="-285750">
              <a:buFont typeface="Courier New" panose="02070309020205020404" pitchFamily="49" charset="0"/>
              <a:buChar char="o"/>
              <a:tabLst>
                <a:tab pos="457200" algn="l"/>
              </a:tabLst>
            </a:pPr>
            <a:endParaRPr lang="en-US" dirty="0">
              <a:solidFill>
                <a:srgbClr val="000000"/>
              </a:solidFill>
              <a:highlight>
                <a:srgbClr val="FFFF00"/>
              </a:highlight>
              <a:latin typeface="Arial" panose="020B0604020202020204" pitchFamily="34" charset="0"/>
              <a:cs typeface="Arial" panose="020B0604020202020204" pitchFamily="34" charset="0"/>
              <a:sym typeface="Calibri" pitchFamily="34" charset="0"/>
            </a:endParaRPr>
          </a:p>
          <a:p>
            <a:pPr marL="742950" lvl="1" indent="-285750">
              <a:buFont typeface="Courier New" panose="02070309020205020404" pitchFamily="49" charset="0"/>
              <a:buChar char="o"/>
              <a:tabLst>
                <a:tab pos="457200" algn="l"/>
              </a:tabLst>
            </a:pPr>
            <a:endParaRPr lang="en-US" dirty="0">
              <a:solidFill>
                <a:srgbClr val="000000"/>
              </a:solidFill>
              <a:highlight>
                <a:srgbClr val="FFFF00"/>
              </a:highlight>
              <a:latin typeface="Book Antiqua"/>
              <a:cs typeface="Times New Roman"/>
              <a:sym typeface="Calibri" pitchFamily="34" charset="0"/>
            </a:endParaRPr>
          </a:p>
          <a:p>
            <a:pPr marL="742950" lvl="1" indent="-285750">
              <a:buFont typeface="Arial" panose="020B0604020202020204" pitchFamily="34" charset="0"/>
              <a:buChar char="•"/>
              <a:tabLst>
                <a:tab pos="457200" algn="l"/>
              </a:tabLst>
            </a:pPr>
            <a:endParaRPr lang="en-US" dirty="0">
              <a:solidFill>
                <a:srgbClr val="000000"/>
              </a:solidFill>
              <a:highlight>
                <a:srgbClr val="FFFF00"/>
              </a:highlight>
              <a:latin typeface="Book Antiqua"/>
              <a:cs typeface="Times New Roman"/>
              <a:sym typeface="Calibri" pitchFamily="34" charset="0"/>
            </a:endParaRPr>
          </a:p>
          <a:p>
            <a:pPr marL="742950" lvl="1" indent="-285750">
              <a:buFont typeface="Arial" panose="020B0604020202020204" pitchFamily="34" charset="0"/>
              <a:buChar char="•"/>
              <a:tabLst>
                <a:tab pos="457200" algn="l"/>
              </a:tabLst>
            </a:pPr>
            <a:endParaRPr lang="en-US" dirty="0">
              <a:solidFill>
                <a:srgbClr val="000000"/>
              </a:solidFill>
              <a:sym typeface="Calibri" pitchFamily="34" charset="0"/>
            </a:endParaRPr>
          </a:p>
          <a:p>
            <a:pPr marL="742950" lvl="1" indent="-285750">
              <a:buFont typeface="Arial" panose="020B0604020202020204" pitchFamily="34" charset="0"/>
              <a:buChar char="•"/>
              <a:tabLst>
                <a:tab pos="457200" algn="l"/>
              </a:tabLst>
            </a:pPr>
            <a:endParaRPr lang="en-US" dirty="0">
              <a:solidFill>
                <a:srgbClr val="000000"/>
              </a:solidFill>
              <a:latin typeface="Bookman Old Style" panose="02050604050505020204" pitchFamily="18" charset="0"/>
              <a:ea typeface="Calibri"/>
              <a:cs typeface="Times New Roman"/>
              <a:sym typeface="Calibri" pitchFamily="34" charset="0"/>
            </a:endParaRPr>
          </a:p>
          <a:p>
            <a:pPr marL="1257300" lvl="2" indent="-342900">
              <a:buFont typeface="Courier New" panose="02070309020205020404" pitchFamily="49" charset="0"/>
              <a:buChar char="o"/>
              <a:tabLst>
                <a:tab pos="457200" algn="l"/>
              </a:tabLst>
            </a:pPr>
            <a:endParaRPr lang="en-US" dirty="0">
              <a:solidFill>
                <a:srgbClr val="000000"/>
              </a:solidFill>
              <a:latin typeface="Bookman Old Style" panose="02050604050505020204" pitchFamily="18" charset="0"/>
              <a:ea typeface="Calibri"/>
              <a:cs typeface="Times New Roman"/>
              <a:sym typeface="Calibri" pitchFamily="34" charset="0"/>
            </a:endParaRPr>
          </a:p>
        </p:txBody>
      </p:sp>
    </p:spTree>
    <p:extLst>
      <p:ext uri="{BB962C8B-B14F-4D97-AF65-F5344CB8AC3E}">
        <p14:creationId xmlns:p14="http://schemas.microsoft.com/office/powerpoint/2010/main" val="2073799282"/>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30175" y="34925"/>
            <a:ext cx="8861425" cy="727075"/>
          </a:xfrm>
        </p:spPr>
        <p:txBody>
          <a:bodyPr/>
          <a:lstStyle/>
          <a:p>
            <a:pPr eaLnBrk="1" hangingPunct="1"/>
            <a:r>
              <a:rPr lang="en-US" altLang="en-US" sz="3200" dirty="0" smtClean="0">
                <a:solidFill>
                  <a:schemeClr val="bg1"/>
                </a:solidFill>
                <a:latin typeface="Bookman Old Style" pitchFamily="18" charset="0"/>
                <a:cs typeface="Arial" pitchFamily="34" charset="0"/>
              </a:rPr>
              <a:t>Contact Us</a:t>
            </a:r>
          </a:p>
        </p:txBody>
      </p:sp>
      <p:sp>
        <p:nvSpPr>
          <p:cNvPr id="25603" name="TextBox 7"/>
          <p:cNvSpPr txBox="1">
            <a:spLocks noChangeArrowheads="1"/>
          </p:cNvSpPr>
          <p:nvPr/>
        </p:nvSpPr>
        <p:spPr bwMode="auto">
          <a:xfrm>
            <a:off x="428625" y="4648200"/>
            <a:ext cx="635783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r>
              <a:rPr lang="en-US" altLang="en-US" sz="2000" dirty="0">
                <a:solidFill>
                  <a:srgbClr val="000000"/>
                </a:solidFill>
                <a:latin typeface="Bookman Old Style" panose="02050604050505020204" pitchFamily="18" charset="0"/>
                <a:ea typeface="MS PGothic" pitchFamily="34" charset="-128"/>
                <a:sym typeface="Calibri" pitchFamily="34" charset="0"/>
              </a:rPr>
              <a:t>WEBSITE: </a:t>
            </a:r>
            <a:r>
              <a:rPr lang="en-US" altLang="en-US" sz="2000" dirty="0">
                <a:solidFill>
                  <a:srgbClr val="000000"/>
                </a:solidFill>
                <a:latin typeface="Bookman Old Style" panose="02050604050505020204" pitchFamily="18" charset="0"/>
                <a:ea typeface="MS PGothic" pitchFamily="34" charset="-128"/>
                <a:sym typeface="Calibri" pitchFamily="34" charset="0"/>
                <a:hlinkClick r:id="rId3"/>
              </a:rPr>
              <a:t>www.benefits.va.gov/gibill</a:t>
            </a:r>
            <a:endParaRPr lang="en-US" altLang="en-US" sz="2000" dirty="0">
              <a:solidFill>
                <a:srgbClr val="000000"/>
              </a:solidFill>
              <a:latin typeface="Bookman Old Style" panose="02050604050505020204" pitchFamily="18" charset="0"/>
              <a:ea typeface="MS PGothic" pitchFamily="34" charset="-128"/>
              <a:sym typeface="Calibri" pitchFamily="34" charset="0"/>
            </a:endParaRPr>
          </a:p>
          <a:p>
            <a:pPr defTabSz="457200" eaLnBrk="1" fontAlgn="base" hangingPunct="1">
              <a:spcBef>
                <a:spcPct val="0"/>
              </a:spcBef>
              <a:spcAft>
                <a:spcPct val="0"/>
              </a:spcAft>
              <a:buSzTx/>
              <a:buFontTx/>
              <a:buNone/>
            </a:pPr>
            <a:r>
              <a:rPr lang="en-US" altLang="en-US" sz="2000" dirty="0">
                <a:solidFill>
                  <a:srgbClr val="000000"/>
                </a:solidFill>
                <a:latin typeface="Bookman Old Style" panose="02050604050505020204" pitchFamily="18" charset="0"/>
                <a:ea typeface="MS PGothic" pitchFamily="34" charset="-128"/>
                <a:sym typeface="Calibri" pitchFamily="34" charset="0"/>
              </a:rPr>
              <a:t>FACEBOOK: </a:t>
            </a:r>
            <a:r>
              <a:rPr lang="en-US" altLang="en-US" sz="2000" dirty="0">
                <a:solidFill>
                  <a:srgbClr val="000000"/>
                </a:solidFill>
                <a:latin typeface="Bookman Old Style" panose="02050604050505020204" pitchFamily="18" charset="0"/>
                <a:ea typeface="MS PGothic" pitchFamily="34" charset="-128"/>
                <a:sym typeface="Calibri" pitchFamily="34" charset="0"/>
                <a:hlinkClick r:id="rId4"/>
              </a:rPr>
              <a:t>www.facebook.com/gibillEducation</a:t>
            </a:r>
            <a:r>
              <a:rPr lang="en-US" altLang="en-US" sz="2000" dirty="0">
                <a:solidFill>
                  <a:srgbClr val="000000"/>
                </a:solidFill>
                <a:latin typeface="Bookman Old Style" panose="02050604050505020204" pitchFamily="18" charset="0"/>
                <a:ea typeface="MS PGothic" pitchFamily="34" charset="-128"/>
                <a:sym typeface="Calibri" pitchFamily="34" charset="0"/>
              </a:rPr>
              <a:t> </a:t>
            </a:r>
          </a:p>
          <a:p>
            <a:pPr defTabSz="457200" eaLnBrk="1" fontAlgn="base" hangingPunct="1">
              <a:spcBef>
                <a:spcPct val="0"/>
              </a:spcBef>
              <a:spcAft>
                <a:spcPct val="0"/>
              </a:spcAft>
              <a:buSzTx/>
              <a:buFontTx/>
              <a:buNone/>
            </a:pPr>
            <a:r>
              <a:rPr lang="en-US" altLang="en-US" sz="2000" dirty="0">
                <a:solidFill>
                  <a:srgbClr val="000000"/>
                </a:solidFill>
                <a:latin typeface="Bookman Old Style" panose="02050604050505020204" pitchFamily="18" charset="0"/>
                <a:ea typeface="MS PGothic" pitchFamily="34" charset="-128"/>
                <a:sym typeface="Calibri" pitchFamily="34" charset="0"/>
              </a:rPr>
              <a:t>TELEPHONE: 1-888-GIBILL-1 (1-888-442-4551)</a:t>
            </a:r>
          </a:p>
        </p:txBody>
      </p:sp>
      <p:pic>
        <p:nvPicPr>
          <p:cNvPr id="25604" name="Picture 1"/>
          <p:cNvPicPr>
            <a:picLocks noChangeAspect="1"/>
          </p:cNvPicPr>
          <p:nvPr/>
        </p:nvPicPr>
        <p:blipFill>
          <a:blip r:embed="rId5">
            <a:extLst>
              <a:ext uri="{28A0092B-C50C-407E-A947-70E740481C1C}">
                <a14:useLocalDpi xmlns:a14="http://schemas.microsoft.com/office/drawing/2010/main" val="0"/>
              </a:ext>
            </a:extLst>
          </a:blip>
          <a:srcRect t="-2" b="-687"/>
          <a:stretch>
            <a:fillRect/>
          </a:stretch>
        </p:blipFill>
        <p:spPr bwMode="auto">
          <a:xfrm>
            <a:off x="409575" y="1076325"/>
            <a:ext cx="332422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p:cNvPicPr>
            <a:picLocks noChangeAspect="1" noChangeArrowheads="1"/>
          </p:cNvPicPr>
          <p:nvPr/>
        </p:nvPicPr>
        <p:blipFill>
          <a:blip r:embed="rId6">
            <a:extLst>
              <a:ext uri="{28A0092B-C50C-407E-A947-70E740481C1C}">
                <a14:useLocalDpi xmlns:a14="http://schemas.microsoft.com/office/drawing/2010/main" val="0"/>
              </a:ext>
            </a:extLst>
          </a:blip>
          <a:srcRect l="29990" t="28973" r="46385" b="25632"/>
          <a:stretch>
            <a:fillRect/>
          </a:stretch>
        </p:blipFill>
        <p:spPr bwMode="auto">
          <a:xfrm>
            <a:off x="5378824" y="990600"/>
            <a:ext cx="2422525" cy="361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6" name="TextBox 7"/>
          <p:cNvSpPr txBox="1">
            <a:spLocks noChangeArrowheads="1"/>
          </p:cNvSpPr>
          <p:nvPr/>
        </p:nvSpPr>
        <p:spPr bwMode="auto">
          <a:xfrm>
            <a:off x="8686800" y="6484938"/>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r>
              <a:rPr lang="en-US" altLang="en-US" sz="1800" dirty="0" smtClean="0">
                <a:solidFill>
                  <a:srgbClr val="FFFFFF"/>
                </a:solidFill>
                <a:sym typeface="Calibri" pitchFamily="34" charset="0"/>
              </a:rPr>
              <a:t>23</a:t>
            </a:r>
            <a:endParaRPr lang="en-US" altLang="en-US" sz="1800" dirty="0">
              <a:solidFill>
                <a:srgbClr val="FFFFFF"/>
              </a:solidFill>
              <a:sym typeface="Calibri" pitchFamily="34" charset="0"/>
            </a:endParaRPr>
          </a:p>
        </p:txBody>
      </p:sp>
    </p:spTree>
    <p:extLst>
      <p:ext uri="{BB962C8B-B14F-4D97-AF65-F5344CB8AC3E}">
        <p14:creationId xmlns:p14="http://schemas.microsoft.com/office/powerpoint/2010/main" val="170347103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6200" y="76200"/>
            <a:ext cx="8915400" cy="609600"/>
          </a:xfrm>
        </p:spPr>
        <p:txBody>
          <a:bodyPr/>
          <a:lstStyle/>
          <a:p>
            <a:r>
              <a:rPr lang="en-US" altLang="en-US" sz="3200" dirty="0" smtClean="0">
                <a:solidFill>
                  <a:schemeClr val="bg1"/>
                </a:solidFill>
                <a:latin typeface="Arial" panose="020B0604020202020204" pitchFamily="34" charset="0"/>
                <a:cs typeface="Arial" panose="020B0604020202020204" pitchFamily="34" charset="0"/>
              </a:rPr>
              <a:t>FY 2011 – FY 2015 Trainees/Dollars Paid</a:t>
            </a:r>
            <a:endParaRPr lang="en-US" altLang="en-US" sz="3200" dirty="0" smtClean="0">
              <a:latin typeface="Arial" panose="020B0604020202020204" pitchFamily="34" charset="0"/>
              <a:cs typeface="Arial" panose="020B0604020202020204" pitchFamily="34" charset="0"/>
            </a:endParaRPr>
          </a:p>
        </p:txBody>
      </p:sp>
      <p:sp>
        <p:nvSpPr>
          <p:cNvPr id="4" name="TextBox 3"/>
          <p:cNvSpPr txBox="1"/>
          <p:nvPr/>
        </p:nvSpPr>
        <p:spPr>
          <a:xfrm>
            <a:off x="0" y="6488113"/>
            <a:ext cx="9144000" cy="36988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latinLnBrk="1" hangingPunct="0">
              <a:defRPr/>
            </a:pPr>
            <a:endParaRPr lang="en-US" dirty="0">
              <a:solidFill>
                <a:srgbClr val="FFFFFF"/>
              </a:solidFill>
              <a:latin typeface="Calibri"/>
              <a:ea typeface="Calibri"/>
              <a:cs typeface="Calibri"/>
              <a:sym typeface="Calibri"/>
            </a:endParaRPr>
          </a:p>
        </p:txBody>
      </p:sp>
      <p:sp>
        <p:nvSpPr>
          <p:cNvPr id="6" name="TextBox 5"/>
          <p:cNvSpPr txBox="1"/>
          <p:nvPr/>
        </p:nvSpPr>
        <p:spPr>
          <a:xfrm>
            <a:off x="0" y="6183313"/>
            <a:ext cx="9144000" cy="36988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latinLnBrk="1" hangingPunct="0">
              <a:defRPr/>
            </a:pPr>
            <a:endParaRPr lang="en-US" dirty="0">
              <a:solidFill>
                <a:srgbClr val="FFFFFF"/>
              </a:solidFill>
              <a:latin typeface="Calibri"/>
              <a:ea typeface="Calibri"/>
              <a:cs typeface="Calibri"/>
              <a:sym typeface="Calibri"/>
            </a:endParaRPr>
          </a:p>
        </p:txBody>
      </p:sp>
      <p:sp>
        <p:nvSpPr>
          <p:cNvPr id="7" name="TextBox 6"/>
          <p:cNvSpPr txBox="1"/>
          <p:nvPr/>
        </p:nvSpPr>
        <p:spPr>
          <a:xfrm>
            <a:off x="0" y="5867400"/>
            <a:ext cx="9144000" cy="369888"/>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latinLnBrk="1" hangingPunct="0">
              <a:defRPr/>
            </a:pPr>
            <a:endParaRPr lang="en-US" dirty="0">
              <a:solidFill>
                <a:srgbClr val="FFFFFF"/>
              </a:solidFill>
              <a:latin typeface="Calibri"/>
              <a:ea typeface="Calibri"/>
              <a:cs typeface="Calibri"/>
              <a:sym typeface="Calibri"/>
            </a:endParaRPr>
          </a:p>
        </p:txBody>
      </p:sp>
      <p:sp>
        <p:nvSpPr>
          <p:cNvPr id="8" name="TextBox 7"/>
          <p:cNvSpPr txBox="1"/>
          <p:nvPr/>
        </p:nvSpPr>
        <p:spPr>
          <a:xfrm>
            <a:off x="0" y="5573713"/>
            <a:ext cx="9144000" cy="36988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latinLnBrk="1" hangingPunct="0">
              <a:defRPr/>
            </a:pPr>
            <a:endParaRPr lang="en-US" dirty="0">
              <a:solidFill>
                <a:srgbClr val="FFFFFF"/>
              </a:solidFill>
              <a:latin typeface="Calibri"/>
              <a:ea typeface="Calibri"/>
              <a:cs typeface="Calibri"/>
              <a:sym typeface="Calibri"/>
            </a:endParaRPr>
          </a:p>
        </p:txBody>
      </p:sp>
      <p:sp>
        <p:nvSpPr>
          <p:cNvPr id="9" name="TextBox 8"/>
          <p:cNvSpPr txBox="1"/>
          <p:nvPr/>
        </p:nvSpPr>
        <p:spPr>
          <a:xfrm>
            <a:off x="0" y="5268913"/>
            <a:ext cx="9144000" cy="36988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latinLnBrk="1" hangingPunct="0">
              <a:defRPr/>
            </a:pPr>
            <a:endParaRPr lang="en-US" dirty="0">
              <a:solidFill>
                <a:srgbClr val="FFFFFF"/>
              </a:solidFill>
              <a:latin typeface="Calibri"/>
              <a:ea typeface="Calibri"/>
              <a:cs typeface="Calibri"/>
              <a:sym typeface="Calibri"/>
            </a:endParaRPr>
          </a:p>
        </p:txBody>
      </p:sp>
      <p:sp>
        <p:nvSpPr>
          <p:cNvPr id="10" name="TextBox 9"/>
          <p:cNvSpPr txBox="1"/>
          <p:nvPr/>
        </p:nvSpPr>
        <p:spPr>
          <a:xfrm>
            <a:off x="0" y="4964113"/>
            <a:ext cx="9144000" cy="369887"/>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latinLnBrk="1" hangingPunct="0">
              <a:defRPr/>
            </a:pPr>
            <a:endParaRPr lang="en-US" dirty="0">
              <a:solidFill>
                <a:srgbClr val="FFFFFF"/>
              </a:solidFill>
              <a:latin typeface="Calibri"/>
              <a:ea typeface="Calibri"/>
              <a:cs typeface="Calibri"/>
              <a:sym typeface="Calibri"/>
            </a:endParaRPr>
          </a:p>
        </p:txBody>
      </p:sp>
      <p:sp>
        <p:nvSpPr>
          <p:cNvPr id="11" name="TextBox 10"/>
          <p:cNvSpPr txBox="1"/>
          <p:nvPr/>
        </p:nvSpPr>
        <p:spPr>
          <a:xfrm>
            <a:off x="0" y="4648200"/>
            <a:ext cx="9144000" cy="369888"/>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latinLnBrk="1" hangingPunct="0">
              <a:defRPr/>
            </a:pPr>
            <a:endParaRPr lang="en-US" dirty="0">
              <a:solidFill>
                <a:srgbClr val="FFFFFF"/>
              </a:solidFill>
              <a:latin typeface="Calibri"/>
              <a:ea typeface="Calibri"/>
              <a:cs typeface="Calibri"/>
              <a:sym typeface="Calibri"/>
            </a:endParaRPr>
          </a:p>
        </p:txBody>
      </p:sp>
      <p:graphicFrame>
        <p:nvGraphicFramePr>
          <p:cNvPr id="12" name="Content Placeholder 2"/>
          <p:cNvGraphicFramePr>
            <a:graphicFrameLocks/>
          </p:cNvGraphicFramePr>
          <p:nvPr>
            <p:extLst>
              <p:ext uri="{D42A27DB-BD31-4B8C-83A1-F6EECF244321}">
                <p14:modId xmlns:p14="http://schemas.microsoft.com/office/powerpoint/2010/main" val="1050035748"/>
              </p:ext>
            </p:extLst>
          </p:nvPr>
        </p:nvGraphicFramePr>
        <p:xfrm>
          <a:off x="76200" y="838200"/>
          <a:ext cx="8961120" cy="5302253"/>
        </p:xfrm>
        <a:graphic>
          <a:graphicData uri="http://schemas.openxmlformats.org/drawingml/2006/table">
            <a:tbl>
              <a:tblPr firstRow="1" bandRow="1">
                <a:tableStyleId>{616DA210-FB5B-4158-B5E0-FEB733F419BA}</a:tableStyleId>
              </a:tblPr>
              <a:tblGrid>
                <a:gridCol w="795273">
                  <a:extLst>
                    <a:ext uri="{9D8B030D-6E8A-4147-A177-3AD203B41FA5}">
                      <a16:colId xmlns:a16="http://schemas.microsoft.com/office/drawing/2014/main" val="20000"/>
                    </a:ext>
                  </a:extLst>
                </a:gridCol>
                <a:gridCol w="1816026">
                  <a:extLst>
                    <a:ext uri="{9D8B030D-6E8A-4147-A177-3AD203B41FA5}">
                      <a16:colId xmlns:a16="http://schemas.microsoft.com/office/drawing/2014/main" val="20001"/>
                    </a:ext>
                  </a:extLst>
                </a:gridCol>
                <a:gridCol w="1198701">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341120">
                  <a:extLst>
                    <a:ext uri="{9D8B030D-6E8A-4147-A177-3AD203B41FA5}">
                      <a16:colId xmlns:a16="http://schemas.microsoft.com/office/drawing/2014/main" val="20006"/>
                    </a:ext>
                  </a:extLst>
                </a:gridCol>
              </a:tblGrid>
              <a:tr h="731373">
                <a:tc>
                  <a:txBody>
                    <a:bodyPr/>
                    <a:lstStyle/>
                    <a:p>
                      <a:pPr algn="ctr"/>
                      <a:r>
                        <a:rPr lang="en-US" sz="1000" b="1" dirty="0" smtClean="0">
                          <a:latin typeface="Arial" panose="020B0604020202020204" pitchFamily="34" charset="0"/>
                        </a:rPr>
                        <a:t>Benefit</a:t>
                      </a:r>
                      <a:endParaRPr lang="en-US" sz="1000" b="1" dirty="0">
                        <a:latin typeface="Arial" panose="020B0604020202020204" pitchFamily="34" charset="0"/>
                      </a:endParaRPr>
                    </a:p>
                  </a:txBody>
                  <a:tcPr marT="45658" marB="45658" anchor="ctr"/>
                </a:tc>
                <a:tc>
                  <a:txBody>
                    <a:bodyPr/>
                    <a:lstStyle/>
                    <a:p>
                      <a:pPr algn="ctr"/>
                      <a:r>
                        <a:rPr lang="en-US" sz="1000" b="1" dirty="0" smtClean="0">
                          <a:latin typeface="Arial" panose="020B0604020202020204" pitchFamily="34" charset="0"/>
                        </a:rPr>
                        <a:t>Education</a:t>
                      </a:r>
                      <a:r>
                        <a:rPr lang="en-US" sz="1000" b="1" baseline="0" dirty="0" smtClean="0">
                          <a:latin typeface="Arial" panose="020B0604020202020204" pitchFamily="34" charset="0"/>
                        </a:rPr>
                        <a:t> Programs</a:t>
                      </a:r>
                      <a:endParaRPr lang="en-US" sz="1000" b="1" dirty="0">
                        <a:latin typeface="Arial" panose="020B0604020202020204" pitchFamily="34" charset="0"/>
                      </a:endParaRPr>
                    </a:p>
                  </a:txBody>
                  <a:tcPr marT="45658" marB="45658" anchor="ctr"/>
                </a:tc>
                <a:tc>
                  <a:txBody>
                    <a:bodyPr/>
                    <a:lstStyle/>
                    <a:p>
                      <a:pPr algn="ctr"/>
                      <a:r>
                        <a:rPr lang="en-US" sz="1000" b="1" dirty="0" smtClean="0">
                          <a:latin typeface="Arial" panose="020B0604020202020204" pitchFamily="34" charset="0"/>
                        </a:rPr>
                        <a:t>FY</a:t>
                      </a:r>
                      <a:r>
                        <a:rPr lang="en-US" sz="1000" b="1" baseline="0" dirty="0" smtClean="0">
                          <a:latin typeface="Arial" panose="020B0604020202020204" pitchFamily="34" charset="0"/>
                        </a:rPr>
                        <a:t> </a:t>
                      </a:r>
                      <a:r>
                        <a:rPr lang="en-US" sz="1000" b="1" dirty="0" smtClean="0">
                          <a:latin typeface="Arial" panose="020B0604020202020204" pitchFamily="34" charset="0"/>
                        </a:rPr>
                        <a:t>11 Trainees </a:t>
                      </a:r>
                    </a:p>
                    <a:p>
                      <a:pPr algn="ctr"/>
                      <a:r>
                        <a:rPr lang="en-US" sz="1000" b="1" dirty="0" smtClean="0">
                          <a:latin typeface="Arial" panose="020B0604020202020204" pitchFamily="34" charset="0"/>
                        </a:rPr>
                        <a:t>Dollars Paid</a:t>
                      </a:r>
                      <a:endParaRPr lang="en-US" sz="1000" b="1" dirty="0">
                        <a:latin typeface="Arial" panose="020B0604020202020204" pitchFamily="34" charset="0"/>
                      </a:endParaRPr>
                    </a:p>
                  </a:txBody>
                  <a:tcPr marT="45658" marB="45658" anchor="ctr"/>
                </a:tc>
                <a:tc>
                  <a:txBody>
                    <a:bodyPr/>
                    <a:lstStyle/>
                    <a:p>
                      <a:pPr algn="ctr"/>
                      <a:r>
                        <a:rPr lang="en-US" sz="1000" b="1" dirty="0" smtClean="0">
                          <a:latin typeface="Arial" panose="020B0604020202020204" pitchFamily="34" charset="0"/>
                        </a:rPr>
                        <a:t>FY</a:t>
                      </a:r>
                      <a:r>
                        <a:rPr lang="en-US" sz="1000" b="1" baseline="0" dirty="0" smtClean="0">
                          <a:latin typeface="Arial" panose="020B0604020202020204" pitchFamily="34" charset="0"/>
                        </a:rPr>
                        <a:t> </a:t>
                      </a:r>
                      <a:r>
                        <a:rPr lang="en-US" sz="1000" b="1" dirty="0" smtClean="0">
                          <a:latin typeface="Arial" panose="020B0604020202020204" pitchFamily="34" charset="0"/>
                        </a:rPr>
                        <a:t>12 Trainees  Dollars Paid</a:t>
                      </a:r>
                      <a:endParaRPr lang="en-US" sz="1000" b="1" dirty="0">
                        <a:latin typeface="Arial" panose="020B0604020202020204" pitchFamily="34" charset="0"/>
                      </a:endParaRPr>
                    </a:p>
                  </a:txBody>
                  <a:tcPr marT="45658" marB="45658"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latin typeface="Arial" panose="020B0604020202020204" pitchFamily="34" charset="0"/>
                        </a:rPr>
                        <a:t>FY</a:t>
                      </a:r>
                      <a:r>
                        <a:rPr lang="en-US" sz="1000" b="1" baseline="0" dirty="0" smtClean="0">
                          <a:latin typeface="Arial" panose="020B0604020202020204" pitchFamily="34" charset="0"/>
                        </a:rPr>
                        <a:t> </a:t>
                      </a:r>
                      <a:r>
                        <a:rPr lang="en-US" sz="1000" b="1" dirty="0" smtClean="0">
                          <a:latin typeface="Arial" panose="020B0604020202020204" pitchFamily="34" charset="0"/>
                        </a:rPr>
                        <a:t>13 Trainees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latin typeface="Arial" panose="020B0604020202020204" pitchFamily="34" charset="0"/>
                        </a:rPr>
                        <a:t>Dollars Paid</a:t>
                      </a:r>
                    </a:p>
                  </a:txBody>
                  <a:tcPr marT="45658" marB="45658"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1" dirty="0" smtClean="0">
                        <a:latin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latin typeface="Arial" panose="020B0604020202020204" pitchFamily="34" charset="0"/>
                        </a:rPr>
                        <a:t>FY</a:t>
                      </a:r>
                      <a:r>
                        <a:rPr lang="en-US" sz="1000" b="1" baseline="0" dirty="0" smtClean="0">
                          <a:latin typeface="Arial" panose="020B0604020202020204" pitchFamily="34" charset="0"/>
                        </a:rPr>
                        <a:t> </a:t>
                      </a:r>
                      <a:r>
                        <a:rPr lang="en-US" sz="1000" b="1" dirty="0" smtClean="0">
                          <a:latin typeface="Arial" panose="020B0604020202020204" pitchFamily="34" charset="0"/>
                        </a:rPr>
                        <a:t>14 Trainees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latin typeface="Arial" panose="020B0604020202020204" pitchFamily="34" charset="0"/>
                        </a:rPr>
                        <a:t>Dollars Paid</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000" b="1" dirty="0" smtClean="0">
                        <a:latin typeface="Arial" panose="020B0604020202020204" pitchFamily="34" charset="0"/>
                      </a:endParaRPr>
                    </a:p>
                  </a:txBody>
                  <a:tcPr marT="45658" marB="45658"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latin typeface="Arial" panose="020B0604020202020204" pitchFamily="34" charset="0"/>
                        </a:rPr>
                        <a:t>FY</a:t>
                      </a:r>
                      <a:r>
                        <a:rPr lang="en-US" sz="1000" b="1" baseline="0" dirty="0" smtClean="0">
                          <a:latin typeface="Arial" panose="020B0604020202020204" pitchFamily="34" charset="0"/>
                        </a:rPr>
                        <a:t> </a:t>
                      </a:r>
                      <a:r>
                        <a:rPr lang="en-US" sz="1000" b="1" dirty="0" smtClean="0">
                          <a:latin typeface="Arial" panose="020B0604020202020204" pitchFamily="34" charset="0"/>
                        </a:rPr>
                        <a:t>15 Trainees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000" b="1" dirty="0" smtClean="0">
                          <a:latin typeface="Arial" panose="020B0604020202020204" pitchFamily="34" charset="0"/>
                        </a:rPr>
                        <a:t>Dollars Paid</a:t>
                      </a:r>
                    </a:p>
                  </a:txBody>
                  <a:tcPr marT="45658" marB="45658" anchor="ctr"/>
                </a:tc>
                <a:extLst>
                  <a:ext uri="{0D108BD9-81ED-4DB2-BD59-A6C34878D82A}">
                    <a16:rowId xmlns:a16="http://schemas.microsoft.com/office/drawing/2014/main" val="10000"/>
                  </a:ext>
                </a:extLst>
              </a:tr>
              <a:tr h="571360">
                <a:tc>
                  <a:txBody>
                    <a:bodyPr/>
                    <a:lstStyle/>
                    <a:p>
                      <a:pPr algn="ctr"/>
                      <a:r>
                        <a:rPr lang="en-US" sz="1000" b="1" dirty="0" smtClean="0">
                          <a:latin typeface="Arial" panose="020B0604020202020204" pitchFamily="34" charset="0"/>
                        </a:rPr>
                        <a:t>Chapter 30</a:t>
                      </a:r>
                      <a:endParaRPr lang="en-US" sz="1000" b="1" dirty="0">
                        <a:latin typeface="Arial" panose="020B0604020202020204" pitchFamily="34" charset="0"/>
                      </a:endParaRPr>
                    </a:p>
                  </a:txBody>
                  <a:tcPr marT="45658" marB="45658" anchor="ctr"/>
                </a:tc>
                <a:tc>
                  <a:txBody>
                    <a:bodyPr/>
                    <a:lstStyle/>
                    <a:p>
                      <a:pPr algn="l"/>
                      <a:r>
                        <a:rPr lang="en-US" sz="1000" b="1" dirty="0" smtClean="0">
                          <a:latin typeface="Arial" panose="020B0604020202020204" pitchFamily="34" charset="0"/>
                        </a:rPr>
                        <a:t>Montgomery GI Bill (MGIB)-AD</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185,220 / $1.4</a:t>
                      </a:r>
                      <a:r>
                        <a:rPr lang="en-US" sz="1000" b="1" baseline="0" dirty="0" smtClean="0">
                          <a:latin typeface="Arial" panose="020B0604020202020204" pitchFamily="34" charset="0"/>
                        </a:rPr>
                        <a:t>B</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118,549 / $932</a:t>
                      </a:r>
                      <a:r>
                        <a:rPr lang="en-US" sz="1000" b="1" baseline="0" dirty="0" smtClean="0">
                          <a:latin typeface="Arial" panose="020B0604020202020204" pitchFamily="34" charset="0"/>
                        </a:rPr>
                        <a:t>M</a:t>
                      </a: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99,755 / $775M</a:t>
                      </a:r>
                    </a:p>
                  </a:txBody>
                  <a:tcPr marT="45658" marB="45658"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000" b="1" dirty="0" smtClean="0">
                        <a:latin typeface="Arial" panose="020B0604020202020204"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000" b="1" dirty="0" smtClean="0">
                          <a:latin typeface="Arial" panose="020B0604020202020204" pitchFamily="34" charset="0"/>
                        </a:rPr>
                        <a:t>77,389 / $512M</a:t>
                      </a:r>
                    </a:p>
                    <a:p>
                      <a:pPr algn="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61,403 / $442.2M</a:t>
                      </a:r>
                    </a:p>
                  </a:txBody>
                  <a:tcPr marT="45658" marB="45658" anchor="ctr"/>
                </a:tc>
                <a:extLst>
                  <a:ext uri="{0D108BD9-81ED-4DB2-BD59-A6C34878D82A}">
                    <a16:rowId xmlns:a16="http://schemas.microsoft.com/office/drawing/2014/main" val="10001"/>
                  </a:ext>
                </a:extLst>
              </a:tr>
              <a:tr h="571360">
                <a:tc>
                  <a:txBody>
                    <a:bodyPr/>
                    <a:lstStyle/>
                    <a:p>
                      <a:pPr algn="ctr"/>
                      <a:r>
                        <a:rPr lang="en-US" sz="1000" b="1" dirty="0" smtClean="0">
                          <a:latin typeface="Arial" panose="020B0604020202020204" pitchFamily="34" charset="0"/>
                        </a:rPr>
                        <a:t>Chapter 32</a:t>
                      </a:r>
                      <a:r>
                        <a:rPr lang="en-US" sz="1000" b="1" baseline="0" dirty="0" smtClean="0">
                          <a:latin typeface="Arial" panose="020B0604020202020204" pitchFamily="34" charset="0"/>
                        </a:rPr>
                        <a:t> </a:t>
                      </a:r>
                      <a:endParaRPr lang="en-US" sz="1000" b="1" dirty="0">
                        <a:latin typeface="Arial" panose="020B0604020202020204" pitchFamily="34" charset="0"/>
                      </a:endParaRPr>
                    </a:p>
                  </a:txBody>
                  <a:tcPr marT="45658" marB="45658" anchor="ctr"/>
                </a:tc>
                <a:tc>
                  <a:txBody>
                    <a:bodyPr/>
                    <a:lstStyle/>
                    <a:p>
                      <a:pPr algn="l"/>
                      <a:r>
                        <a:rPr lang="en-US" sz="1000" b="1" dirty="0" smtClean="0">
                          <a:latin typeface="Arial" panose="020B0604020202020204" pitchFamily="34" charset="0"/>
                        </a:rPr>
                        <a:t>Veterans</a:t>
                      </a:r>
                      <a:r>
                        <a:rPr lang="en-US" sz="1000" b="1" baseline="0" dirty="0" smtClean="0">
                          <a:latin typeface="Arial" panose="020B0604020202020204" pitchFamily="34" charset="0"/>
                        </a:rPr>
                        <a:t> Educational Assistance Program (VEAP)</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112 / $1.3</a:t>
                      </a:r>
                      <a:r>
                        <a:rPr lang="en-US" sz="1000" b="1" baseline="0" dirty="0" smtClean="0">
                          <a:latin typeface="Arial" panose="020B0604020202020204" pitchFamily="34" charset="0"/>
                        </a:rPr>
                        <a:t>M</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76 / $682</a:t>
                      </a:r>
                      <a:r>
                        <a:rPr lang="en-US" sz="1000" b="1" baseline="0" dirty="0" smtClean="0">
                          <a:latin typeface="Arial" panose="020B0604020202020204" pitchFamily="34" charset="0"/>
                        </a:rPr>
                        <a:t>K</a:t>
                      </a: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29 / $496K</a:t>
                      </a:r>
                    </a:p>
                  </a:txBody>
                  <a:tcPr marT="45658" marB="45658"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000" b="1" dirty="0" smtClean="0">
                        <a:latin typeface="Arial" panose="020B0604020202020204"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000" b="1" dirty="0" smtClean="0">
                          <a:latin typeface="Arial" panose="020B0604020202020204" pitchFamily="34" charset="0"/>
                        </a:rPr>
                        <a:t>8 / $359K</a:t>
                      </a:r>
                    </a:p>
                    <a:p>
                      <a:pPr algn="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4 / $35K</a:t>
                      </a:r>
                    </a:p>
                  </a:txBody>
                  <a:tcPr marT="45658" marB="45658" anchor="ctr"/>
                </a:tc>
                <a:extLst>
                  <a:ext uri="{0D108BD9-81ED-4DB2-BD59-A6C34878D82A}">
                    <a16:rowId xmlns:a16="http://schemas.microsoft.com/office/drawing/2014/main" val="10002"/>
                  </a:ext>
                </a:extLst>
              </a:tr>
              <a:tr h="571360">
                <a:tc>
                  <a:txBody>
                    <a:bodyPr/>
                    <a:lstStyle/>
                    <a:p>
                      <a:pPr algn="ctr"/>
                      <a:r>
                        <a:rPr lang="en-US" sz="1000" b="1" dirty="0" smtClean="0">
                          <a:latin typeface="Arial" panose="020B0604020202020204" pitchFamily="34" charset="0"/>
                        </a:rPr>
                        <a:t>*Chapter 33</a:t>
                      </a:r>
                      <a:endParaRPr lang="en-US" sz="1000" b="1" dirty="0">
                        <a:latin typeface="Arial" panose="020B0604020202020204" pitchFamily="34" charset="0"/>
                      </a:endParaRPr>
                    </a:p>
                  </a:txBody>
                  <a:tcPr marT="45658" marB="45658" anchor="ctr"/>
                </a:tc>
                <a:tc>
                  <a:txBody>
                    <a:bodyPr/>
                    <a:lstStyle/>
                    <a:p>
                      <a:pPr algn="l"/>
                      <a:r>
                        <a:rPr lang="en-US" sz="1000" b="1" dirty="0" smtClean="0">
                          <a:latin typeface="Arial" panose="020B0604020202020204" pitchFamily="34" charset="0"/>
                        </a:rPr>
                        <a:t>Post</a:t>
                      </a:r>
                      <a:r>
                        <a:rPr lang="en-US" sz="1000" b="1" baseline="0" dirty="0" smtClean="0">
                          <a:latin typeface="Arial" panose="020B0604020202020204" pitchFamily="34" charset="0"/>
                        </a:rPr>
                        <a:t>-9/11 GI Bill</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555,329 / $7.7</a:t>
                      </a:r>
                      <a:r>
                        <a:rPr lang="en-US" sz="1000" b="1" baseline="0" dirty="0" smtClean="0">
                          <a:latin typeface="Arial" panose="020B0604020202020204" pitchFamily="34" charset="0"/>
                        </a:rPr>
                        <a:t>B</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646,302 / $8.5</a:t>
                      </a:r>
                      <a:r>
                        <a:rPr lang="en-US" sz="1000" b="1" baseline="0" dirty="0" smtClean="0">
                          <a:latin typeface="Arial" panose="020B0604020202020204" pitchFamily="34" charset="0"/>
                        </a:rPr>
                        <a:t>B</a:t>
                      </a: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754,229 / $10.2B</a:t>
                      </a:r>
                    </a:p>
                  </a:txBody>
                  <a:tcPr marT="45658" marB="45658"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000" b="1" dirty="0" smtClean="0">
                        <a:latin typeface="Arial" panose="020B0604020202020204"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r>
                        <a:rPr lang="en-US" sz="1000" b="1" dirty="0" smtClean="0">
                          <a:latin typeface="Arial" panose="020B0604020202020204" pitchFamily="34" charset="0"/>
                        </a:rPr>
                        <a:t>790,408 / $10.8B</a:t>
                      </a:r>
                    </a:p>
                    <a:p>
                      <a:pPr algn="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790,507 / $11.2B</a:t>
                      </a:r>
                    </a:p>
                  </a:txBody>
                  <a:tcPr marT="45658" marB="45658" anchor="ctr"/>
                </a:tc>
                <a:extLst>
                  <a:ext uri="{0D108BD9-81ED-4DB2-BD59-A6C34878D82A}">
                    <a16:rowId xmlns:a16="http://schemas.microsoft.com/office/drawing/2014/main" val="10003"/>
                  </a:ext>
                </a:extLst>
              </a:tr>
              <a:tr h="571360">
                <a:tc>
                  <a:txBody>
                    <a:bodyPr/>
                    <a:lstStyle/>
                    <a:p>
                      <a:pPr algn="ctr"/>
                      <a:r>
                        <a:rPr lang="en-US" sz="1000" b="1" dirty="0" smtClean="0">
                          <a:latin typeface="Arial" panose="020B0604020202020204" pitchFamily="34" charset="0"/>
                        </a:rPr>
                        <a:t>Chapter</a:t>
                      </a:r>
                      <a:r>
                        <a:rPr lang="en-US" sz="1000" b="1" baseline="0" dirty="0" smtClean="0">
                          <a:latin typeface="Arial" panose="020B0604020202020204" pitchFamily="34" charset="0"/>
                        </a:rPr>
                        <a:t> 35</a:t>
                      </a:r>
                      <a:endParaRPr lang="en-US" sz="1000" b="1" dirty="0">
                        <a:latin typeface="Arial" panose="020B0604020202020204" pitchFamily="34" charset="0"/>
                      </a:endParaRPr>
                    </a:p>
                  </a:txBody>
                  <a:tcPr marT="45658" marB="45658" anchor="ctr"/>
                </a:tc>
                <a:tc>
                  <a:txBody>
                    <a:bodyPr/>
                    <a:lstStyle/>
                    <a:p>
                      <a:pPr algn="l"/>
                      <a:r>
                        <a:rPr lang="en-US" sz="1000" b="1" dirty="0" smtClean="0">
                          <a:latin typeface="Arial" panose="020B0604020202020204" pitchFamily="34" charset="0"/>
                        </a:rPr>
                        <a:t>Survivors’ and</a:t>
                      </a:r>
                      <a:r>
                        <a:rPr lang="en-US" sz="1000" b="1" baseline="0" dirty="0" smtClean="0">
                          <a:latin typeface="Arial" panose="020B0604020202020204" pitchFamily="34" charset="0"/>
                        </a:rPr>
                        <a:t> Dependents’ Educational Assistance Program (DEA)</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90,657 / $463</a:t>
                      </a:r>
                      <a:r>
                        <a:rPr lang="en-US" sz="1000" b="1" baseline="0" dirty="0" smtClean="0">
                          <a:latin typeface="Arial" panose="020B0604020202020204" pitchFamily="34" charset="0"/>
                        </a:rPr>
                        <a:t>M</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87,707 / $455</a:t>
                      </a:r>
                      <a:r>
                        <a:rPr lang="en-US" sz="1000" b="1" baseline="0" dirty="0" smtClean="0">
                          <a:latin typeface="Arial" panose="020B0604020202020204" pitchFamily="34" charset="0"/>
                        </a:rPr>
                        <a:t>M</a:t>
                      </a: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89,160 / $483M</a:t>
                      </a:r>
                    </a:p>
                  </a:txBody>
                  <a:tcPr marT="45658" marB="45658" anchor="ctr"/>
                </a:tc>
                <a:tc>
                  <a:txBody>
                    <a:bodyPr/>
                    <a:lstStyle/>
                    <a:p>
                      <a:pPr algn="r"/>
                      <a:endParaRPr lang="en-US" sz="1000" b="1" dirty="0" smtClean="0">
                        <a:latin typeface="Arial" panose="020B0604020202020204" pitchFamily="34" charset="0"/>
                      </a:endParaRPr>
                    </a:p>
                    <a:p>
                      <a:pPr algn="r"/>
                      <a:r>
                        <a:rPr lang="en-US" sz="1000" b="1" dirty="0" smtClean="0">
                          <a:latin typeface="Arial" panose="020B0604020202020204" pitchFamily="34" charset="0"/>
                        </a:rPr>
                        <a:t>90,789 / $514M</a:t>
                      </a:r>
                    </a:p>
                    <a:p>
                      <a:pPr algn="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91,755 / $493.2M</a:t>
                      </a:r>
                    </a:p>
                  </a:txBody>
                  <a:tcPr marT="45658" marB="45658" anchor="ctr"/>
                </a:tc>
                <a:extLst>
                  <a:ext uri="{0D108BD9-81ED-4DB2-BD59-A6C34878D82A}">
                    <a16:rowId xmlns:a16="http://schemas.microsoft.com/office/drawing/2014/main" val="10004"/>
                  </a:ext>
                </a:extLst>
              </a:tr>
              <a:tr h="571360">
                <a:tc>
                  <a:txBody>
                    <a:bodyPr/>
                    <a:lstStyle/>
                    <a:p>
                      <a:pPr algn="ctr"/>
                      <a:r>
                        <a:rPr lang="en-US" sz="1000" b="1" dirty="0" smtClean="0">
                          <a:latin typeface="Arial" panose="020B0604020202020204" pitchFamily="34" charset="0"/>
                        </a:rPr>
                        <a:t>Chapter</a:t>
                      </a:r>
                      <a:r>
                        <a:rPr lang="en-US" sz="1000" b="1" baseline="0" dirty="0" smtClean="0">
                          <a:latin typeface="Arial" panose="020B0604020202020204" pitchFamily="34" charset="0"/>
                        </a:rPr>
                        <a:t> 1606</a:t>
                      </a:r>
                      <a:endParaRPr lang="en-US" sz="1000" b="1" dirty="0">
                        <a:latin typeface="Arial" panose="020B0604020202020204" pitchFamily="34" charset="0"/>
                      </a:endParaRPr>
                    </a:p>
                  </a:txBody>
                  <a:tcPr marT="45658" marB="45658" anchor="ctr"/>
                </a:tc>
                <a:tc>
                  <a:txBody>
                    <a:bodyPr/>
                    <a:lstStyle/>
                    <a:p>
                      <a:pPr algn="l"/>
                      <a:r>
                        <a:rPr lang="en-US" sz="1000" b="1" dirty="0" smtClean="0">
                          <a:latin typeface="Arial" panose="020B0604020202020204" pitchFamily="34" charset="0"/>
                        </a:rPr>
                        <a:t>Montgomery</a:t>
                      </a:r>
                      <a:r>
                        <a:rPr lang="en-US" sz="1000" b="1" baseline="0" dirty="0" smtClean="0">
                          <a:latin typeface="Arial" panose="020B0604020202020204" pitchFamily="34" charset="0"/>
                        </a:rPr>
                        <a:t> GI Bill Selected Reserve (MGIB-SR)</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65,216 / $201</a:t>
                      </a:r>
                      <a:r>
                        <a:rPr lang="en-US" sz="1000" b="1" baseline="0" dirty="0" smtClean="0">
                          <a:latin typeface="Arial" panose="020B0604020202020204" pitchFamily="34" charset="0"/>
                        </a:rPr>
                        <a:t>M</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60,393 / $157</a:t>
                      </a:r>
                      <a:r>
                        <a:rPr lang="en-US" sz="1000" b="1" baseline="0" dirty="0" smtClean="0">
                          <a:latin typeface="Arial" panose="020B0604020202020204" pitchFamily="34" charset="0"/>
                        </a:rPr>
                        <a:t>M</a:t>
                      </a: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62,656 / $156M</a:t>
                      </a:r>
                    </a:p>
                  </a:txBody>
                  <a:tcPr marT="45658" marB="45658" anchor="ctr"/>
                </a:tc>
                <a:tc>
                  <a:txBody>
                    <a:bodyPr/>
                    <a:lstStyle/>
                    <a:p>
                      <a:pPr algn="r"/>
                      <a:endParaRPr lang="en-US" sz="1000" b="1" dirty="0" smtClean="0">
                        <a:latin typeface="Arial" panose="020B0604020202020204" pitchFamily="34" charset="0"/>
                      </a:endParaRPr>
                    </a:p>
                    <a:p>
                      <a:pPr algn="r"/>
                      <a:r>
                        <a:rPr lang="en-US" sz="1000" b="1" dirty="0" smtClean="0">
                          <a:latin typeface="Arial" panose="020B0604020202020204" pitchFamily="34" charset="0"/>
                        </a:rPr>
                        <a:t>63,745/ $150M</a:t>
                      </a:r>
                    </a:p>
                    <a:p>
                      <a:pPr algn="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 63,030 / $141.1M</a:t>
                      </a:r>
                    </a:p>
                  </a:txBody>
                  <a:tcPr marT="45658" marB="45658" anchor="ctr"/>
                </a:tc>
                <a:extLst>
                  <a:ext uri="{0D108BD9-81ED-4DB2-BD59-A6C34878D82A}">
                    <a16:rowId xmlns:a16="http://schemas.microsoft.com/office/drawing/2014/main" val="10005"/>
                  </a:ext>
                </a:extLst>
              </a:tr>
              <a:tr h="571360">
                <a:tc>
                  <a:txBody>
                    <a:bodyPr/>
                    <a:lstStyle/>
                    <a:p>
                      <a:pPr algn="ctr"/>
                      <a:r>
                        <a:rPr lang="en-US" sz="1000" b="1" dirty="0" smtClean="0">
                          <a:latin typeface="Arial" panose="020B0604020202020204" pitchFamily="34" charset="0"/>
                        </a:rPr>
                        <a:t>Chapter</a:t>
                      </a:r>
                      <a:r>
                        <a:rPr lang="en-US" sz="1000" b="1" baseline="0" dirty="0" smtClean="0">
                          <a:latin typeface="Arial" panose="020B0604020202020204" pitchFamily="34" charset="0"/>
                        </a:rPr>
                        <a:t> 1607</a:t>
                      </a:r>
                      <a:endParaRPr lang="en-US" sz="1000" b="1" dirty="0">
                        <a:latin typeface="Arial" panose="020B0604020202020204" pitchFamily="34" charset="0"/>
                      </a:endParaRPr>
                    </a:p>
                  </a:txBody>
                  <a:tcPr marT="45658" marB="45658" anchor="ctr"/>
                </a:tc>
                <a:tc>
                  <a:txBody>
                    <a:bodyPr/>
                    <a:lstStyle/>
                    <a:p>
                      <a:pPr algn="l"/>
                      <a:r>
                        <a:rPr lang="en-US" sz="1000" b="1" dirty="0" smtClean="0">
                          <a:latin typeface="Arial" panose="020B0604020202020204" pitchFamily="34" charset="0"/>
                        </a:rPr>
                        <a:t>Reserve</a:t>
                      </a:r>
                      <a:r>
                        <a:rPr lang="en-US" sz="1000" b="1" baseline="0" dirty="0" smtClean="0">
                          <a:latin typeface="Arial" panose="020B0604020202020204" pitchFamily="34" charset="0"/>
                        </a:rPr>
                        <a:t> Educational Assistance Program (REAP)</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27,302 / $95</a:t>
                      </a:r>
                      <a:r>
                        <a:rPr lang="en-US" sz="1000" b="1" baseline="0" dirty="0" smtClean="0">
                          <a:latin typeface="Arial" panose="020B0604020202020204" pitchFamily="34" charset="0"/>
                        </a:rPr>
                        <a:t>M</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19,774 / $77</a:t>
                      </a:r>
                      <a:r>
                        <a:rPr lang="en-US" sz="1000" b="1" baseline="0" dirty="0" smtClean="0">
                          <a:latin typeface="Arial" panose="020B0604020202020204" pitchFamily="34" charset="0"/>
                        </a:rPr>
                        <a:t>M</a:t>
                      </a: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17, 297 / $70M</a:t>
                      </a:r>
                    </a:p>
                  </a:txBody>
                  <a:tcPr marT="45658" marB="45658" anchor="ctr"/>
                </a:tc>
                <a:tc>
                  <a:txBody>
                    <a:bodyPr/>
                    <a:lstStyle/>
                    <a:p>
                      <a:pPr algn="r"/>
                      <a:endParaRPr lang="en-US" sz="1000" b="1" dirty="0" smtClean="0">
                        <a:latin typeface="Arial" panose="020B0604020202020204" pitchFamily="34" charset="0"/>
                      </a:endParaRPr>
                    </a:p>
                    <a:p>
                      <a:pPr algn="r"/>
                      <a:r>
                        <a:rPr lang="en-US" sz="1000" b="1" dirty="0" smtClean="0">
                          <a:latin typeface="Arial" panose="020B0604020202020204" pitchFamily="34" charset="0"/>
                        </a:rPr>
                        <a:t>13,784/ $56M</a:t>
                      </a:r>
                    </a:p>
                    <a:p>
                      <a:pPr algn="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9,965 / $40.5M</a:t>
                      </a:r>
                    </a:p>
                  </a:txBody>
                  <a:tcPr marT="45658" marB="45658" anchor="ctr"/>
                </a:tc>
                <a:extLst>
                  <a:ext uri="{0D108BD9-81ED-4DB2-BD59-A6C34878D82A}">
                    <a16:rowId xmlns:a16="http://schemas.microsoft.com/office/drawing/2014/main" val="10006"/>
                  </a:ext>
                </a:extLst>
              </a:tr>
              <a:tr h="571360">
                <a:tc>
                  <a:txBody>
                    <a:bodyPr/>
                    <a:lstStyle/>
                    <a:p>
                      <a:endParaRPr lang="en-US" sz="1000" b="1" dirty="0">
                        <a:latin typeface="Arial" panose="020B0604020202020204" pitchFamily="34" charset="0"/>
                      </a:endParaRPr>
                    </a:p>
                  </a:txBody>
                  <a:tcPr marT="45658" marB="45658" anchor="ctr"/>
                </a:tc>
                <a:tc>
                  <a:txBody>
                    <a:bodyPr/>
                    <a:lstStyle/>
                    <a:p>
                      <a:pPr algn="l"/>
                      <a:r>
                        <a:rPr lang="en-US" sz="1000" b="1" dirty="0" smtClean="0">
                          <a:latin typeface="Arial" panose="020B0604020202020204" pitchFamily="34" charset="0"/>
                        </a:rPr>
                        <a:t>Veterans Retraining</a:t>
                      </a:r>
                      <a:r>
                        <a:rPr lang="en-US" sz="1000" b="1" baseline="0" dirty="0" smtClean="0">
                          <a:latin typeface="Arial" panose="020B0604020202020204" pitchFamily="34" charset="0"/>
                        </a:rPr>
                        <a:t> Assistance Program (</a:t>
                      </a:r>
                      <a:r>
                        <a:rPr lang="en-US" sz="1000" b="1" dirty="0" smtClean="0">
                          <a:latin typeface="Arial" panose="020B0604020202020204" pitchFamily="34" charset="0"/>
                        </a:rPr>
                        <a:t>VRAP) </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N/A</a:t>
                      </a:r>
                      <a:endParaRPr lang="en-US" sz="1000" b="1" dirty="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12,251 / $6.1</a:t>
                      </a:r>
                      <a:r>
                        <a:rPr lang="en-US" sz="1000" b="1" baseline="0" dirty="0" smtClean="0">
                          <a:latin typeface="Arial" panose="020B0604020202020204" pitchFamily="34" charset="0"/>
                        </a:rPr>
                        <a:t>M</a:t>
                      </a: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67,918 / $428M</a:t>
                      </a:r>
                    </a:p>
                  </a:txBody>
                  <a:tcPr marT="45658" marB="45658" anchor="ctr"/>
                </a:tc>
                <a:tc>
                  <a:txBody>
                    <a:bodyPr/>
                    <a:lstStyle/>
                    <a:p>
                      <a:pPr algn="r"/>
                      <a:endParaRPr lang="en-US" sz="1000" b="1" dirty="0" smtClean="0">
                        <a:latin typeface="Arial" panose="020B0604020202020204" pitchFamily="34" charset="0"/>
                      </a:endParaRPr>
                    </a:p>
                    <a:p>
                      <a:pPr algn="r"/>
                      <a:r>
                        <a:rPr lang="en-US" sz="1000" b="1" dirty="0" smtClean="0">
                          <a:latin typeface="Arial" panose="020B0604020202020204" pitchFamily="34" charset="0"/>
                        </a:rPr>
                        <a:t>52,288 / $413M</a:t>
                      </a:r>
                    </a:p>
                    <a:p>
                      <a:pPr algn="r"/>
                      <a:endParaRPr lang="en-US" sz="1000" b="1" dirty="0" smtClean="0">
                        <a:latin typeface="Arial" panose="020B0604020202020204" pitchFamily="34" charset="0"/>
                      </a:endParaRPr>
                    </a:p>
                  </a:txBody>
                  <a:tcPr marT="45658" marB="45658" anchor="ctr"/>
                </a:tc>
                <a:tc>
                  <a:txBody>
                    <a:bodyPr/>
                    <a:lstStyle/>
                    <a:p>
                      <a:pPr algn="r"/>
                      <a:r>
                        <a:rPr lang="en-US" sz="1000" b="1" dirty="0" smtClean="0">
                          <a:latin typeface="Arial" panose="020B0604020202020204" pitchFamily="34" charset="0"/>
                        </a:rPr>
                        <a:t>N/A</a:t>
                      </a:r>
                    </a:p>
                  </a:txBody>
                  <a:tcPr marT="45658" marB="45658" anchor="ctr"/>
                </a:tc>
                <a:extLst>
                  <a:ext uri="{0D108BD9-81ED-4DB2-BD59-A6C34878D82A}">
                    <a16:rowId xmlns:a16="http://schemas.microsoft.com/office/drawing/2014/main" val="10007"/>
                  </a:ext>
                </a:extLst>
              </a:tr>
              <a:tr h="571360">
                <a:tc gridSpan="2">
                  <a:txBody>
                    <a:bodyPr/>
                    <a:lstStyle/>
                    <a:p>
                      <a:pPr algn="r"/>
                      <a:r>
                        <a:rPr lang="en-US" sz="1000" b="1" dirty="0" smtClean="0">
                          <a:latin typeface="Arial" panose="020B0604020202020204" pitchFamily="34" charset="0"/>
                        </a:rPr>
                        <a:t>Total</a:t>
                      </a:r>
                      <a:endParaRPr lang="en-US" sz="1000" b="1" dirty="0">
                        <a:latin typeface="Arial" panose="020B0604020202020204" pitchFamily="34" charset="0"/>
                      </a:endParaRPr>
                    </a:p>
                  </a:txBody>
                  <a:tcPr marT="45658" marB="45658"/>
                </a:tc>
                <a:tc hMerge="1">
                  <a:txBody>
                    <a:bodyPr/>
                    <a:lstStyle/>
                    <a:p>
                      <a:endParaRPr lang="en-US" sz="900" dirty="0"/>
                    </a:p>
                  </a:txBody>
                  <a:tcPr/>
                </a:tc>
                <a:tc>
                  <a:txBody>
                    <a:bodyPr/>
                    <a:lstStyle/>
                    <a:p>
                      <a:pPr algn="r"/>
                      <a:r>
                        <a:rPr lang="en-US" sz="1000" b="1" dirty="0" smtClean="0">
                          <a:latin typeface="Arial" panose="020B0604020202020204" pitchFamily="34" charset="0"/>
                        </a:rPr>
                        <a:t>923,836 / $9.8</a:t>
                      </a:r>
                      <a:r>
                        <a:rPr lang="en-US" sz="1000" b="1" baseline="0" dirty="0" smtClean="0">
                          <a:latin typeface="Arial" panose="020B0604020202020204" pitchFamily="34" charset="0"/>
                        </a:rPr>
                        <a:t>B</a:t>
                      </a:r>
                      <a:endParaRPr lang="en-US" sz="1000" b="1" dirty="0">
                        <a:latin typeface="Arial" panose="020B0604020202020204" pitchFamily="34" charset="0"/>
                      </a:endParaRPr>
                    </a:p>
                  </a:txBody>
                  <a:tcPr marT="45658" marB="45658"/>
                </a:tc>
                <a:tc>
                  <a:txBody>
                    <a:bodyPr/>
                    <a:lstStyle/>
                    <a:p>
                      <a:pPr algn="r"/>
                      <a:r>
                        <a:rPr lang="en-US" sz="1000" b="1" dirty="0" smtClean="0">
                          <a:latin typeface="Arial" panose="020B0604020202020204" pitchFamily="34" charset="0"/>
                        </a:rPr>
                        <a:t>945,052 / $10.1</a:t>
                      </a:r>
                      <a:r>
                        <a:rPr lang="en-US" sz="1000" b="1" baseline="0" dirty="0" smtClean="0">
                          <a:latin typeface="Arial" panose="020B0604020202020204" pitchFamily="34" charset="0"/>
                        </a:rPr>
                        <a:t>B</a:t>
                      </a:r>
                      <a:endParaRPr lang="en-US" sz="1000" b="1" dirty="0" smtClean="0">
                        <a:latin typeface="Arial" panose="020B0604020202020204" pitchFamily="34" charset="0"/>
                      </a:endParaRPr>
                    </a:p>
                  </a:txBody>
                  <a:tcPr marT="45658" marB="45658"/>
                </a:tc>
                <a:tc>
                  <a:txBody>
                    <a:bodyPr/>
                    <a:lstStyle/>
                    <a:p>
                      <a:pPr algn="r"/>
                      <a:r>
                        <a:rPr lang="en-US" sz="1000" b="1" dirty="0" smtClean="0">
                          <a:latin typeface="Arial" panose="020B0604020202020204" pitchFamily="34" charset="0"/>
                        </a:rPr>
                        <a:t> 1,091,044</a:t>
                      </a:r>
                      <a:r>
                        <a:rPr lang="en-US" sz="1000" b="1" baseline="0" dirty="0" smtClean="0">
                          <a:latin typeface="Arial" panose="020B0604020202020204" pitchFamily="34" charset="0"/>
                        </a:rPr>
                        <a:t> </a:t>
                      </a:r>
                      <a:r>
                        <a:rPr lang="en-US" sz="1000" b="1" dirty="0" smtClean="0">
                          <a:latin typeface="Arial" panose="020B0604020202020204" pitchFamily="34" charset="0"/>
                        </a:rPr>
                        <a:t>/ $12.1B</a:t>
                      </a:r>
                    </a:p>
                  </a:txBody>
                  <a:tcPr marT="45658" marB="45658"/>
                </a:tc>
                <a:tc>
                  <a:txBody>
                    <a:bodyPr/>
                    <a:lstStyle/>
                    <a:p>
                      <a:pPr algn="r"/>
                      <a:r>
                        <a:rPr lang="en-US" sz="1000" b="1" dirty="0" smtClean="0">
                          <a:latin typeface="Arial" panose="020B0604020202020204" pitchFamily="34" charset="0"/>
                        </a:rPr>
                        <a:t> 1,088,411 / $12.4B</a:t>
                      </a:r>
                    </a:p>
                    <a:p>
                      <a:pPr algn="r"/>
                      <a:endParaRPr lang="en-US" sz="1000" b="1" dirty="0" smtClean="0">
                        <a:latin typeface="Arial" panose="020B0604020202020204" pitchFamily="34" charset="0"/>
                      </a:endParaRPr>
                    </a:p>
                  </a:txBody>
                  <a:tcPr marT="45658" marB="45658"/>
                </a:tc>
                <a:tc>
                  <a:txBody>
                    <a:bodyPr/>
                    <a:lstStyle/>
                    <a:p>
                      <a:pPr algn="r"/>
                      <a:r>
                        <a:rPr lang="en-US" sz="1000" b="1" dirty="0" smtClean="0">
                          <a:latin typeface="Arial" panose="020B0604020202020204" pitchFamily="34" charset="0"/>
                        </a:rPr>
                        <a:t> 1,016,664 / $12.3B</a:t>
                      </a:r>
                    </a:p>
                  </a:txBody>
                  <a:tcPr marT="45658" marB="45658"/>
                </a:tc>
                <a:extLst>
                  <a:ext uri="{0D108BD9-81ED-4DB2-BD59-A6C34878D82A}">
                    <a16:rowId xmlns:a16="http://schemas.microsoft.com/office/drawing/2014/main" val="10008"/>
                  </a:ext>
                </a:extLst>
              </a:tr>
            </a:tbl>
          </a:graphicData>
        </a:graphic>
      </p:graphicFrame>
      <p:sp>
        <p:nvSpPr>
          <p:cNvPr id="13" name="Rectangle 12"/>
          <p:cNvSpPr/>
          <p:nvPr/>
        </p:nvSpPr>
        <p:spPr>
          <a:xfrm>
            <a:off x="75406" y="6063376"/>
            <a:ext cx="8993187" cy="794624"/>
          </a:xfrm>
          <a:prstGeom prst="rect">
            <a:avLst/>
          </a:prstGeom>
          <a:solidFill>
            <a:srgbClr val="FFC000"/>
          </a:solidFill>
          <a:ln>
            <a:solidFill>
              <a:srgbClr val="FFFF00"/>
            </a:solidFill>
          </a:ln>
          <a:scene3d>
            <a:camera prst="orthographicFront"/>
            <a:lightRig rig="threePt" dir="t"/>
          </a:scene3d>
          <a:sp3d>
            <a:bevelT/>
          </a:sp3d>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US" sz="1600" kern="0" dirty="0">
              <a:solidFill>
                <a:srgbClr val="FF0000"/>
              </a:solidFill>
              <a:latin typeface="Arial" panose="020B0604020202020204" pitchFamily="34" charset="0"/>
              <a:cs typeface="Arial" panose="020B0604020202020204" pitchFamily="34" charset="0"/>
              <a:sym typeface="Calibri"/>
            </a:endParaRPr>
          </a:p>
          <a:p>
            <a:pPr algn="ctr">
              <a:defRPr/>
            </a:pPr>
            <a:r>
              <a:rPr lang="en-US" kern="0" dirty="0">
                <a:solidFill>
                  <a:srgbClr val="000000"/>
                </a:solidFill>
                <a:latin typeface="Arial" panose="020B0604020202020204" pitchFamily="34" charset="0"/>
                <a:cs typeface="Arial" panose="020B0604020202020204" pitchFamily="34" charset="0"/>
                <a:sym typeface="Calibri"/>
              </a:rPr>
              <a:t>As of May 10, 2016, VA issued $63 billion in Post-9/11 GI Bill benefit payments to 1,577,361 individuals since program inception (August 2009).  </a:t>
            </a:r>
          </a:p>
          <a:p>
            <a:pPr algn="ctr">
              <a:defRPr/>
            </a:pPr>
            <a:endParaRPr lang="en-US" sz="1600" kern="0" dirty="0">
              <a:solidFill>
                <a:prstClr val="black"/>
              </a:solidFill>
              <a:cs typeface="Georgia" pitchFamily="18" charset="0"/>
              <a:sym typeface="Calibri"/>
            </a:endParaRPr>
          </a:p>
        </p:txBody>
      </p:sp>
      <p:sp>
        <p:nvSpPr>
          <p:cNvPr id="6228" name="TextBox 13"/>
          <p:cNvSpPr txBox="1">
            <a:spLocks noChangeArrowheads="1"/>
          </p:cNvSpPr>
          <p:nvPr/>
        </p:nvSpPr>
        <p:spPr bwMode="auto">
          <a:xfrm>
            <a:off x="116228" y="5659651"/>
            <a:ext cx="263886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eaLnBrk="1" hangingPunct="1">
              <a:spcBef>
                <a:spcPct val="0"/>
              </a:spcBef>
              <a:buSzTx/>
              <a:buFontTx/>
              <a:buNone/>
              <a:defRPr/>
            </a:pPr>
            <a:endParaRPr lang="en-US" altLang="en-US" sz="1050" b="1" dirty="0" smtClean="0">
              <a:solidFill>
                <a:srgbClr val="000000"/>
              </a:solidFill>
              <a:latin typeface="Calibri" pitchFamily="34" charset="0"/>
              <a:sym typeface="Calibri" pitchFamily="34" charset="0"/>
            </a:endParaRPr>
          </a:p>
          <a:p>
            <a:pPr eaLnBrk="1" hangingPunct="1">
              <a:spcBef>
                <a:spcPct val="0"/>
              </a:spcBef>
              <a:buSzTx/>
              <a:buFontTx/>
              <a:buNone/>
              <a:defRPr/>
            </a:pPr>
            <a:r>
              <a:rPr lang="en-US" altLang="en-US" sz="1050" b="1" dirty="0" smtClean="0">
                <a:solidFill>
                  <a:srgbClr val="000000"/>
                </a:solidFill>
                <a:latin typeface="Calibri" pitchFamily="34" charset="0"/>
                <a:sym typeface="Calibri" pitchFamily="34" charset="0"/>
              </a:rPr>
              <a:t>Note:  Dollars may not add due to rounding </a:t>
            </a:r>
          </a:p>
        </p:txBody>
      </p:sp>
      <p:sp>
        <p:nvSpPr>
          <p:cNvPr id="14" name="TextBox 7"/>
          <p:cNvSpPr txBox="1">
            <a:spLocks noChangeArrowheads="1"/>
          </p:cNvSpPr>
          <p:nvPr/>
        </p:nvSpPr>
        <p:spPr bwMode="auto">
          <a:xfrm>
            <a:off x="8842375" y="6484938"/>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r>
              <a:rPr lang="en-US" altLang="en-US" sz="1800" dirty="0">
                <a:solidFill>
                  <a:srgbClr val="000000"/>
                </a:solidFill>
                <a:latin typeface="Calibri" pitchFamily="34" charset="0"/>
                <a:sym typeface="Calibri" pitchFamily="34" charset="0"/>
              </a:rPr>
              <a:t>3</a:t>
            </a:r>
          </a:p>
        </p:txBody>
      </p:sp>
    </p:spTree>
    <p:extLst>
      <p:ext uri="{BB962C8B-B14F-4D97-AF65-F5344CB8AC3E}">
        <p14:creationId xmlns:p14="http://schemas.microsoft.com/office/powerpoint/2010/main" val="278739889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idx="4294967295"/>
          </p:nvPr>
        </p:nvSpPr>
        <p:spPr>
          <a:xfrm>
            <a:off x="152400" y="152400"/>
            <a:ext cx="8915400" cy="533400"/>
          </a:xfrm>
          <a:prstGeom prst="rect">
            <a:avLst/>
          </a:prstGeom>
          <a:extLst>
            <a:ext uri="{C572A759-6A51-4108-AA02-DFA0A04FC94B}">
              <ma14:wrappingTextBoxFlag xmlns:ma14="http://schemas.microsoft.com/office/mac/drawingml/2011/main" xmlns="" val="1"/>
            </a:ext>
          </a:extLst>
        </p:spPr>
        <p:txBody>
          <a:bodyPr>
            <a:noAutofit/>
          </a:bodyPr>
          <a:lstStyle>
            <a:lvl1pPr>
              <a:defRPr sz="2800">
                <a:solidFill>
                  <a:srgbClr val="FFFFFF"/>
                </a:solidFill>
              </a:defRPr>
            </a:lvl1pPr>
          </a:lstStyle>
          <a:p>
            <a:r>
              <a:rPr sz="3200" dirty="0">
                <a:latin typeface="Arial" panose="020B0604020202020204" pitchFamily="34" charset="0"/>
                <a:cs typeface="Arial" panose="020B0604020202020204" pitchFamily="34" charset="0"/>
              </a:rPr>
              <a:t>Claims Processing Highlights</a:t>
            </a:r>
          </a:p>
        </p:txBody>
      </p:sp>
      <p:sp>
        <p:nvSpPr>
          <p:cNvPr id="200" name="Shape 200"/>
          <p:cNvSpPr/>
          <p:nvPr/>
        </p:nvSpPr>
        <p:spPr>
          <a:xfrm>
            <a:off x="152400" y="6477000"/>
            <a:ext cx="1524000" cy="369888"/>
          </a:xfrm>
          <a:prstGeom prst="rect">
            <a:avLst/>
          </a:prstGeom>
          <a:solidFill>
            <a:srgbClr val="002448"/>
          </a:solidFill>
          <a:ln w="12700">
            <a:miter lim="400000"/>
          </a:ln>
        </p:spPr>
        <p:txBody>
          <a:bodyPr lIns="45719" rIns="45719"/>
          <a:lstStyle/>
          <a:p>
            <a:pPr algn="r" defTabSz="457200" hangingPunct="0">
              <a:defRPr sz="1200">
                <a:latin typeface="+mn-lt"/>
                <a:ea typeface="+mn-ea"/>
                <a:cs typeface="+mn-cs"/>
                <a:sym typeface="Avenir Roman"/>
              </a:defRPr>
            </a:pPr>
            <a:endParaRPr sz="1200" kern="0" dirty="0">
              <a:solidFill>
                <a:srgbClr val="000000"/>
              </a:solidFill>
              <a:sym typeface="Avenir Roman"/>
            </a:endParaRPr>
          </a:p>
        </p:txBody>
      </p:sp>
      <p:sp>
        <p:nvSpPr>
          <p:cNvPr id="201" name="Shape 201"/>
          <p:cNvSpPr/>
          <p:nvPr/>
        </p:nvSpPr>
        <p:spPr>
          <a:xfrm>
            <a:off x="76200" y="6550025"/>
            <a:ext cx="2362200"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400">
                <a:solidFill>
                  <a:srgbClr val="FFFFFF"/>
                </a:solidFill>
              </a:defRPr>
            </a:lvl1pPr>
          </a:lstStyle>
          <a:p>
            <a:pPr defTabSz="457200" hangingPunct="0"/>
            <a:r>
              <a:rPr kern="0" dirty="0">
                <a:latin typeface="Arial"/>
                <a:cs typeface="Arial"/>
                <a:sym typeface="Arial"/>
              </a:rPr>
              <a:t>benefits.va.gov/gibill</a:t>
            </a:r>
          </a:p>
        </p:txBody>
      </p:sp>
      <p:sp>
        <p:nvSpPr>
          <p:cNvPr id="202" name="Shape 202"/>
          <p:cNvSpPr/>
          <p:nvPr/>
        </p:nvSpPr>
        <p:spPr>
          <a:xfrm>
            <a:off x="8780462" y="6484937"/>
            <a:ext cx="363538"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latin typeface="Calibri"/>
                <a:ea typeface="Calibri"/>
                <a:cs typeface="Calibri"/>
                <a:sym typeface="Calibri"/>
              </a:defRPr>
            </a:lvl1pPr>
          </a:lstStyle>
          <a:p>
            <a:pPr defTabSz="457200" hangingPunct="0"/>
            <a:r>
              <a:rPr lang="en-US" kern="0" dirty="0"/>
              <a:t>4</a:t>
            </a:r>
            <a:endParaRPr kern="0" dirty="0"/>
          </a:p>
        </p:txBody>
      </p:sp>
      <p:graphicFrame>
        <p:nvGraphicFramePr>
          <p:cNvPr id="203" name="Table 203"/>
          <p:cNvGraphicFramePr/>
          <p:nvPr>
            <p:extLst>
              <p:ext uri="{D42A27DB-BD31-4B8C-83A1-F6EECF244321}">
                <p14:modId xmlns:p14="http://schemas.microsoft.com/office/powerpoint/2010/main" val="941266679"/>
              </p:ext>
            </p:extLst>
          </p:nvPr>
        </p:nvGraphicFramePr>
        <p:xfrm>
          <a:off x="1981200" y="4114801"/>
          <a:ext cx="4800600" cy="1601746"/>
        </p:xfrm>
        <a:graphic>
          <a:graphicData uri="http://schemas.openxmlformats.org/drawingml/2006/table">
            <a:tbl>
              <a:tblPr/>
              <a:tblGrid>
                <a:gridCol w="1752600">
                  <a:extLst>
                    <a:ext uri="{9D8B030D-6E8A-4147-A177-3AD203B41FA5}">
                      <a16:colId xmlns:a16="http://schemas.microsoft.com/office/drawing/2014/main" val="20000"/>
                    </a:ext>
                  </a:extLst>
                </a:gridCol>
                <a:gridCol w="1441450">
                  <a:extLst>
                    <a:ext uri="{9D8B030D-6E8A-4147-A177-3AD203B41FA5}">
                      <a16:colId xmlns:a16="http://schemas.microsoft.com/office/drawing/2014/main" val="20001"/>
                    </a:ext>
                  </a:extLst>
                </a:gridCol>
                <a:gridCol w="1606550">
                  <a:extLst>
                    <a:ext uri="{9D8B030D-6E8A-4147-A177-3AD203B41FA5}">
                      <a16:colId xmlns:a16="http://schemas.microsoft.com/office/drawing/2014/main" val="20002"/>
                    </a:ext>
                  </a:extLst>
                </a:gridCol>
              </a:tblGrid>
              <a:tr h="320873">
                <a:tc gridSpan="3">
                  <a:txBody>
                    <a:bodyPr/>
                    <a:lstStyle/>
                    <a:p>
                      <a:pPr algn="ctr">
                        <a:defRPr sz="1800"/>
                      </a:pPr>
                      <a:r>
                        <a:rPr sz="1500" b="0" dirty="0">
                          <a:latin typeface="Arial" panose="020B0604020202020204" pitchFamily="34" charset="0"/>
                          <a:cs typeface="Arial" panose="020B0604020202020204" pitchFamily="34" charset="0"/>
                          <a:sym typeface="Arial"/>
                        </a:rPr>
                        <a:t>  Claims Processed</a:t>
                      </a:r>
                    </a:p>
                  </a:txBody>
                  <a:tcPr marL="45652" marR="45652" marT="45652" marB="45652" anchor="ctr" horzOverflow="overflow">
                    <a:lnL w="12700">
                      <a:miter lim="400000"/>
                    </a:lnL>
                    <a:lnR w="12700">
                      <a:miter lim="400000"/>
                    </a:lnR>
                    <a:lnT w="12700">
                      <a:solidFill>
                        <a:schemeClr val="accent5"/>
                      </a:solidFill>
                    </a:lnT>
                    <a:lnB w="12700">
                      <a:solidFill>
                        <a:schemeClr val="accent5"/>
                      </a:solidFill>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9485">
                <a:tc>
                  <a:txBody>
                    <a:bodyPr/>
                    <a:lstStyle/>
                    <a:p>
                      <a:pPr>
                        <a:defRPr sz="1500">
                          <a:sym typeface="Arial"/>
                        </a:defRPr>
                      </a:pPr>
                      <a:endParaRPr b="0" dirty="0">
                        <a:latin typeface="Arial" panose="020B0604020202020204" pitchFamily="34" charset="0"/>
                        <a:cs typeface="Arial" panose="020B0604020202020204" pitchFamily="34" charset="0"/>
                      </a:endParaRPr>
                    </a:p>
                  </a:txBody>
                  <a:tcPr marL="45700" marR="45700" marT="45700" marB="45700" horzOverflow="overflow">
                    <a:lnL w="12700">
                      <a:miter lim="400000"/>
                    </a:lnL>
                    <a:lnR w="12700">
                      <a:miter lim="400000"/>
                    </a:lnR>
                    <a:lnT w="12700">
                      <a:solidFill>
                        <a:schemeClr val="accent5"/>
                      </a:solidFill>
                    </a:lnT>
                    <a:lnB w="12700">
                      <a:noFill/>
                      <a:miter lim="400000"/>
                    </a:lnB>
                    <a:solidFill>
                      <a:schemeClr val="accent5">
                        <a:alpha val="19999"/>
                      </a:schemeClr>
                    </a:solidFill>
                  </a:tcPr>
                </a:tc>
                <a:tc>
                  <a:txBody>
                    <a:bodyPr/>
                    <a:lstStyle/>
                    <a:p>
                      <a:pPr algn="ctr">
                        <a:defRPr sz="1800"/>
                      </a:pPr>
                      <a:r>
                        <a:rPr sz="1500" b="0" dirty="0">
                          <a:latin typeface="Arial" panose="020B0604020202020204" pitchFamily="34" charset="0"/>
                          <a:cs typeface="Arial" panose="020B0604020202020204" pitchFamily="34" charset="0"/>
                          <a:sym typeface="Arial"/>
                        </a:rPr>
                        <a:t>Original</a:t>
                      </a:r>
                    </a:p>
                  </a:txBody>
                  <a:tcPr marL="45700" marR="45700" marT="45700" marB="45700" anchor="ctr" horzOverflow="overflow">
                    <a:lnL w="12700">
                      <a:miter lim="400000"/>
                    </a:lnL>
                    <a:lnR w="12700">
                      <a:miter lim="400000"/>
                    </a:lnR>
                    <a:lnT w="12700">
                      <a:solidFill>
                        <a:schemeClr val="accent5"/>
                      </a:solidFill>
                    </a:lnT>
                    <a:lnB w="12700">
                      <a:noFill/>
                      <a:miter lim="400000"/>
                    </a:lnB>
                    <a:solidFill>
                      <a:schemeClr val="accent5">
                        <a:alpha val="19999"/>
                      </a:schemeClr>
                    </a:solidFill>
                  </a:tcPr>
                </a:tc>
                <a:tc>
                  <a:txBody>
                    <a:bodyPr/>
                    <a:lstStyle/>
                    <a:p>
                      <a:pPr algn="ctr">
                        <a:defRPr sz="1800"/>
                      </a:pPr>
                      <a:r>
                        <a:rPr sz="1500" b="0" dirty="0">
                          <a:latin typeface="Arial" panose="020B0604020202020204" pitchFamily="34" charset="0"/>
                          <a:cs typeface="Arial" panose="020B0604020202020204" pitchFamily="34" charset="0"/>
                          <a:sym typeface="Arial"/>
                        </a:rPr>
                        <a:t>Supplemental </a:t>
                      </a:r>
                    </a:p>
                  </a:txBody>
                  <a:tcPr marL="45700" marR="45700" marT="45700" marB="45700" anchor="ctr" horzOverflow="overflow">
                    <a:lnL w="12700">
                      <a:miter lim="400000"/>
                    </a:lnL>
                    <a:lnR w="12700">
                      <a:miter lim="400000"/>
                    </a:lnR>
                    <a:lnT w="12700">
                      <a:solidFill>
                        <a:schemeClr val="accent5"/>
                      </a:solidFill>
                    </a:lnT>
                    <a:lnB w="12700">
                      <a:noFill/>
                      <a:miter lim="400000"/>
                    </a:lnB>
                    <a:solidFill>
                      <a:schemeClr val="accent5">
                        <a:alpha val="19999"/>
                      </a:schemeClr>
                    </a:solidFill>
                  </a:tcPr>
                </a:tc>
                <a:extLst>
                  <a:ext uri="{0D108BD9-81ED-4DB2-BD59-A6C34878D82A}">
                    <a16:rowId xmlns:a16="http://schemas.microsoft.com/office/drawing/2014/main" val="10001"/>
                  </a:ext>
                </a:extLst>
              </a:tr>
              <a:tr h="319485">
                <a:tc>
                  <a:txBody>
                    <a:bodyPr/>
                    <a:lstStyle/>
                    <a:p>
                      <a:pPr>
                        <a:defRPr sz="1800"/>
                      </a:pPr>
                      <a:r>
                        <a:rPr lang="en-US" sz="1500" b="0" dirty="0" smtClean="0">
                          <a:latin typeface="Arial" panose="020B0604020202020204" pitchFamily="34" charset="0"/>
                          <a:cs typeface="Arial" panose="020B0604020202020204" pitchFamily="34" charset="0"/>
                          <a:sym typeface="Arial"/>
                        </a:rPr>
                        <a:t>January 2016</a:t>
                      </a:r>
                      <a:endParaRPr sz="1500" b="0" dirty="0">
                        <a:latin typeface="Arial" panose="020B0604020202020204" pitchFamily="34" charset="0"/>
                        <a:cs typeface="Arial" panose="020B0604020202020204" pitchFamily="34" charset="0"/>
                        <a:sym typeface="Arial"/>
                      </a:endParaRPr>
                    </a:p>
                  </a:txBody>
                  <a:tcPr marL="45700" marR="45700" marT="45700" marB="45700" anchor="ctr" horzOverflow="overflow">
                    <a:lnL w="12700">
                      <a:miter lim="400000"/>
                    </a:lnL>
                    <a:lnR w="12700">
                      <a:noFill/>
                      <a:miter lim="400000"/>
                    </a:lnR>
                    <a:lnT w="12700">
                      <a:noFill/>
                    </a:lnT>
                    <a:lnB w="12700">
                      <a:noFill/>
                      <a:miter lim="400000"/>
                    </a:lnB>
                    <a:solidFill>
                      <a:schemeClr val="accent5">
                        <a:alpha val="19999"/>
                      </a:schemeClr>
                    </a:solidFill>
                  </a:tcPr>
                </a:tc>
                <a:tc>
                  <a:txBody>
                    <a:bodyPr/>
                    <a:lstStyle/>
                    <a:p>
                      <a:pPr algn="ctr">
                        <a:defRPr sz="1800"/>
                      </a:pPr>
                      <a:r>
                        <a:rPr lang="en-US" sz="1500" b="0" dirty="0" smtClean="0">
                          <a:latin typeface="Arial" panose="020B0604020202020204" pitchFamily="34" charset="0"/>
                          <a:cs typeface="Arial" panose="020B0604020202020204" pitchFamily="34" charset="0"/>
                          <a:sym typeface="Arial"/>
                        </a:rPr>
                        <a:t>25,383</a:t>
                      </a:r>
                      <a:endParaRPr sz="1500" b="0" dirty="0">
                        <a:latin typeface="Arial" panose="020B0604020202020204" pitchFamily="34" charset="0"/>
                        <a:cs typeface="Arial" panose="020B0604020202020204" pitchFamily="34" charset="0"/>
                        <a:sym typeface="Arial"/>
                      </a:endParaRPr>
                    </a:p>
                  </a:txBody>
                  <a:tcPr marL="45700" marR="45700" marT="45700" marB="45700" anchor="ctr" horzOverflow="overflow">
                    <a:lnL w="12700">
                      <a:noFill/>
                      <a:miter lim="400000"/>
                    </a:lnL>
                    <a:lnR w="12700">
                      <a:noFill/>
                      <a:miter lim="400000"/>
                    </a:lnR>
                    <a:lnT w="12700">
                      <a:noFill/>
                    </a:lnT>
                    <a:lnB w="12700">
                      <a:noFill/>
                      <a:miter lim="400000"/>
                    </a:lnB>
                    <a:solidFill>
                      <a:schemeClr val="accent5">
                        <a:alpha val="19999"/>
                      </a:schemeClr>
                    </a:solidFill>
                  </a:tcPr>
                </a:tc>
                <a:tc>
                  <a:txBody>
                    <a:bodyPr/>
                    <a:lstStyle/>
                    <a:p>
                      <a:pPr algn="ctr">
                        <a:defRPr sz="1800"/>
                      </a:pPr>
                      <a:r>
                        <a:rPr lang="en-US" sz="1500" b="0" dirty="0" smtClean="0">
                          <a:latin typeface="Arial" panose="020B0604020202020204" pitchFamily="34" charset="0"/>
                          <a:cs typeface="Arial" panose="020B0604020202020204" pitchFamily="34" charset="0"/>
                          <a:sym typeface="Arial"/>
                        </a:rPr>
                        <a:t>357,524</a:t>
                      </a:r>
                      <a:endParaRPr sz="1500" b="0" dirty="0">
                        <a:latin typeface="Arial" panose="020B0604020202020204" pitchFamily="34" charset="0"/>
                        <a:cs typeface="Arial" panose="020B0604020202020204" pitchFamily="34" charset="0"/>
                        <a:sym typeface="Arial"/>
                      </a:endParaRPr>
                    </a:p>
                  </a:txBody>
                  <a:tcPr marL="45700" marR="45700" marT="45700" marB="45700" anchor="ctr" horzOverflow="overflow">
                    <a:lnL w="12700">
                      <a:noFill/>
                      <a:miter lim="400000"/>
                    </a:lnL>
                    <a:lnR w="12700">
                      <a:miter lim="400000"/>
                    </a:lnR>
                    <a:lnT w="12700">
                      <a:noFill/>
                    </a:lnT>
                    <a:lnB w="12700">
                      <a:noFill/>
                      <a:miter lim="400000"/>
                    </a:lnB>
                    <a:solidFill>
                      <a:schemeClr val="accent5">
                        <a:alpha val="19999"/>
                      </a:schemeClr>
                    </a:solidFill>
                  </a:tcPr>
                </a:tc>
                <a:extLst>
                  <a:ext uri="{0D108BD9-81ED-4DB2-BD59-A6C34878D82A}">
                    <a16:rowId xmlns:a16="http://schemas.microsoft.com/office/drawing/2014/main" val="10002"/>
                  </a:ext>
                </a:extLst>
              </a:tr>
              <a:tr h="320873">
                <a:tc>
                  <a:txBody>
                    <a:bodyPr/>
                    <a:lstStyle/>
                    <a:p>
                      <a:pPr>
                        <a:defRPr sz="1800"/>
                      </a:pPr>
                      <a:r>
                        <a:rPr lang="en-US" sz="1500" b="0" dirty="0" smtClean="0">
                          <a:latin typeface="Arial" panose="020B0604020202020204" pitchFamily="34" charset="0"/>
                          <a:cs typeface="Arial" panose="020B0604020202020204" pitchFamily="34" charset="0"/>
                          <a:sym typeface="Arial"/>
                        </a:rPr>
                        <a:t>February 2016</a:t>
                      </a:r>
                      <a:endParaRPr sz="1500" b="0" dirty="0">
                        <a:latin typeface="Arial" panose="020B0604020202020204" pitchFamily="34" charset="0"/>
                        <a:cs typeface="Arial" panose="020B0604020202020204" pitchFamily="34" charset="0"/>
                        <a:sym typeface="Arial"/>
                      </a:endParaRPr>
                    </a:p>
                  </a:txBody>
                  <a:tcPr marL="45700" marR="45700" marT="45700" marB="45700" anchor="ctr" horzOverflow="overflow">
                    <a:lnL w="12700">
                      <a:miter lim="400000"/>
                    </a:lnL>
                    <a:lnR w="12700">
                      <a:noFill/>
                      <a:miter lim="400000"/>
                    </a:lnR>
                    <a:lnT w="12700">
                      <a:noFill/>
                      <a:miter lim="400000"/>
                    </a:lnT>
                    <a:lnB w="12700">
                      <a:miter lim="400000"/>
                    </a:lnB>
                    <a:noFill/>
                  </a:tcPr>
                </a:tc>
                <a:tc>
                  <a:txBody>
                    <a:bodyPr/>
                    <a:lstStyle/>
                    <a:p>
                      <a:pPr algn="ctr">
                        <a:defRPr sz="1800"/>
                      </a:pPr>
                      <a:r>
                        <a:rPr lang="en-US" sz="1500" b="0" dirty="0" smtClean="0">
                          <a:latin typeface="Arial" panose="020B0604020202020204" pitchFamily="34" charset="0"/>
                          <a:cs typeface="Arial" panose="020B0604020202020204" pitchFamily="34" charset="0"/>
                          <a:sym typeface="Arial"/>
                        </a:rPr>
                        <a:t>27,112</a:t>
                      </a:r>
                      <a:endParaRPr sz="1500" b="0" dirty="0">
                        <a:latin typeface="Arial" panose="020B0604020202020204" pitchFamily="34" charset="0"/>
                        <a:cs typeface="Arial" panose="020B0604020202020204" pitchFamily="34" charset="0"/>
                        <a:sym typeface="Arial"/>
                      </a:endParaRPr>
                    </a:p>
                  </a:txBody>
                  <a:tcPr marL="45700" marR="45700" marT="45700" marB="45700" anchor="ctr" horzOverflow="overflow">
                    <a:lnL w="12700">
                      <a:miter lim="400000"/>
                    </a:lnL>
                    <a:lnR w="12700">
                      <a:miter lim="400000"/>
                    </a:lnR>
                    <a:lnT w="12700">
                      <a:noFill/>
                      <a:miter lim="400000"/>
                    </a:lnT>
                    <a:lnB w="12700">
                      <a:miter lim="400000"/>
                    </a:lnB>
                    <a:noFill/>
                  </a:tcPr>
                </a:tc>
                <a:tc>
                  <a:txBody>
                    <a:bodyPr/>
                    <a:lstStyle/>
                    <a:p>
                      <a:pPr algn="ctr">
                        <a:defRPr sz="1800"/>
                      </a:pPr>
                      <a:r>
                        <a:rPr lang="en-US" sz="1500" b="0" dirty="0" smtClean="0">
                          <a:latin typeface="Arial" panose="020B0604020202020204" pitchFamily="34" charset="0"/>
                          <a:cs typeface="Arial" panose="020B0604020202020204" pitchFamily="34" charset="0"/>
                          <a:sym typeface="Arial"/>
                        </a:rPr>
                        <a:t>349,936</a:t>
                      </a:r>
                      <a:endParaRPr sz="1500" b="0" dirty="0">
                        <a:latin typeface="Arial" panose="020B0604020202020204" pitchFamily="34" charset="0"/>
                        <a:cs typeface="Arial" panose="020B0604020202020204" pitchFamily="34" charset="0"/>
                        <a:sym typeface="Arial"/>
                      </a:endParaRPr>
                    </a:p>
                  </a:txBody>
                  <a:tcPr marL="45700" marR="45700" marT="45700" marB="45700" anchor="ctr" horzOverflow="overflow">
                    <a:lnL w="12700">
                      <a:miter lim="400000"/>
                    </a:lnL>
                    <a:lnR w="12700">
                      <a:miter lim="400000"/>
                    </a:lnR>
                    <a:lnT w="12700">
                      <a:noFill/>
                      <a:miter lim="400000"/>
                    </a:lnT>
                    <a:lnB w="12700">
                      <a:miter lim="400000"/>
                    </a:lnB>
                    <a:noFill/>
                  </a:tcPr>
                </a:tc>
                <a:extLst>
                  <a:ext uri="{0D108BD9-81ED-4DB2-BD59-A6C34878D82A}">
                    <a16:rowId xmlns:a16="http://schemas.microsoft.com/office/drawing/2014/main" val="10003"/>
                  </a:ext>
                </a:extLst>
              </a:tr>
              <a:tr h="319485">
                <a:tc>
                  <a:txBody>
                    <a:bodyPr/>
                    <a:lstStyle/>
                    <a:p>
                      <a:pPr>
                        <a:defRPr sz="1800"/>
                      </a:pPr>
                      <a:r>
                        <a:rPr lang="en-US" sz="1500" b="0" dirty="0" smtClean="0">
                          <a:latin typeface="Arial" panose="020B0604020202020204" pitchFamily="34" charset="0"/>
                          <a:cs typeface="Arial" panose="020B0604020202020204" pitchFamily="34" charset="0"/>
                          <a:sym typeface="Arial"/>
                        </a:rPr>
                        <a:t>March</a:t>
                      </a:r>
                      <a:r>
                        <a:rPr lang="en-US" sz="1500" b="0" baseline="0" dirty="0" smtClean="0">
                          <a:latin typeface="Arial" panose="020B0604020202020204" pitchFamily="34" charset="0"/>
                          <a:cs typeface="Arial" panose="020B0604020202020204" pitchFamily="34" charset="0"/>
                          <a:sym typeface="Arial"/>
                        </a:rPr>
                        <a:t> </a:t>
                      </a:r>
                      <a:r>
                        <a:rPr lang="en-US" sz="1500" b="0" dirty="0" smtClean="0">
                          <a:latin typeface="Arial" panose="020B0604020202020204" pitchFamily="34" charset="0"/>
                          <a:cs typeface="Arial" panose="020B0604020202020204" pitchFamily="34" charset="0"/>
                          <a:sym typeface="Arial"/>
                        </a:rPr>
                        <a:t> 2016</a:t>
                      </a:r>
                      <a:endParaRPr sz="1500" b="0" dirty="0">
                        <a:latin typeface="Arial" panose="020B0604020202020204" pitchFamily="34" charset="0"/>
                        <a:cs typeface="Arial" panose="020B0604020202020204" pitchFamily="34" charset="0"/>
                        <a:sym typeface="Arial"/>
                      </a:endParaRPr>
                    </a:p>
                  </a:txBody>
                  <a:tcPr marL="45700" marR="45700" marT="45700" marB="45700" anchor="ctr" horzOverflow="overflow">
                    <a:lnL w="12700">
                      <a:miter lim="400000"/>
                    </a:lnL>
                    <a:lnR w="12700">
                      <a:noFill/>
                      <a:miter lim="400000"/>
                    </a:lnR>
                    <a:lnT w="12700">
                      <a:noFill/>
                      <a:miter lim="400000"/>
                    </a:lnT>
                    <a:lnB w="12700">
                      <a:solidFill>
                        <a:schemeClr val="accent5"/>
                      </a:solidFill>
                    </a:lnB>
                    <a:solidFill>
                      <a:schemeClr val="accent5">
                        <a:alpha val="19999"/>
                      </a:schemeClr>
                    </a:solidFill>
                  </a:tcPr>
                </a:tc>
                <a:tc>
                  <a:txBody>
                    <a:bodyPr/>
                    <a:lstStyle/>
                    <a:p>
                      <a:pPr algn="ctr">
                        <a:defRPr sz="1800"/>
                      </a:pPr>
                      <a:r>
                        <a:rPr lang="en-US" sz="1500" b="0" dirty="0" smtClean="0">
                          <a:latin typeface="Arial" panose="020B0604020202020204" pitchFamily="34" charset="0"/>
                          <a:cs typeface="Arial" panose="020B0604020202020204" pitchFamily="34" charset="0"/>
                          <a:sym typeface="Arial"/>
                        </a:rPr>
                        <a:t>32,196</a:t>
                      </a:r>
                      <a:endParaRPr sz="1500" b="0" dirty="0">
                        <a:latin typeface="Arial" panose="020B0604020202020204" pitchFamily="34" charset="0"/>
                        <a:cs typeface="Arial" panose="020B0604020202020204" pitchFamily="34" charset="0"/>
                        <a:sym typeface="Arial"/>
                      </a:endParaRPr>
                    </a:p>
                  </a:txBody>
                  <a:tcPr marL="45700" marR="45700" marT="45700" marB="45700" anchor="ctr" horzOverflow="overflow">
                    <a:lnL w="12700">
                      <a:miter lim="400000"/>
                    </a:lnL>
                    <a:lnR w="12700">
                      <a:miter lim="400000"/>
                    </a:lnR>
                    <a:lnT w="12700">
                      <a:noFill/>
                      <a:miter lim="400000"/>
                    </a:lnT>
                    <a:lnB w="12700">
                      <a:solidFill>
                        <a:schemeClr val="accent5"/>
                      </a:solidFill>
                    </a:lnB>
                    <a:solidFill>
                      <a:schemeClr val="accent5">
                        <a:alpha val="19999"/>
                      </a:schemeClr>
                    </a:solidFill>
                  </a:tcPr>
                </a:tc>
                <a:tc>
                  <a:txBody>
                    <a:bodyPr/>
                    <a:lstStyle/>
                    <a:p>
                      <a:pPr algn="ctr">
                        <a:defRPr sz="1800"/>
                      </a:pPr>
                      <a:r>
                        <a:rPr lang="en-US" sz="1500" b="0" dirty="0" smtClean="0">
                          <a:latin typeface="Arial" panose="020B0604020202020204" pitchFamily="34" charset="0"/>
                          <a:cs typeface="Arial" panose="020B0604020202020204" pitchFamily="34" charset="0"/>
                          <a:sym typeface="Arial"/>
                        </a:rPr>
                        <a:t>289,227</a:t>
                      </a:r>
                      <a:endParaRPr sz="1500" b="0" dirty="0">
                        <a:latin typeface="Arial" panose="020B0604020202020204" pitchFamily="34" charset="0"/>
                        <a:cs typeface="Arial" panose="020B0604020202020204" pitchFamily="34" charset="0"/>
                        <a:sym typeface="Arial"/>
                      </a:endParaRPr>
                    </a:p>
                  </a:txBody>
                  <a:tcPr marL="45700" marR="45700" marT="45700" marB="45700" anchor="ctr" horzOverflow="overflow">
                    <a:lnL w="12700">
                      <a:miter lim="400000"/>
                    </a:lnL>
                    <a:lnR w="12700">
                      <a:miter lim="400000"/>
                    </a:lnR>
                    <a:lnT w="12700">
                      <a:noFill/>
                      <a:miter lim="400000"/>
                    </a:lnT>
                    <a:lnB w="12700">
                      <a:solidFill>
                        <a:schemeClr val="accent5"/>
                      </a:solidFill>
                    </a:lnB>
                    <a:solidFill>
                      <a:schemeClr val="accent5">
                        <a:alpha val="19999"/>
                      </a:schemeClr>
                    </a:solidFill>
                  </a:tcPr>
                </a:tc>
                <a:extLst>
                  <a:ext uri="{0D108BD9-81ED-4DB2-BD59-A6C34878D82A}">
                    <a16:rowId xmlns:a16="http://schemas.microsoft.com/office/drawing/2014/main" val="10004"/>
                  </a:ext>
                </a:extLst>
              </a:tr>
            </a:tbl>
          </a:graphicData>
        </a:graphic>
      </p:graphicFrame>
      <p:graphicFrame>
        <p:nvGraphicFramePr>
          <p:cNvPr id="204" name="Table 204"/>
          <p:cNvGraphicFramePr/>
          <p:nvPr>
            <p:extLst>
              <p:ext uri="{D42A27DB-BD31-4B8C-83A1-F6EECF244321}">
                <p14:modId xmlns:p14="http://schemas.microsoft.com/office/powerpoint/2010/main" val="459724517"/>
              </p:ext>
            </p:extLst>
          </p:nvPr>
        </p:nvGraphicFramePr>
        <p:xfrm>
          <a:off x="345831" y="838200"/>
          <a:ext cx="8077198" cy="3038475"/>
        </p:xfrm>
        <a:graphic>
          <a:graphicData uri="http://schemas.openxmlformats.org/drawingml/2006/table">
            <a:tbl>
              <a:tblPr/>
              <a:tblGrid>
                <a:gridCol w="3713162">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gridCol w="1312862">
                  <a:extLst>
                    <a:ext uri="{9D8B030D-6E8A-4147-A177-3AD203B41FA5}">
                      <a16:colId xmlns:a16="http://schemas.microsoft.com/office/drawing/2014/main" val="20002"/>
                    </a:ext>
                  </a:extLst>
                </a:gridCol>
                <a:gridCol w="1087437">
                  <a:extLst>
                    <a:ext uri="{9D8B030D-6E8A-4147-A177-3AD203B41FA5}">
                      <a16:colId xmlns:a16="http://schemas.microsoft.com/office/drawing/2014/main" val="20003"/>
                    </a:ext>
                  </a:extLst>
                </a:gridCol>
                <a:gridCol w="1087437">
                  <a:extLst>
                    <a:ext uri="{9D8B030D-6E8A-4147-A177-3AD203B41FA5}">
                      <a16:colId xmlns:a16="http://schemas.microsoft.com/office/drawing/2014/main" val="20004"/>
                    </a:ext>
                  </a:extLst>
                </a:gridCol>
              </a:tblGrid>
              <a:tr h="822325">
                <a:tc>
                  <a:txBody>
                    <a:bodyPr/>
                    <a:lstStyle/>
                    <a:p>
                      <a:pPr algn="ctr">
                        <a:defRPr sz="1800"/>
                      </a:pPr>
                      <a:r>
                        <a:rPr sz="1500" b="1" dirty="0" smtClean="0">
                          <a:latin typeface="Arial" panose="020B0604020202020204" pitchFamily="34" charset="0"/>
                          <a:cs typeface="Arial" panose="020B0604020202020204" pitchFamily="34" charset="0"/>
                          <a:sym typeface="Arial"/>
                        </a:rPr>
                        <a:t>Claims </a:t>
                      </a:r>
                      <a:r>
                        <a:rPr sz="1500" b="1" dirty="0">
                          <a:latin typeface="Arial" panose="020B0604020202020204" pitchFamily="34" charset="0"/>
                          <a:cs typeface="Arial" panose="020B0604020202020204" pitchFamily="34" charset="0"/>
                          <a:sym typeface="Arial"/>
                        </a:rPr>
                        <a:t>Inventory</a:t>
                      </a:r>
                    </a:p>
                  </a:txBody>
                  <a:tcPr marL="45652" marR="45652" marT="45652" marB="45652" anchor="ctr" horzOverflow="overflow">
                    <a:lnL w="12700">
                      <a:miter lim="400000"/>
                    </a:lnL>
                    <a:lnR w="12700">
                      <a:miter lim="400000"/>
                    </a:lnR>
                    <a:lnT w="12700">
                      <a:solidFill>
                        <a:schemeClr val="accent5"/>
                      </a:solidFill>
                    </a:lnT>
                    <a:lnB w="12700">
                      <a:solidFill>
                        <a:schemeClr val="accent5"/>
                      </a:solidFill>
                    </a:lnB>
                    <a:noFill/>
                  </a:tcPr>
                </a:tc>
                <a:tc>
                  <a:txBody>
                    <a:bodyPr/>
                    <a:lstStyle/>
                    <a:p>
                      <a:pPr algn="ctr">
                        <a:defRPr sz="1800"/>
                      </a:pPr>
                      <a:r>
                        <a:rPr sz="1400" b="1" dirty="0">
                          <a:latin typeface="Arial" panose="020B0604020202020204" pitchFamily="34" charset="0"/>
                          <a:cs typeface="Arial" panose="020B0604020202020204" pitchFamily="34" charset="0"/>
                          <a:sym typeface="Arial"/>
                        </a:rPr>
                        <a:t>FY13 </a:t>
                      </a:r>
                    </a:p>
                  </a:txBody>
                  <a:tcPr marL="45652" marR="45652" marT="45652" marB="45652" anchor="ctr" horzOverflow="overflow">
                    <a:lnL w="12700">
                      <a:miter lim="400000"/>
                    </a:lnL>
                    <a:lnR w="12700">
                      <a:miter lim="400000"/>
                    </a:lnR>
                    <a:lnT w="12700">
                      <a:solidFill>
                        <a:schemeClr val="accent5"/>
                      </a:solidFill>
                    </a:lnT>
                    <a:lnB w="12700">
                      <a:solidFill>
                        <a:schemeClr val="accent5"/>
                      </a:solidFill>
                    </a:lnB>
                    <a:noFill/>
                  </a:tcPr>
                </a:tc>
                <a:tc>
                  <a:txBody>
                    <a:bodyPr/>
                    <a:lstStyle/>
                    <a:p>
                      <a:pPr algn="ctr">
                        <a:defRPr sz="1800"/>
                      </a:pPr>
                      <a:r>
                        <a:rPr sz="1400" b="1" dirty="0">
                          <a:latin typeface="Arial" panose="020B0604020202020204" pitchFamily="34" charset="0"/>
                          <a:cs typeface="Arial" panose="020B0604020202020204" pitchFamily="34" charset="0"/>
                          <a:sym typeface="Arial"/>
                        </a:rPr>
                        <a:t>FY14</a:t>
                      </a:r>
                    </a:p>
                  </a:txBody>
                  <a:tcPr marL="45652" marR="45652" marT="45652" marB="45652" anchor="ctr" horzOverflow="overflow">
                    <a:lnL w="12700">
                      <a:miter lim="400000"/>
                    </a:lnL>
                    <a:lnR w="12700">
                      <a:miter lim="400000"/>
                    </a:lnR>
                    <a:lnT w="12700">
                      <a:solidFill>
                        <a:schemeClr val="accent5"/>
                      </a:solidFill>
                    </a:lnT>
                    <a:lnB w="12700">
                      <a:solidFill>
                        <a:schemeClr val="accent5"/>
                      </a:solidFill>
                    </a:lnB>
                    <a:noFill/>
                  </a:tcPr>
                </a:tc>
                <a:tc>
                  <a:txBody>
                    <a:bodyPr/>
                    <a:lstStyle/>
                    <a:p>
                      <a:pPr algn="ctr">
                        <a:defRPr sz="1800"/>
                      </a:pPr>
                      <a:r>
                        <a:rPr sz="1400" b="1" dirty="0">
                          <a:latin typeface="Arial" panose="020B0604020202020204" pitchFamily="34" charset="0"/>
                          <a:cs typeface="Arial" panose="020B0604020202020204" pitchFamily="34" charset="0"/>
                          <a:sym typeface="Arial"/>
                        </a:rPr>
                        <a:t>FY15</a:t>
                      </a:r>
                    </a:p>
                  </a:txBody>
                  <a:tcPr marL="45652" marR="45652" marT="45652" marB="45652" anchor="ctr" horzOverflow="overflow">
                    <a:lnL w="12700">
                      <a:miter lim="400000"/>
                    </a:lnL>
                    <a:lnR w="12700">
                      <a:miter lim="400000"/>
                    </a:lnR>
                    <a:lnT w="12700">
                      <a:solidFill>
                        <a:schemeClr val="accent5"/>
                      </a:solidFill>
                    </a:lnT>
                    <a:lnB w="12700">
                      <a:solidFill>
                        <a:schemeClr val="accent5"/>
                      </a:solidFill>
                    </a:lnB>
                    <a:noFill/>
                  </a:tcPr>
                </a:tc>
                <a:tc>
                  <a:txBody>
                    <a:bodyPr/>
                    <a:lstStyle/>
                    <a:p>
                      <a:pPr algn="ctr">
                        <a:defRPr b="1">
                          <a:sym typeface="Arial"/>
                        </a:defRPr>
                      </a:pPr>
                      <a:r>
                        <a:rPr sz="1400" b="1" dirty="0">
                          <a:latin typeface="Arial" panose="020B0604020202020204" pitchFamily="34" charset="0"/>
                          <a:cs typeface="Arial" panose="020B0604020202020204" pitchFamily="34" charset="0"/>
                        </a:rPr>
                        <a:t>FYTD</a:t>
                      </a:r>
                    </a:p>
                    <a:p>
                      <a:pPr algn="ctr">
                        <a:defRPr sz="1000" b="1">
                          <a:sym typeface="Arial"/>
                        </a:defRPr>
                      </a:pPr>
                      <a:r>
                        <a:rPr sz="1400" b="1" dirty="0">
                          <a:latin typeface="Arial" panose="020B0604020202020204" pitchFamily="34" charset="0"/>
                          <a:cs typeface="Arial" panose="020B0604020202020204" pitchFamily="34" charset="0"/>
                        </a:rPr>
                        <a:t>through </a:t>
                      </a:r>
                      <a:r>
                        <a:rPr lang="en-US" sz="1400" b="1" dirty="0" smtClean="0">
                          <a:latin typeface="Arial" panose="020B0604020202020204" pitchFamily="34" charset="0"/>
                          <a:cs typeface="Arial" panose="020B0604020202020204" pitchFamily="34" charset="0"/>
                        </a:rPr>
                        <a:t>March</a:t>
                      </a:r>
                      <a:r>
                        <a:rPr sz="1400" b="1" dirty="0" smtClean="0">
                          <a:latin typeface="Arial" panose="020B0604020202020204" pitchFamily="34" charset="0"/>
                          <a:cs typeface="Arial" panose="020B0604020202020204" pitchFamily="34" charset="0"/>
                        </a:rPr>
                        <a:t> 201</a:t>
                      </a:r>
                      <a:r>
                        <a:rPr lang="en-US" sz="1400" b="1" dirty="0" smtClean="0">
                          <a:latin typeface="Arial" panose="020B0604020202020204" pitchFamily="34" charset="0"/>
                          <a:cs typeface="Arial" panose="020B0604020202020204" pitchFamily="34" charset="0"/>
                        </a:rPr>
                        <a:t>6</a:t>
                      </a:r>
                      <a:endParaRPr sz="1400" b="1" dirty="0">
                        <a:latin typeface="Arial" panose="020B0604020202020204" pitchFamily="34" charset="0"/>
                        <a:cs typeface="Arial" panose="020B0604020202020204" pitchFamily="34" charset="0"/>
                      </a:endParaRPr>
                    </a:p>
                  </a:txBody>
                  <a:tcPr marL="45652" marR="45652" marT="45652" marB="45652" anchor="ctr" horzOverflow="overflow">
                    <a:lnL w="12700">
                      <a:miter lim="400000"/>
                    </a:lnL>
                    <a:lnR w="12700">
                      <a:miter lim="400000"/>
                    </a:lnR>
                    <a:lnT w="12700">
                      <a:solidFill>
                        <a:schemeClr val="accent5"/>
                      </a:solidFill>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10000"/>
                  </a:ext>
                </a:extLst>
              </a:tr>
              <a:tr h="466725">
                <a:tc>
                  <a:txBody>
                    <a:bodyPr/>
                    <a:lstStyle/>
                    <a:p>
                      <a:pPr algn="ctr">
                        <a:defRPr sz="1800"/>
                      </a:pPr>
                      <a:r>
                        <a:rPr sz="1500" dirty="0">
                          <a:latin typeface="Arial" panose="020B0604020202020204" pitchFamily="34" charset="0"/>
                          <a:cs typeface="Arial" panose="020B0604020202020204" pitchFamily="34" charset="0"/>
                          <a:sym typeface="Arial"/>
                        </a:rPr>
                        <a:t>Claims Processed</a:t>
                      </a:r>
                    </a:p>
                  </a:txBody>
                  <a:tcPr marL="45700" marR="45700" marT="45700" marB="45700" anchor="ctr" horzOverflow="overflow">
                    <a:lnL w="12700">
                      <a:miter lim="400000"/>
                    </a:lnL>
                    <a:lnR w="12700">
                      <a:miter lim="400000"/>
                    </a:lnR>
                    <a:lnT w="12700">
                      <a:solidFill>
                        <a:schemeClr val="accent5"/>
                      </a:solidFill>
                    </a:lnT>
                    <a:lnB w="12700">
                      <a:miter lim="400000"/>
                    </a:lnB>
                    <a:solidFill>
                      <a:schemeClr val="accent5">
                        <a:alpha val="19999"/>
                      </a:schemeClr>
                    </a:solidFill>
                  </a:tcPr>
                </a:tc>
                <a:tc>
                  <a:txBody>
                    <a:bodyPr/>
                    <a:lstStyle/>
                    <a:p>
                      <a:pPr algn="ctr">
                        <a:defRPr sz="1800"/>
                      </a:pPr>
                      <a:r>
                        <a:rPr sz="1500" dirty="0">
                          <a:latin typeface="Arial" panose="020B0604020202020204" pitchFamily="34" charset="0"/>
                          <a:cs typeface="Arial" panose="020B0604020202020204" pitchFamily="34" charset="0"/>
                          <a:sym typeface="Arial"/>
                        </a:rPr>
                        <a:t>4.5M</a:t>
                      </a:r>
                    </a:p>
                  </a:txBody>
                  <a:tcPr marL="45700" marR="45700" marT="45700" marB="45700" anchor="ctr" horzOverflow="overflow">
                    <a:lnL w="12700">
                      <a:miter lim="400000"/>
                    </a:lnL>
                    <a:lnR w="12700">
                      <a:miter lim="400000"/>
                    </a:lnR>
                    <a:lnT w="12700">
                      <a:solidFill>
                        <a:schemeClr val="accent5"/>
                      </a:solidFill>
                    </a:lnT>
                    <a:lnB w="12700">
                      <a:miter lim="400000"/>
                    </a:lnB>
                    <a:solidFill>
                      <a:schemeClr val="accent5">
                        <a:alpha val="19999"/>
                      </a:schemeClr>
                    </a:solidFill>
                  </a:tcPr>
                </a:tc>
                <a:tc>
                  <a:txBody>
                    <a:bodyPr/>
                    <a:lstStyle/>
                    <a:p>
                      <a:pPr algn="ctr">
                        <a:defRPr sz="1800"/>
                      </a:pPr>
                      <a:r>
                        <a:rPr sz="1500" dirty="0" smtClean="0">
                          <a:solidFill>
                            <a:schemeClr val="tx1"/>
                          </a:solidFill>
                          <a:latin typeface="Arial" panose="020B0604020202020204" pitchFamily="34" charset="0"/>
                          <a:cs typeface="Arial" panose="020B0604020202020204" pitchFamily="34" charset="0"/>
                          <a:sym typeface="Arial"/>
                        </a:rPr>
                        <a:t>4.</a:t>
                      </a:r>
                      <a:r>
                        <a:rPr lang="en-US" sz="1500" dirty="0" smtClean="0">
                          <a:solidFill>
                            <a:schemeClr val="tx1"/>
                          </a:solidFill>
                          <a:latin typeface="Arial" panose="020B0604020202020204" pitchFamily="34" charset="0"/>
                          <a:cs typeface="Arial" panose="020B0604020202020204" pitchFamily="34" charset="0"/>
                          <a:sym typeface="Arial"/>
                        </a:rPr>
                        <a:t>3</a:t>
                      </a:r>
                      <a:r>
                        <a:rPr sz="1500" dirty="0" smtClean="0">
                          <a:solidFill>
                            <a:schemeClr val="tx1"/>
                          </a:solidFill>
                          <a:latin typeface="Arial" panose="020B0604020202020204" pitchFamily="34" charset="0"/>
                          <a:cs typeface="Arial" panose="020B0604020202020204" pitchFamily="34" charset="0"/>
                          <a:sym typeface="Arial"/>
                        </a:rPr>
                        <a:t>M</a:t>
                      </a:r>
                      <a:endParaRPr sz="1500" dirty="0">
                        <a:solidFill>
                          <a:schemeClr val="tx1"/>
                        </a:solidFill>
                        <a:latin typeface="Arial" panose="020B0604020202020204" pitchFamily="34" charset="0"/>
                        <a:cs typeface="Arial" panose="020B0604020202020204" pitchFamily="34" charset="0"/>
                        <a:sym typeface="Arial"/>
                      </a:endParaRPr>
                    </a:p>
                  </a:txBody>
                  <a:tcPr marL="45700" marR="45700" marT="45700" marB="45700" anchor="ctr" horzOverflow="overflow">
                    <a:lnL w="12700">
                      <a:miter lim="400000"/>
                    </a:lnL>
                    <a:lnR w="12700">
                      <a:miter lim="400000"/>
                    </a:lnR>
                    <a:lnT w="12700">
                      <a:solidFill>
                        <a:schemeClr val="accent5"/>
                      </a:solidFill>
                    </a:lnT>
                    <a:lnB w="12700">
                      <a:miter lim="400000"/>
                    </a:lnB>
                    <a:solidFill>
                      <a:schemeClr val="accent5">
                        <a:alpha val="19999"/>
                      </a:schemeClr>
                    </a:solidFill>
                  </a:tcPr>
                </a:tc>
                <a:tc>
                  <a:txBody>
                    <a:bodyPr/>
                    <a:lstStyle/>
                    <a:p>
                      <a:pPr algn="ctr">
                        <a:defRPr sz="1800"/>
                      </a:pPr>
                      <a:r>
                        <a:rPr sz="1500" dirty="0">
                          <a:latin typeface="Arial" panose="020B0604020202020204" pitchFamily="34" charset="0"/>
                          <a:cs typeface="Arial" panose="020B0604020202020204" pitchFamily="34" charset="0"/>
                          <a:sym typeface="Arial"/>
                        </a:rPr>
                        <a:t>      4.2M</a:t>
                      </a:r>
                    </a:p>
                  </a:txBody>
                  <a:tcPr marL="45700" marR="45700" marT="45700" marB="45700" anchor="ctr" horzOverflow="overflow">
                    <a:lnL w="12700">
                      <a:miter lim="400000"/>
                    </a:lnL>
                    <a:lnR w="12700">
                      <a:noFill/>
                      <a:miter lim="400000"/>
                    </a:lnR>
                    <a:lnT w="12700">
                      <a:solidFill>
                        <a:schemeClr val="accent5"/>
                      </a:solidFill>
                    </a:lnT>
                    <a:lnB w="12700">
                      <a:miter lim="400000"/>
                    </a:lnB>
                    <a:solidFill>
                      <a:schemeClr val="accent5">
                        <a:alpha val="19999"/>
                      </a:schemeClr>
                    </a:solidFill>
                  </a:tcPr>
                </a:tc>
                <a:tc>
                  <a:txBody>
                    <a:bodyPr/>
                    <a:lstStyle/>
                    <a:p>
                      <a:pPr algn="ctr">
                        <a:defRPr sz="1800"/>
                      </a:pPr>
                      <a:r>
                        <a:rPr lang="en-US" sz="1500" dirty="0" smtClean="0">
                          <a:latin typeface="Arial" panose="020B0604020202020204" pitchFamily="34" charset="0"/>
                          <a:cs typeface="Arial" panose="020B0604020202020204" pitchFamily="34" charset="0"/>
                          <a:sym typeface="Arial"/>
                        </a:rPr>
                        <a:t>2.1M</a:t>
                      </a:r>
                      <a:endParaRPr sz="1500" dirty="0">
                        <a:latin typeface="Arial" panose="020B0604020202020204" pitchFamily="34" charset="0"/>
                        <a:cs typeface="Arial" panose="020B0604020202020204" pitchFamily="34" charset="0"/>
                        <a:sym typeface="Arial"/>
                      </a:endParaRPr>
                    </a:p>
                  </a:txBody>
                  <a:tcPr marL="45700" marR="45700" marT="45700" marB="45700" anchor="ctr" horzOverflow="overflow">
                    <a:lnL w="12700">
                      <a:miter lim="400000"/>
                    </a:lnL>
                    <a:lnR w="12700">
                      <a:miter lim="400000"/>
                    </a:lnR>
                    <a:lnT w="12700">
                      <a:solidFill>
                        <a:schemeClr val="accent5"/>
                      </a:solidFill>
                    </a:lnT>
                    <a:lnB w="12700">
                      <a:miter lim="400000"/>
                    </a:lnB>
                    <a:solidFill>
                      <a:schemeClr val="accent5">
                        <a:alpha val="19999"/>
                      </a:schemeClr>
                    </a:solidFill>
                  </a:tcPr>
                </a:tc>
                <a:extLst>
                  <a:ext uri="{0D108BD9-81ED-4DB2-BD59-A6C34878D82A}">
                    <a16:rowId xmlns:a16="http://schemas.microsoft.com/office/drawing/2014/main" val="10001"/>
                  </a:ext>
                </a:extLst>
              </a:tr>
              <a:tr h="549275">
                <a:tc>
                  <a:txBody>
                    <a:bodyPr/>
                    <a:lstStyle/>
                    <a:p>
                      <a:pPr algn="ctr">
                        <a:defRPr sz="1500">
                          <a:sym typeface="Arial"/>
                        </a:defRPr>
                      </a:pPr>
                      <a:r>
                        <a:rPr dirty="0">
                          <a:latin typeface="Arial" panose="020B0604020202020204" pitchFamily="34" charset="0"/>
                          <a:cs typeface="Arial" panose="020B0604020202020204" pitchFamily="34" charset="0"/>
                        </a:rPr>
                        <a:t>Original Claims Timeliness</a:t>
                      </a:r>
                    </a:p>
                    <a:p>
                      <a:pPr algn="ctr">
                        <a:defRPr sz="1500">
                          <a:sym typeface="Arial"/>
                        </a:defRPr>
                      </a:pPr>
                      <a:r>
                        <a:rPr dirty="0">
                          <a:latin typeface="Arial" panose="020B0604020202020204" pitchFamily="34" charset="0"/>
                          <a:cs typeface="Arial" panose="020B0604020202020204" pitchFamily="34" charset="0"/>
                        </a:rPr>
                        <a:t>(Average Days to Complete)</a:t>
                      </a:r>
                    </a:p>
                  </a:txBody>
                  <a:tcPr marL="45652" marR="45652" marT="45652" marB="45652" anchor="ctr" horzOverflow="overflow">
                    <a:lnL w="12700">
                      <a:miter lim="400000"/>
                    </a:lnL>
                    <a:lnR w="12700">
                      <a:miter lim="400000"/>
                    </a:lnR>
                    <a:lnT w="12700">
                      <a:miter lim="400000"/>
                    </a:lnT>
                    <a:lnB w="12700">
                      <a:miter lim="400000"/>
                    </a:lnB>
                    <a:noFill/>
                  </a:tcPr>
                </a:tc>
                <a:tc>
                  <a:txBody>
                    <a:bodyPr/>
                    <a:lstStyle/>
                    <a:p>
                      <a:pPr algn="ctr">
                        <a:defRPr sz="1800"/>
                      </a:pPr>
                      <a:r>
                        <a:rPr sz="1500" dirty="0">
                          <a:latin typeface="Arial" panose="020B0604020202020204" pitchFamily="34" charset="0"/>
                          <a:cs typeface="Arial" panose="020B0604020202020204" pitchFamily="34" charset="0"/>
                          <a:sym typeface="Arial"/>
                        </a:rPr>
                        <a:t>26.2</a:t>
                      </a:r>
                    </a:p>
                  </a:txBody>
                  <a:tcPr marL="45652" marR="45652" marT="45652" marB="45652" anchor="ctr" horzOverflow="overflow">
                    <a:lnL w="12700">
                      <a:miter lim="400000"/>
                    </a:lnL>
                    <a:lnR w="12700">
                      <a:miter lim="400000"/>
                    </a:lnR>
                    <a:lnT w="12700">
                      <a:miter lim="400000"/>
                    </a:lnT>
                    <a:lnB w="12700">
                      <a:miter lim="400000"/>
                    </a:lnB>
                    <a:noFill/>
                  </a:tcPr>
                </a:tc>
                <a:tc>
                  <a:txBody>
                    <a:bodyPr/>
                    <a:lstStyle/>
                    <a:p>
                      <a:pPr algn="ctr">
                        <a:defRPr sz="1800"/>
                      </a:pPr>
                      <a:r>
                        <a:rPr sz="1500" dirty="0">
                          <a:latin typeface="Arial" panose="020B0604020202020204" pitchFamily="34" charset="0"/>
                          <a:cs typeface="Arial" panose="020B0604020202020204" pitchFamily="34" charset="0"/>
                          <a:sym typeface="Arial"/>
                        </a:rPr>
                        <a:t>16.7</a:t>
                      </a:r>
                    </a:p>
                  </a:txBody>
                  <a:tcPr marL="45652" marR="45652" marT="45652" marB="45652" anchor="ctr" horzOverflow="overflow">
                    <a:lnL w="12700">
                      <a:miter lim="400000"/>
                    </a:lnL>
                    <a:lnR w="12700">
                      <a:miter lim="400000"/>
                    </a:lnR>
                    <a:lnT w="12700">
                      <a:miter lim="400000"/>
                    </a:lnT>
                    <a:lnB w="12700">
                      <a:miter lim="400000"/>
                    </a:lnB>
                    <a:noFill/>
                  </a:tcPr>
                </a:tc>
                <a:tc>
                  <a:txBody>
                    <a:bodyPr/>
                    <a:lstStyle/>
                    <a:p>
                      <a:pPr algn="ctr">
                        <a:defRPr sz="1800"/>
                      </a:pPr>
                      <a:r>
                        <a:rPr sz="1500" dirty="0">
                          <a:latin typeface="Arial" panose="020B0604020202020204" pitchFamily="34" charset="0"/>
                          <a:cs typeface="Arial" panose="020B0604020202020204" pitchFamily="34" charset="0"/>
                          <a:sym typeface="Arial"/>
                        </a:rPr>
                        <a:t>    18.4</a:t>
                      </a:r>
                    </a:p>
                  </a:txBody>
                  <a:tcPr marL="45652" marR="45652" marT="45652" marB="45652" anchor="ctr" horzOverflow="overflow">
                    <a:lnL w="12700">
                      <a:miter lim="400000"/>
                    </a:lnL>
                    <a:lnR w="12700">
                      <a:noFill/>
                      <a:miter lim="400000"/>
                    </a:lnR>
                    <a:lnT w="12700">
                      <a:miter lim="400000"/>
                    </a:lnT>
                    <a:lnB w="12700">
                      <a:miter lim="400000"/>
                    </a:lnB>
                    <a:noFill/>
                  </a:tcPr>
                </a:tc>
                <a:tc>
                  <a:txBody>
                    <a:bodyPr/>
                    <a:lstStyle/>
                    <a:p>
                      <a:pPr algn="ctr">
                        <a:defRPr sz="1800"/>
                      </a:pPr>
                      <a:r>
                        <a:rPr lang="en-US" sz="1500" dirty="0" smtClean="0">
                          <a:latin typeface="Arial" panose="020B0604020202020204" pitchFamily="34" charset="0"/>
                          <a:cs typeface="Arial" panose="020B0604020202020204" pitchFamily="34" charset="0"/>
                          <a:sym typeface="Arial"/>
                        </a:rPr>
                        <a:t>18</a:t>
                      </a:r>
                      <a:endParaRPr sz="1500" dirty="0">
                        <a:latin typeface="Arial" panose="020B0604020202020204" pitchFamily="34" charset="0"/>
                        <a:cs typeface="Arial" panose="020B0604020202020204" pitchFamily="34" charset="0"/>
                        <a:sym typeface="Arial"/>
                      </a:endParaRPr>
                    </a:p>
                  </a:txBody>
                  <a:tcPr marL="45652" marR="45652" marT="45652" marB="45652" anchor="ctr"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2"/>
                  </a:ext>
                </a:extLst>
              </a:tr>
              <a:tr h="650875">
                <a:tc>
                  <a:txBody>
                    <a:bodyPr/>
                    <a:lstStyle/>
                    <a:p>
                      <a:pPr algn="ctr">
                        <a:defRPr sz="1500">
                          <a:sym typeface="Arial"/>
                        </a:defRPr>
                      </a:pPr>
                      <a:r>
                        <a:rPr dirty="0">
                          <a:latin typeface="Arial" panose="020B0604020202020204" pitchFamily="34" charset="0"/>
                          <a:cs typeface="Arial" panose="020B0604020202020204" pitchFamily="34" charset="0"/>
                        </a:rPr>
                        <a:t>Supplemental Claims Timeliness </a:t>
                      </a:r>
                    </a:p>
                    <a:p>
                      <a:pPr algn="ctr">
                        <a:defRPr sz="1500">
                          <a:sym typeface="Arial"/>
                        </a:defRPr>
                      </a:pPr>
                      <a:r>
                        <a:rPr dirty="0">
                          <a:latin typeface="Arial" panose="020B0604020202020204" pitchFamily="34" charset="0"/>
                          <a:cs typeface="Arial" panose="020B0604020202020204" pitchFamily="34" charset="0"/>
                        </a:rPr>
                        <a:t>(Average Days to Complete)</a:t>
                      </a:r>
                    </a:p>
                  </a:txBody>
                  <a:tcPr marL="45700" marR="45700" marT="45700" marB="45700" anchor="ctr" horzOverflow="overflow">
                    <a:lnL w="12700">
                      <a:miter lim="400000"/>
                    </a:lnL>
                    <a:lnR w="12700">
                      <a:miter lim="400000"/>
                    </a:lnR>
                    <a:lnT w="12700">
                      <a:miter lim="400000"/>
                    </a:lnT>
                    <a:lnB w="12700">
                      <a:miter lim="400000"/>
                    </a:lnB>
                    <a:solidFill>
                      <a:schemeClr val="accent5">
                        <a:alpha val="19999"/>
                      </a:schemeClr>
                    </a:solidFill>
                  </a:tcPr>
                </a:tc>
                <a:tc>
                  <a:txBody>
                    <a:bodyPr/>
                    <a:lstStyle/>
                    <a:p>
                      <a:pPr algn="ctr">
                        <a:defRPr sz="1800"/>
                      </a:pPr>
                      <a:r>
                        <a:rPr sz="1500" dirty="0">
                          <a:latin typeface="Arial" panose="020B0604020202020204" pitchFamily="34" charset="0"/>
                          <a:cs typeface="Arial" panose="020B0604020202020204" pitchFamily="34" charset="0"/>
                          <a:sym typeface="Arial"/>
                        </a:rPr>
                        <a:t>9.7</a:t>
                      </a:r>
                    </a:p>
                  </a:txBody>
                  <a:tcPr marL="45700" marR="45700" marT="45700" marB="45700" anchor="ctr" horzOverflow="overflow">
                    <a:lnL w="12700">
                      <a:miter lim="400000"/>
                    </a:lnL>
                    <a:lnR w="12700">
                      <a:miter lim="400000"/>
                    </a:lnR>
                    <a:lnT w="12700">
                      <a:miter lim="400000"/>
                    </a:lnT>
                    <a:lnB w="12700">
                      <a:miter lim="400000"/>
                    </a:lnB>
                    <a:solidFill>
                      <a:schemeClr val="accent5">
                        <a:alpha val="19999"/>
                      </a:schemeClr>
                    </a:solidFill>
                  </a:tcPr>
                </a:tc>
                <a:tc>
                  <a:txBody>
                    <a:bodyPr/>
                    <a:lstStyle/>
                    <a:p>
                      <a:pPr algn="ctr">
                        <a:defRPr sz="1800"/>
                      </a:pPr>
                      <a:r>
                        <a:rPr sz="1500" dirty="0">
                          <a:latin typeface="Arial" panose="020B0604020202020204" pitchFamily="34" charset="0"/>
                          <a:cs typeface="Arial" panose="020B0604020202020204" pitchFamily="34" charset="0"/>
                          <a:sym typeface="Arial"/>
                        </a:rPr>
                        <a:t>5.9</a:t>
                      </a:r>
                    </a:p>
                  </a:txBody>
                  <a:tcPr marL="45700" marR="45700" marT="45700" marB="45700" anchor="ctr" horzOverflow="overflow">
                    <a:lnL w="12700">
                      <a:miter lim="400000"/>
                    </a:lnL>
                    <a:lnR w="12700">
                      <a:miter lim="400000"/>
                    </a:lnR>
                    <a:lnT w="12700">
                      <a:miter lim="400000"/>
                    </a:lnT>
                    <a:lnB w="12700">
                      <a:miter lim="400000"/>
                    </a:lnB>
                    <a:solidFill>
                      <a:schemeClr val="accent5">
                        <a:alpha val="19999"/>
                      </a:schemeClr>
                    </a:solidFill>
                  </a:tcPr>
                </a:tc>
                <a:tc>
                  <a:txBody>
                    <a:bodyPr/>
                    <a:lstStyle/>
                    <a:p>
                      <a:pPr algn="ctr">
                        <a:defRPr sz="1800"/>
                      </a:pPr>
                      <a:r>
                        <a:rPr sz="1500" dirty="0">
                          <a:latin typeface="Arial" panose="020B0604020202020204" pitchFamily="34" charset="0"/>
                          <a:cs typeface="Arial" panose="020B0604020202020204" pitchFamily="34" charset="0"/>
                          <a:sym typeface="Arial"/>
                        </a:rPr>
                        <a:t>      7.0</a:t>
                      </a:r>
                    </a:p>
                  </a:txBody>
                  <a:tcPr marL="45700" marR="45700" marT="45700" marB="45700" anchor="ctr" horzOverflow="overflow">
                    <a:lnL w="12700">
                      <a:miter lim="400000"/>
                    </a:lnL>
                    <a:lnR w="12700">
                      <a:noFill/>
                      <a:miter lim="400000"/>
                    </a:lnR>
                    <a:lnT w="12700">
                      <a:miter lim="400000"/>
                    </a:lnT>
                    <a:lnB w="12700">
                      <a:miter lim="400000"/>
                    </a:lnB>
                    <a:solidFill>
                      <a:schemeClr val="accent5">
                        <a:alpha val="19999"/>
                      </a:schemeClr>
                    </a:solidFill>
                  </a:tcPr>
                </a:tc>
                <a:tc>
                  <a:txBody>
                    <a:bodyPr/>
                    <a:lstStyle/>
                    <a:p>
                      <a:pPr algn="ctr">
                        <a:defRPr sz="1800"/>
                      </a:pPr>
                      <a:r>
                        <a:rPr lang="en-US" sz="1500" dirty="0" smtClean="0">
                          <a:latin typeface="Arial" panose="020B0604020202020204" pitchFamily="34" charset="0"/>
                          <a:cs typeface="Arial" panose="020B0604020202020204" pitchFamily="34" charset="0"/>
                          <a:sym typeface="Arial"/>
                        </a:rPr>
                        <a:t>7.2</a:t>
                      </a:r>
                      <a:endParaRPr sz="1500" dirty="0">
                        <a:latin typeface="Arial" panose="020B0604020202020204" pitchFamily="34" charset="0"/>
                        <a:cs typeface="Arial" panose="020B0604020202020204" pitchFamily="34" charset="0"/>
                        <a:sym typeface="Arial"/>
                      </a:endParaRPr>
                    </a:p>
                  </a:txBody>
                  <a:tcPr marL="45700" marR="45700" marT="45700" marB="45700" anchor="ctr" horzOverflow="overflow">
                    <a:lnL w="12700">
                      <a:miter lim="400000"/>
                    </a:lnL>
                    <a:lnR w="12700">
                      <a:miter lim="400000"/>
                    </a:lnR>
                    <a:lnT w="12700">
                      <a:miter lim="400000"/>
                    </a:lnT>
                    <a:lnB w="12700">
                      <a:miter lim="400000"/>
                    </a:lnB>
                    <a:solidFill>
                      <a:schemeClr val="accent5">
                        <a:alpha val="19999"/>
                      </a:schemeClr>
                    </a:solidFill>
                  </a:tcPr>
                </a:tc>
                <a:extLst>
                  <a:ext uri="{0D108BD9-81ED-4DB2-BD59-A6C34878D82A}">
                    <a16:rowId xmlns:a16="http://schemas.microsoft.com/office/drawing/2014/main" val="10003"/>
                  </a:ext>
                </a:extLst>
              </a:tr>
              <a:tr h="549275">
                <a:tc>
                  <a:txBody>
                    <a:bodyPr/>
                    <a:lstStyle/>
                    <a:p>
                      <a:pPr algn="ctr">
                        <a:defRPr sz="1800"/>
                      </a:pPr>
                      <a:r>
                        <a:rPr sz="1500" dirty="0">
                          <a:latin typeface="Arial" panose="020B0604020202020204" pitchFamily="34" charset="0"/>
                          <a:cs typeface="Arial" panose="020B0604020202020204" pitchFamily="34" charset="0"/>
                          <a:sym typeface="Arial"/>
                        </a:rPr>
                        <a:t>Payment Accuracy</a:t>
                      </a:r>
                    </a:p>
                  </a:txBody>
                  <a:tcPr marL="45652" marR="45652" marT="45652" marB="45652" anchor="ctr" horzOverflow="overflow">
                    <a:lnL w="12700">
                      <a:miter lim="400000"/>
                    </a:lnL>
                    <a:lnR w="12700">
                      <a:miter lim="400000"/>
                    </a:lnR>
                    <a:lnT w="12700">
                      <a:miter lim="400000"/>
                    </a:lnT>
                    <a:lnB w="12700">
                      <a:solidFill>
                        <a:schemeClr val="accent5"/>
                      </a:solidFill>
                    </a:lnB>
                    <a:noFill/>
                  </a:tcPr>
                </a:tc>
                <a:tc>
                  <a:txBody>
                    <a:bodyPr/>
                    <a:lstStyle/>
                    <a:p>
                      <a:pPr algn="ctr">
                        <a:defRPr sz="1800"/>
                      </a:pPr>
                      <a:r>
                        <a:rPr sz="1500" dirty="0">
                          <a:latin typeface="Arial" panose="020B0604020202020204" pitchFamily="34" charset="0"/>
                          <a:cs typeface="Arial" panose="020B0604020202020204" pitchFamily="34" charset="0"/>
                          <a:sym typeface="Arial"/>
                        </a:rPr>
                        <a:t>98.7%</a:t>
                      </a:r>
                    </a:p>
                  </a:txBody>
                  <a:tcPr marL="45652" marR="45652" marT="45652" marB="45652" anchor="ctr" horzOverflow="overflow">
                    <a:lnL w="12700">
                      <a:miter lim="400000"/>
                    </a:lnL>
                    <a:lnR w="12700">
                      <a:miter lim="400000"/>
                    </a:lnR>
                    <a:lnT w="12700">
                      <a:miter lim="400000"/>
                    </a:lnT>
                    <a:lnB w="12700">
                      <a:solidFill>
                        <a:schemeClr val="accent5"/>
                      </a:solidFill>
                    </a:lnB>
                    <a:noFill/>
                  </a:tcPr>
                </a:tc>
                <a:tc>
                  <a:txBody>
                    <a:bodyPr/>
                    <a:lstStyle/>
                    <a:p>
                      <a:pPr algn="ctr">
                        <a:defRPr sz="1800"/>
                      </a:pPr>
                      <a:r>
                        <a:rPr sz="1500" dirty="0">
                          <a:latin typeface="Arial" panose="020B0604020202020204" pitchFamily="34" charset="0"/>
                          <a:cs typeface="Arial" panose="020B0604020202020204" pitchFamily="34" charset="0"/>
                          <a:sym typeface="Arial"/>
                        </a:rPr>
                        <a:t>98.7%</a:t>
                      </a:r>
                    </a:p>
                  </a:txBody>
                  <a:tcPr marL="45652" marR="45652" marT="45652" marB="45652" anchor="ctr" horzOverflow="overflow">
                    <a:lnL w="12700">
                      <a:miter lim="400000"/>
                    </a:lnL>
                    <a:lnR w="12700">
                      <a:miter lim="400000"/>
                    </a:lnR>
                    <a:lnT w="12700">
                      <a:miter lim="400000"/>
                    </a:lnT>
                    <a:lnB w="12700">
                      <a:solidFill>
                        <a:schemeClr val="accent5"/>
                      </a:solidFill>
                    </a:lnB>
                    <a:noFill/>
                  </a:tcPr>
                </a:tc>
                <a:tc>
                  <a:txBody>
                    <a:bodyPr/>
                    <a:lstStyle/>
                    <a:p>
                      <a:pPr algn="ctr">
                        <a:defRPr sz="1800"/>
                      </a:pPr>
                      <a:r>
                        <a:rPr sz="1500" dirty="0">
                          <a:latin typeface="Arial" panose="020B0604020202020204" pitchFamily="34" charset="0"/>
                          <a:cs typeface="Arial" panose="020B0604020202020204" pitchFamily="34" charset="0"/>
                          <a:sym typeface="Arial"/>
                        </a:rPr>
                        <a:t>     99.4%</a:t>
                      </a:r>
                    </a:p>
                  </a:txBody>
                  <a:tcPr marL="45652" marR="45652" marT="45652" marB="45652" anchor="ctr" horzOverflow="overflow">
                    <a:lnL w="12700">
                      <a:miter lim="400000"/>
                    </a:lnL>
                    <a:lnR w="12700">
                      <a:noFill/>
                      <a:miter lim="400000"/>
                    </a:lnR>
                    <a:lnT w="12700">
                      <a:miter lim="400000"/>
                    </a:lnT>
                    <a:lnB w="12700">
                      <a:solidFill>
                        <a:schemeClr val="accent5"/>
                      </a:solidFill>
                    </a:lnB>
                    <a:noFill/>
                  </a:tcPr>
                </a:tc>
                <a:tc>
                  <a:txBody>
                    <a:bodyPr/>
                    <a:lstStyle/>
                    <a:p>
                      <a:pPr algn="ctr">
                        <a:defRPr sz="1800"/>
                      </a:pPr>
                      <a:r>
                        <a:rPr lang="en-US" sz="1500" dirty="0" smtClean="0">
                          <a:solidFill>
                            <a:schemeClr val="tx1"/>
                          </a:solidFill>
                          <a:latin typeface="Arial" panose="020B0604020202020204" pitchFamily="34" charset="0"/>
                          <a:cs typeface="Arial" panose="020B0604020202020204" pitchFamily="34" charset="0"/>
                          <a:sym typeface="Arial"/>
                        </a:rPr>
                        <a:t>99.2%</a:t>
                      </a:r>
                      <a:endParaRPr sz="1500" dirty="0">
                        <a:solidFill>
                          <a:schemeClr val="tx1"/>
                        </a:solidFill>
                        <a:latin typeface="Arial" panose="020B0604020202020204" pitchFamily="34" charset="0"/>
                        <a:cs typeface="Arial" panose="020B0604020202020204" pitchFamily="34" charset="0"/>
                        <a:sym typeface="Arial"/>
                      </a:endParaRPr>
                    </a:p>
                  </a:txBody>
                  <a:tcPr marL="45652" marR="45652" marT="45652" marB="45652" anchor="ctr" horzOverflow="overflow">
                    <a:lnL w="12700">
                      <a:miter lim="400000"/>
                    </a:lnL>
                    <a:lnR w="12700">
                      <a:miter lim="400000"/>
                    </a:lnR>
                    <a:lnT w="12700">
                      <a:miter lim="400000"/>
                    </a:lnT>
                    <a:lnB w="12700">
                      <a:solidFill>
                        <a:schemeClr val="accent5"/>
                      </a:solidFill>
                    </a:lnB>
                    <a:noFill/>
                  </a:tcPr>
                </a:tc>
                <a:extLst>
                  <a:ext uri="{0D108BD9-81ED-4DB2-BD59-A6C34878D82A}">
                    <a16:rowId xmlns:a16="http://schemas.microsoft.com/office/drawing/2014/main" val="10004"/>
                  </a:ext>
                </a:extLst>
              </a:tr>
            </a:tbl>
          </a:graphicData>
        </a:graphic>
      </p:graphicFrame>
      <p:sp>
        <p:nvSpPr>
          <p:cNvPr id="2" name="TextBox 1"/>
          <p:cNvSpPr txBox="1"/>
          <p:nvPr/>
        </p:nvSpPr>
        <p:spPr>
          <a:xfrm>
            <a:off x="381000" y="5867400"/>
            <a:ext cx="441960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hangingPunct="0"/>
            <a:r>
              <a:rPr lang="en-US" sz="1200" dirty="0">
                <a:solidFill>
                  <a:srgbClr val="000000"/>
                </a:solidFill>
                <a:latin typeface="Bookman Old Style" panose="02050604050505020204" pitchFamily="18" charset="0"/>
                <a:ea typeface="Arial"/>
                <a:cs typeface="Arial"/>
                <a:sym typeface="Arial"/>
              </a:rPr>
              <a:t>*Data represents all EDU claims</a:t>
            </a:r>
          </a:p>
        </p:txBody>
      </p:sp>
    </p:spTree>
    <p:extLst>
      <p:ext uri="{BB962C8B-B14F-4D97-AF65-F5344CB8AC3E}">
        <p14:creationId xmlns:p14="http://schemas.microsoft.com/office/powerpoint/2010/main" val="266343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152400" y="152400"/>
            <a:ext cx="8915400" cy="533400"/>
          </a:xfrm>
        </p:spPr>
        <p:txBody>
          <a:bodyPr/>
          <a:lstStyle/>
          <a:p>
            <a:r>
              <a:rPr lang="en-US" altLang="en-US" sz="2800" dirty="0" smtClean="0">
                <a:solidFill>
                  <a:schemeClr val="bg1"/>
                </a:solidFill>
                <a:latin typeface="Arial" pitchFamily="34" charset="0"/>
                <a:cs typeface="Arial" pitchFamily="34" charset="0"/>
              </a:rPr>
              <a:t>Claims Processing Highlights</a:t>
            </a:r>
            <a:endParaRPr lang="en-US" altLang="en-US" sz="2800" dirty="0" smtClean="0">
              <a:latin typeface="Arial" pitchFamily="34" charset="0"/>
              <a:cs typeface="Arial" pitchFamily="34" charset="0"/>
            </a:endParaRPr>
          </a:p>
        </p:txBody>
      </p:sp>
      <p:sp>
        <p:nvSpPr>
          <p:cNvPr id="9" name="TextBox 8"/>
          <p:cNvSpPr txBox="1"/>
          <p:nvPr/>
        </p:nvSpPr>
        <p:spPr>
          <a:xfrm>
            <a:off x="152400" y="6477000"/>
            <a:ext cx="1524000" cy="369888"/>
          </a:xfrm>
          <a:prstGeom prst="rect">
            <a:avLst/>
          </a:prstGeom>
          <a:solidFill>
            <a:srgbClr val="002448"/>
          </a:solid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defTabSz="457200" latinLnBrk="1" hangingPunct="0">
              <a:defRPr/>
            </a:pPr>
            <a:endParaRPr lang="en-US" dirty="0">
              <a:solidFill>
                <a:srgbClr val="000000"/>
              </a:solidFill>
              <a:latin typeface="Calibri"/>
              <a:ea typeface="Calibri"/>
              <a:cs typeface="Calibri"/>
              <a:sym typeface="Calibri"/>
            </a:endParaRPr>
          </a:p>
        </p:txBody>
      </p:sp>
      <p:sp>
        <p:nvSpPr>
          <p:cNvPr id="10" name="TextBox 9"/>
          <p:cNvSpPr txBox="1"/>
          <p:nvPr/>
        </p:nvSpPr>
        <p:spPr>
          <a:xfrm>
            <a:off x="76200" y="6550025"/>
            <a:ext cx="2362200" cy="3079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defTabSz="457200" latinLnBrk="1" hangingPunct="0">
              <a:defRPr/>
            </a:pPr>
            <a:r>
              <a:rPr lang="en-US" sz="1400" dirty="0">
                <a:solidFill>
                  <a:srgbClr val="FFFFFF"/>
                </a:solidFill>
                <a:latin typeface="Arial" panose="020B0604020202020204" pitchFamily="34" charset="0"/>
                <a:ea typeface="Calibri"/>
                <a:cs typeface="Arial" panose="020B0604020202020204" pitchFamily="34" charset="0"/>
                <a:sym typeface="Calibri"/>
              </a:rPr>
              <a:t>benefits.va.gov/gibill</a:t>
            </a:r>
          </a:p>
        </p:txBody>
      </p:sp>
      <p:graphicFrame>
        <p:nvGraphicFramePr>
          <p:cNvPr id="6" name="Chart 5"/>
          <p:cNvGraphicFramePr/>
          <p:nvPr>
            <p:extLst>
              <p:ext uri="{D42A27DB-BD31-4B8C-83A1-F6EECF244321}">
                <p14:modId xmlns:p14="http://schemas.microsoft.com/office/powerpoint/2010/main" val="3897692388"/>
              </p:ext>
            </p:extLst>
          </p:nvPr>
        </p:nvGraphicFramePr>
        <p:xfrm>
          <a:off x="381000" y="1002229"/>
          <a:ext cx="8153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Shape 202"/>
          <p:cNvSpPr/>
          <p:nvPr/>
        </p:nvSpPr>
        <p:spPr>
          <a:xfrm>
            <a:off x="8780462" y="6484937"/>
            <a:ext cx="363538"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latin typeface="Calibri"/>
                <a:ea typeface="Calibri"/>
                <a:cs typeface="Calibri"/>
                <a:sym typeface="Calibri"/>
              </a:defRPr>
            </a:lvl1pPr>
          </a:lstStyle>
          <a:p>
            <a:pPr defTabSz="457200" hangingPunct="0">
              <a:defRPr/>
            </a:pPr>
            <a:r>
              <a:rPr lang="en-US" kern="0" dirty="0"/>
              <a:t>5</a:t>
            </a:r>
            <a:endParaRPr kern="0" dirty="0"/>
          </a:p>
        </p:txBody>
      </p:sp>
    </p:spTree>
    <p:extLst>
      <p:ext uri="{BB962C8B-B14F-4D97-AF65-F5344CB8AC3E}">
        <p14:creationId xmlns:p14="http://schemas.microsoft.com/office/powerpoint/2010/main" val="426545729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idx="4294967295"/>
          </p:nvPr>
        </p:nvSpPr>
        <p:spPr>
          <a:xfrm>
            <a:off x="114300" y="76200"/>
            <a:ext cx="8915400" cy="685800"/>
          </a:xfrm>
          <a:prstGeom prst="rect">
            <a:avLst/>
          </a:prstGeom>
          <a:extLst>
            <a:ext uri="{C572A759-6A51-4108-AA02-DFA0A04FC94B}">
              <ma14:wrappingTextBoxFlag xmlns:ma14="http://schemas.microsoft.com/office/mac/drawingml/2011/main" xmlns="" val="1"/>
            </a:ext>
          </a:extLst>
        </p:spPr>
        <p:txBody>
          <a:bodyPr>
            <a:noAutofit/>
          </a:bodyPr>
          <a:lstStyle>
            <a:lvl1pPr>
              <a:defRPr sz="2800">
                <a:solidFill>
                  <a:srgbClr val="FFFFFF"/>
                </a:solidFill>
              </a:defRPr>
            </a:lvl1pPr>
          </a:lstStyle>
          <a:p>
            <a:r>
              <a:rPr lang="en-US" sz="2000" dirty="0" smtClean="0">
                <a:latin typeface="Arial" panose="020B0604020202020204" pitchFamily="34" charset="0"/>
                <a:cs typeface="Arial" panose="020B0604020202020204" pitchFamily="34" charset="0"/>
              </a:rPr>
              <a:t>Long Term Solution (chapter 33 only) – Supplemental Automation Summary</a:t>
            </a:r>
            <a:endParaRPr sz="2000" dirty="0">
              <a:latin typeface="Arial" panose="020B0604020202020204" pitchFamily="34" charset="0"/>
              <a:cs typeface="Arial" panose="020B0604020202020204" pitchFamily="34" charset="0"/>
            </a:endParaRPr>
          </a:p>
        </p:txBody>
      </p:sp>
      <p:sp>
        <p:nvSpPr>
          <p:cNvPr id="200" name="Shape 200"/>
          <p:cNvSpPr/>
          <p:nvPr/>
        </p:nvSpPr>
        <p:spPr>
          <a:xfrm>
            <a:off x="152400" y="6477000"/>
            <a:ext cx="1524000" cy="369888"/>
          </a:xfrm>
          <a:prstGeom prst="rect">
            <a:avLst/>
          </a:prstGeom>
          <a:solidFill>
            <a:srgbClr val="002448"/>
          </a:solidFill>
          <a:ln w="12700">
            <a:miter lim="400000"/>
          </a:ln>
        </p:spPr>
        <p:txBody>
          <a:bodyPr lIns="45719" rIns="45719"/>
          <a:lstStyle/>
          <a:p>
            <a:pPr algn="r" defTabSz="457200" hangingPunct="0">
              <a:defRPr sz="1200">
                <a:latin typeface="+mn-lt"/>
                <a:ea typeface="+mn-ea"/>
                <a:cs typeface="+mn-cs"/>
                <a:sym typeface="Avenir Roman"/>
              </a:defRPr>
            </a:pPr>
            <a:endParaRPr sz="1200" kern="0" dirty="0">
              <a:solidFill>
                <a:srgbClr val="000000"/>
              </a:solidFill>
              <a:sym typeface="Avenir Roman"/>
            </a:endParaRPr>
          </a:p>
        </p:txBody>
      </p:sp>
      <p:sp>
        <p:nvSpPr>
          <p:cNvPr id="201" name="Shape 201"/>
          <p:cNvSpPr/>
          <p:nvPr/>
        </p:nvSpPr>
        <p:spPr>
          <a:xfrm>
            <a:off x="76200" y="6550025"/>
            <a:ext cx="2362200" cy="2888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a:defRPr sz="1400">
                <a:solidFill>
                  <a:srgbClr val="FFFFFF"/>
                </a:solidFill>
              </a:defRPr>
            </a:lvl1pPr>
          </a:lstStyle>
          <a:p>
            <a:pPr defTabSz="457200" hangingPunct="0"/>
            <a:r>
              <a:rPr kern="0" dirty="0">
                <a:latin typeface="Arial"/>
                <a:cs typeface="Arial"/>
                <a:sym typeface="Arial"/>
              </a:rPr>
              <a:t>benefits.va.gov/gibill</a:t>
            </a:r>
          </a:p>
        </p:txBody>
      </p:sp>
      <p:sp>
        <p:nvSpPr>
          <p:cNvPr id="202" name="Shape 202"/>
          <p:cNvSpPr/>
          <p:nvPr/>
        </p:nvSpPr>
        <p:spPr>
          <a:xfrm>
            <a:off x="8780462" y="6484937"/>
            <a:ext cx="363538"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a:solidFill>
                  <a:srgbClr val="FFFFFF"/>
                </a:solidFill>
                <a:latin typeface="Calibri"/>
                <a:ea typeface="Calibri"/>
                <a:cs typeface="Calibri"/>
                <a:sym typeface="Calibri"/>
              </a:defRPr>
            </a:lvl1pPr>
          </a:lstStyle>
          <a:p>
            <a:pPr defTabSz="457200" hangingPunct="0"/>
            <a:r>
              <a:rPr lang="en-US" kern="0" dirty="0"/>
              <a:t>6</a:t>
            </a:r>
            <a:endParaRPr kern="0" dirty="0"/>
          </a:p>
        </p:txBody>
      </p:sp>
      <p:graphicFrame>
        <p:nvGraphicFramePr>
          <p:cNvPr id="2" name="Table 1"/>
          <p:cNvGraphicFramePr>
            <a:graphicFrameLocks noGrp="1"/>
          </p:cNvGraphicFramePr>
          <p:nvPr>
            <p:extLst>
              <p:ext uri="{D42A27DB-BD31-4B8C-83A1-F6EECF244321}">
                <p14:modId xmlns:p14="http://schemas.microsoft.com/office/powerpoint/2010/main" val="3570821111"/>
              </p:ext>
            </p:extLst>
          </p:nvPr>
        </p:nvGraphicFramePr>
        <p:xfrm>
          <a:off x="457200" y="1219200"/>
          <a:ext cx="8153399" cy="3429000"/>
        </p:xfrm>
        <a:graphic>
          <a:graphicData uri="http://schemas.openxmlformats.org/drawingml/2006/table">
            <a:tbl>
              <a:tblPr firstRow="1" bandRow="1">
                <a:tableStyleId>{3B4B98B0-60AC-42C2-AFA5-B58CD77FA1E5}</a:tableStyleId>
              </a:tblPr>
              <a:tblGrid>
                <a:gridCol w="3225521">
                  <a:extLst>
                    <a:ext uri="{9D8B030D-6E8A-4147-A177-3AD203B41FA5}">
                      <a16:colId xmlns:a16="http://schemas.microsoft.com/office/drawing/2014/main" val="20000"/>
                    </a:ext>
                  </a:extLst>
                </a:gridCol>
                <a:gridCol w="1254369">
                  <a:extLst>
                    <a:ext uri="{9D8B030D-6E8A-4147-A177-3AD203B41FA5}">
                      <a16:colId xmlns:a16="http://schemas.microsoft.com/office/drawing/2014/main" val="20001"/>
                    </a:ext>
                  </a:extLst>
                </a:gridCol>
                <a:gridCol w="1254369">
                  <a:extLst>
                    <a:ext uri="{9D8B030D-6E8A-4147-A177-3AD203B41FA5}">
                      <a16:colId xmlns:a16="http://schemas.microsoft.com/office/drawing/2014/main" val="20002"/>
                    </a:ext>
                  </a:extLst>
                </a:gridCol>
                <a:gridCol w="1254369">
                  <a:extLst>
                    <a:ext uri="{9D8B030D-6E8A-4147-A177-3AD203B41FA5}">
                      <a16:colId xmlns:a16="http://schemas.microsoft.com/office/drawing/2014/main" val="20003"/>
                    </a:ext>
                  </a:extLst>
                </a:gridCol>
                <a:gridCol w="1164771">
                  <a:extLst>
                    <a:ext uri="{9D8B030D-6E8A-4147-A177-3AD203B41FA5}">
                      <a16:colId xmlns:a16="http://schemas.microsoft.com/office/drawing/2014/main" val="20004"/>
                    </a:ext>
                  </a:extLst>
                </a:gridCol>
              </a:tblGrid>
              <a:tr h="660528">
                <a:tc>
                  <a:txBody>
                    <a:bodyPr/>
                    <a:lstStyle/>
                    <a:p>
                      <a:pPr algn="ctr"/>
                      <a:r>
                        <a:rPr lang="en-US" sz="1500" b="1" dirty="0" smtClean="0">
                          <a:latin typeface="Arial" panose="020B0604020202020204" pitchFamily="34" charset="0"/>
                          <a:cs typeface="Arial" panose="020B0604020202020204" pitchFamily="34" charset="0"/>
                        </a:rPr>
                        <a:t>Automation Summary</a:t>
                      </a:r>
                      <a:endParaRPr lang="en-US" sz="1500" b="1" dirty="0">
                        <a:latin typeface="Arial" panose="020B0604020202020204" pitchFamily="34" charset="0"/>
                        <a:cs typeface="Arial" panose="020B0604020202020204" pitchFamily="34" charset="0"/>
                      </a:endParaRPr>
                    </a:p>
                  </a:txBody>
                  <a:tcPr anchor="ctr">
                    <a:lnL w="3175"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r>
                        <a:rPr lang="en-US" sz="1500" b="0" dirty="0" smtClean="0">
                          <a:latin typeface="Arial" panose="020B0604020202020204" pitchFamily="34" charset="0"/>
                          <a:cs typeface="Arial" panose="020B0604020202020204" pitchFamily="34" charset="0"/>
                        </a:rPr>
                        <a:t>FY13</a:t>
                      </a:r>
                      <a:endParaRPr lang="en-US" sz="1500" b="0" dirty="0">
                        <a:latin typeface="Arial" panose="020B0604020202020204" pitchFamily="34" charset="0"/>
                        <a:cs typeface="Arial" panose="020B0604020202020204" pitchFamily="34" charset="0"/>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r>
                        <a:rPr lang="en-US" sz="1500" b="0" dirty="0" smtClean="0">
                          <a:latin typeface="Arial" panose="020B0604020202020204" pitchFamily="34" charset="0"/>
                          <a:cs typeface="Arial" panose="020B0604020202020204" pitchFamily="34" charset="0"/>
                        </a:rPr>
                        <a:t>FY14</a:t>
                      </a:r>
                      <a:endParaRPr lang="en-US" sz="1500" b="0" dirty="0">
                        <a:latin typeface="Arial" panose="020B0604020202020204" pitchFamily="34" charset="0"/>
                        <a:cs typeface="Arial" panose="020B0604020202020204" pitchFamily="34" charset="0"/>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r>
                        <a:rPr lang="en-US" sz="1500" b="0" dirty="0" smtClean="0">
                          <a:latin typeface="Arial" panose="020B0604020202020204" pitchFamily="34" charset="0"/>
                          <a:cs typeface="Arial" panose="020B0604020202020204" pitchFamily="34" charset="0"/>
                        </a:rPr>
                        <a:t>FY15</a:t>
                      </a:r>
                      <a:endParaRPr lang="en-US" sz="1500" b="0" dirty="0">
                        <a:latin typeface="Arial" panose="020B0604020202020204" pitchFamily="34" charset="0"/>
                        <a:cs typeface="Arial" panose="020B0604020202020204" pitchFamily="34" charset="0"/>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tcPr>
                </a:tc>
                <a:tc>
                  <a:txBody>
                    <a:bodyPr/>
                    <a:lstStyle/>
                    <a:p>
                      <a:pPr algn="ctr"/>
                      <a:r>
                        <a:rPr lang="en-US" sz="1500" b="0" dirty="0" smtClean="0">
                          <a:latin typeface="Arial" panose="020B0604020202020204" pitchFamily="34" charset="0"/>
                          <a:cs typeface="Arial" panose="020B0604020202020204" pitchFamily="34" charset="0"/>
                        </a:rPr>
                        <a:t>FYTD</a:t>
                      </a:r>
                      <a:r>
                        <a:rPr lang="en-US" sz="1500" b="0" baseline="0" dirty="0" smtClean="0">
                          <a:latin typeface="Arial" panose="020B0604020202020204" pitchFamily="34" charset="0"/>
                          <a:cs typeface="Arial" panose="020B0604020202020204" pitchFamily="34" charset="0"/>
                        </a:rPr>
                        <a:t> 2016</a:t>
                      </a:r>
                      <a:endParaRPr lang="en-US" sz="1500" b="0" dirty="0">
                        <a:latin typeface="Arial" panose="020B0604020202020204" pitchFamily="34" charset="0"/>
                        <a:cs typeface="Arial" panose="020B0604020202020204" pitchFamily="34" charset="0"/>
                      </a:endParaRPr>
                    </a:p>
                  </a:txBody>
                  <a:tcPr anchor="ctr">
                    <a:lnL w="635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0"/>
                  </a:ext>
                </a:extLst>
              </a:tr>
              <a:tr h="660528">
                <a:tc>
                  <a:txBody>
                    <a:bodyPr/>
                    <a:lstStyle/>
                    <a:p>
                      <a:pPr algn="ctr"/>
                      <a:r>
                        <a:rPr lang="en-US" sz="1500" dirty="0" smtClean="0">
                          <a:latin typeface="Arial" panose="020B0604020202020204" pitchFamily="34" charset="0"/>
                          <a:cs typeface="Arial" panose="020B0604020202020204" pitchFamily="34" charset="0"/>
                        </a:rPr>
                        <a:t>Total Claims Automated</a:t>
                      </a:r>
                      <a:endParaRPr lang="en-US" sz="1500" b="0" dirty="0">
                        <a:latin typeface="Arial" panose="020B0604020202020204" pitchFamily="34" charset="0"/>
                        <a:cs typeface="Arial" panose="020B0604020202020204" pitchFamily="34" charset="0"/>
                      </a:endParaRPr>
                    </a:p>
                  </a:txBody>
                  <a:tcPr anchor="ctr">
                    <a:lnL w="3175"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76200" cap="flat" cmpd="sng" algn="ctr">
                      <a:solidFill>
                        <a:schemeClr val="accent1"/>
                      </a:solidFill>
                      <a:prstDash val="solid"/>
                      <a:round/>
                      <a:headEnd type="none" w="med" len="med"/>
                      <a:tailEnd type="none" w="med" len="med"/>
                    </a:lnB>
                  </a:tcPr>
                </a:tc>
                <a:tc>
                  <a:txBody>
                    <a:bodyPr/>
                    <a:lstStyle/>
                    <a:p>
                      <a:pPr algn="ctr"/>
                      <a:r>
                        <a:rPr lang="en-US" sz="1500" dirty="0" smtClean="0">
                          <a:latin typeface="Arial" panose="020B0604020202020204" pitchFamily="34" charset="0"/>
                          <a:cs typeface="Arial" panose="020B0604020202020204" pitchFamily="34" charset="0"/>
                        </a:rPr>
                        <a:t>2,325,037</a:t>
                      </a:r>
                      <a:endParaRPr lang="en-US" sz="1500" dirty="0">
                        <a:latin typeface="Arial" panose="020B0604020202020204" pitchFamily="34" charset="0"/>
                        <a:cs typeface="Arial" panose="020B0604020202020204" pitchFamily="34" charset="0"/>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76200" cap="flat" cmpd="sng" algn="ctr">
                      <a:solidFill>
                        <a:schemeClr val="accent1"/>
                      </a:solidFill>
                      <a:prstDash val="solid"/>
                      <a:round/>
                      <a:headEnd type="none" w="med" len="med"/>
                      <a:tailEnd type="none" w="med" len="med"/>
                    </a:lnB>
                  </a:tcPr>
                </a:tc>
                <a:tc>
                  <a:txBody>
                    <a:bodyPr/>
                    <a:lstStyle/>
                    <a:p>
                      <a:pPr algn="ctr"/>
                      <a:r>
                        <a:rPr lang="en-US" sz="1500" dirty="0" smtClean="0">
                          <a:latin typeface="Arial" panose="020B0604020202020204" pitchFamily="34" charset="0"/>
                          <a:cs typeface="Arial" panose="020B0604020202020204" pitchFamily="34" charset="0"/>
                        </a:rPr>
                        <a:t>2,573,279</a:t>
                      </a:r>
                      <a:endParaRPr lang="en-US" sz="1500" dirty="0">
                        <a:latin typeface="Arial" panose="020B0604020202020204" pitchFamily="34" charset="0"/>
                        <a:cs typeface="Arial" panose="020B0604020202020204" pitchFamily="34" charset="0"/>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76200" cap="flat" cmpd="sng" algn="ctr">
                      <a:solidFill>
                        <a:schemeClr val="accent1"/>
                      </a:solidFill>
                      <a:prstDash val="solid"/>
                      <a:round/>
                      <a:headEnd type="none" w="med" len="med"/>
                      <a:tailEnd type="none" w="med" len="med"/>
                    </a:lnB>
                  </a:tcPr>
                </a:tc>
                <a:tc>
                  <a:txBody>
                    <a:bodyPr/>
                    <a:lstStyle/>
                    <a:p>
                      <a:pPr algn="ctr"/>
                      <a:r>
                        <a:rPr lang="en-US" sz="1500" dirty="0" smtClean="0">
                          <a:latin typeface="Arial" panose="020B0604020202020204" pitchFamily="34" charset="0"/>
                          <a:cs typeface="Arial" panose="020B0604020202020204" pitchFamily="34" charset="0"/>
                        </a:rPr>
                        <a:t>2,554,493</a:t>
                      </a:r>
                      <a:endParaRPr lang="en-US" sz="1500" dirty="0">
                        <a:latin typeface="Arial" panose="020B0604020202020204" pitchFamily="34" charset="0"/>
                        <a:cs typeface="Arial" panose="020B0604020202020204" pitchFamily="34" charset="0"/>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B w="76200" cap="flat" cmpd="sng" algn="ctr">
                      <a:solidFill>
                        <a:schemeClr val="accent1"/>
                      </a:solidFill>
                      <a:prstDash val="solid"/>
                      <a:round/>
                      <a:headEnd type="none" w="med" len="med"/>
                      <a:tailEnd type="none" w="med" len="med"/>
                    </a:lnB>
                  </a:tcPr>
                </a:tc>
                <a:tc>
                  <a:txBody>
                    <a:bodyPr/>
                    <a:lstStyle/>
                    <a:p>
                      <a:pPr algn="ctr"/>
                      <a:r>
                        <a:rPr lang="en-US" sz="1500" dirty="0" smtClean="0">
                          <a:latin typeface="Arial" panose="020B0604020202020204" pitchFamily="34" charset="0"/>
                          <a:cs typeface="Arial" panose="020B0604020202020204" pitchFamily="34" charset="0"/>
                        </a:rPr>
                        <a:t>1,435,970</a:t>
                      </a:r>
                      <a:endParaRPr lang="en-US" sz="1500" dirty="0">
                        <a:latin typeface="Arial" panose="020B0604020202020204" pitchFamily="34" charset="0"/>
                        <a:cs typeface="Arial" panose="020B0604020202020204" pitchFamily="34" charset="0"/>
                      </a:endParaRPr>
                    </a:p>
                  </a:txBody>
                  <a:tcPr anchor="ctr">
                    <a:lnL w="635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B w="762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723708">
                <a:tc>
                  <a:txBody>
                    <a:bodyPr/>
                    <a:lstStyle/>
                    <a:p>
                      <a:pPr algn="ctr"/>
                      <a:r>
                        <a:rPr lang="en-US" sz="1500" dirty="0" smtClean="0">
                          <a:latin typeface="Arial" panose="020B0604020202020204" pitchFamily="34" charset="0"/>
                          <a:cs typeface="Arial" panose="020B0604020202020204" pitchFamily="34" charset="0"/>
                        </a:rPr>
                        <a:t>Claims Fully Automated</a:t>
                      </a:r>
                      <a:endParaRPr lang="en-US" sz="1500" b="0" dirty="0">
                        <a:latin typeface="Arial" panose="020B0604020202020204" pitchFamily="34" charset="0"/>
                        <a:cs typeface="Arial" panose="020B0604020202020204" pitchFamily="34" charset="0"/>
                      </a:endParaRPr>
                    </a:p>
                  </a:txBody>
                  <a:tcPr anchor="ctr">
                    <a:lnL w="3175"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762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sz="1500" dirty="0" smtClean="0">
                          <a:latin typeface="Arial" panose="020B0604020202020204" pitchFamily="34" charset="0"/>
                          <a:cs typeface="Arial" panose="020B0604020202020204" pitchFamily="34" charset="0"/>
                        </a:rPr>
                        <a:t>1,236,210 / 44.2%</a:t>
                      </a:r>
                      <a:endParaRPr lang="en-US" sz="1500" dirty="0">
                        <a:latin typeface="Arial" panose="020B0604020202020204" pitchFamily="34" charset="0"/>
                        <a:cs typeface="Arial" panose="020B0604020202020204" pitchFamily="34" charset="0"/>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762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smtClean="0">
                          <a:latin typeface="Arial" panose="020B0604020202020204" pitchFamily="34" charset="0"/>
                          <a:cs typeface="Arial" panose="020B0604020202020204" pitchFamily="34" charset="0"/>
                        </a:rPr>
                        <a:t>1,524,570 / 50.3% </a:t>
                      </a:r>
                      <a:endParaRPr lang="en-US" sz="1500" dirty="0">
                        <a:latin typeface="Arial" panose="020B0604020202020204" pitchFamily="34" charset="0"/>
                        <a:cs typeface="Arial" panose="020B0604020202020204" pitchFamily="34" charset="0"/>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762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smtClean="0">
                          <a:latin typeface="Arial" panose="020B0604020202020204" pitchFamily="34" charset="0"/>
                          <a:cs typeface="Arial" panose="020B0604020202020204" pitchFamily="34" charset="0"/>
                        </a:rPr>
                        <a:t>1,562,828 / 52.1%</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762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smtClean="0">
                          <a:latin typeface="Arial" panose="020B0604020202020204" pitchFamily="34" charset="0"/>
                          <a:cs typeface="Arial" panose="020B0604020202020204" pitchFamily="34" charset="0"/>
                        </a:rPr>
                        <a:t>759,844 / 47.2%</a:t>
                      </a:r>
                    </a:p>
                  </a:txBody>
                  <a:tcPr anchor="ctr">
                    <a:lnL w="635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762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723708">
                <a:tc>
                  <a:txBody>
                    <a:bodyPr/>
                    <a:lstStyle/>
                    <a:p>
                      <a:pPr algn="ctr"/>
                      <a:r>
                        <a:rPr lang="en-US" sz="1500" dirty="0" smtClean="0">
                          <a:latin typeface="Arial" panose="020B0604020202020204" pitchFamily="34" charset="0"/>
                          <a:cs typeface="Arial" panose="020B0604020202020204" pitchFamily="34" charset="0"/>
                        </a:rPr>
                        <a:t>Claims Partially</a:t>
                      </a:r>
                      <a:r>
                        <a:rPr lang="en-US" sz="1500" baseline="0" dirty="0" smtClean="0">
                          <a:latin typeface="Arial" panose="020B0604020202020204" pitchFamily="34" charset="0"/>
                          <a:cs typeface="Arial" panose="020B0604020202020204" pitchFamily="34" charset="0"/>
                        </a:rPr>
                        <a:t> Automated</a:t>
                      </a:r>
                      <a:endParaRPr lang="en-US" sz="1500" b="0" dirty="0">
                        <a:latin typeface="Arial" panose="020B0604020202020204" pitchFamily="34" charset="0"/>
                        <a:cs typeface="Arial" panose="020B0604020202020204" pitchFamily="34" charset="0"/>
                      </a:endParaRPr>
                    </a:p>
                  </a:txBody>
                  <a:tcPr anchor="ctr">
                    <a:lnL w="3175"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smtClean="0">
                          <a:latin typeface="Arial" panose="020B0604020202020204" pitchFamily="34" charset="0"/>
                          <a:cs typeface="Arial" panose="020B0604020202020204" pitchFamily="34" charset="0"/>
                        </a:rPr>
                        <a:t>1,088,827 / 38.9%</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smtClean="0">
                          <a:latin typeface="Arial" panose="020B0604020202020204" pitchFamily="34" charset="0"/>
                          <a:cs typeface="Arial" panose="020B0604020202020204" pitchFamily="34" charset="0"/>
                        </a:rPr>
                        <a:t>1,048,709 / 34.6%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smtClean="0">
                          <a:latin typeface="Arial" panose="020B0604020202020204" pitchFamily="34" charset="0"/>
                          <a:cs typeface="Arial" panose="020B0604020202020204" pitchFamily="34" charset="0"/>
                        </a:rPr>
                        <a:t>991,665 / 33%</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500" dirty="0" smtClean="0">
                          <a:latin typeface="Arial" panose="020B0604020202020204" pitchFamily="34" charset="0"/>
                          <a:cs typeface="Arial" panose="020B0604020202020204" pitchFamily="34" charset="0"/>
                        </a:rPr>
                        <a:t>676,126 / 38.1%</a:t>
                      </a:r>
                    </a:p>
                  </a:txBody>
                  <a:tcPr anchor="ctr">
                    <a:lnL w="635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660528">
                <a:tc>
                  <a:txBody>
                    <a:bodyPr/>
                    <a:lstStyle/>
                    <a:p>
                      <a:pPr algn="ctr"/>
                      <a:r>
                        <a:rPr lang="en-US" sz="1500" dirty="0" smtClean="0">
                          <a:latin typeface="Arial" panose="020B0604020202020204" pitchFamily="34" charset="0"/>
                          <a:cs typeface="Arial" panose="020B0604020202020204" pitchFamily="34" charset="0"/>
                        </a:rPr>
                        <a:t>*Total Claims Manually</a:t>
                      </a:r>
                      <a:r>
                        <a:rPr lang="en-US" sz="1500" baseline="0" dirty="0" smtClean="0">
                          <a:latin typeface="Arial" panose="020B0604020202020204" pitchFamily="34" charset="0"/>
                          <a:cs typeface="Arial" panose="020B0604020202020204" pitchFamily="34" charset="0"/>
                        </a:rPr>
                        <a:t> Processed</a:t>
                      </a:r>
                      <a:endParaRPr lang="en-US" sz="1500" b="0" dirty="0">
                        <a:latin typeface="Arial" panose="020B0604020202020204" pitchFamily="34" charset="0"/>
                        <a:cs typeface="Arial" panose="020B0604020202020204" pitchFamily="34" charset="0"/>
                      </a:endParaRPr>
                    </a:p>
                  </a:txBody>
                  <a:tcPr anchor="ctr">
                    <a:lnL w="3175"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tcPr>
                </a:tc>
                <a:tc>
                  <a:txBody>
                    <a:bodyPr/>
                    <a:lstStyle/>
                    <a:p>
                      <a:pPr algn="ctr"/>
                      <a:r>
                        <a:rPr lang="en-US" sz="1500" dirty="0" smtClean="0">
                          <a:latin typeface="Arial" panose="020B0604020202020204" pitchFamily="34" charset="0"/>
                          <a:cs typeface="Arial" panose="020B0604020202020204" pitchFamily="34" charset="0"/>
                        </a:rPr>
                        <a:t>471,736</a:t>
                      </a:r>
                      <a:endParaRPr lang="en-US" sz="1500" dirty="0">
                        <a:latin typeface="Arial" panose="020B0604020202020204" pitchFamily="34" charset="0"/>
                        <a:cs typeface="Arial" panose="020B0604020202020204" pitchFamily="34" charset="0"/>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tcPr>
                </a:tc>
                <a:tc>
                  <a:txBody>
                    <a:bodyPr/>
                    <a:lstStyle/>
                    <a:p>
                      <a:pPr algn="ctr"/>
                      <a:r>
                        <a:rPr lang="en-US" sz="1500" dirty="0" smtClean="0">
                          <a:latin typeface="Arial" panose="020B0604020202020204" pitchFamily="34" charset="0"/>
                          <a:cs typeface="Arial" panose="020B0604020202020204" pitchFamily="34" charset="0"/>
                        </a:rPr>
                        <a:t>458,052</a:t>
                      </a:r>
                      <a:endParaRPr lang="en-US" sz="1500" dirty="0">
                        <a:latin typeface="Arial" panose="020B0604020202020204" pitchFamily="34" charset="0"/>
                        <a:cs typeface="Arial" panose="020B0604020202020204" pitchFamily="34" charset="0"/>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tcPr>
                </a:tc>
                <a:tc>
                  <a:txBody>
                    <a:bodyPr/>
                    <a:lstStyle/>
                    <a:p>
                      <a:pPr algn="ctr"/>
                      <a:r>
                        <a:rPr lang="en-US" sz="1500" dirty="0" smtClean="0">
                          <a:latin typeface="Arial" panose="020B0604020202020204" pitchFamily="34" charset="0"/>
                          <a:cs typeface="Arial" panose="020B0604020202020204" pitchFamily="34" charset="0"/>
                        </a:rPr>
                        <a:t>446,089</a:t>
                      </a:r>
                      <a:endParaRPr lang="en-US" sz="1500" dirty="0">
                        <a:latin typeface="Arial" panose="020B0604020202020204" pitchFamily="34" charset="0"/>
                        <a:cs typeface="Arial" panose="020B0604020202020204" pitchFamily="34" charset="0"/>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tcPr>
                </a:tc>
                <a:tc>
                  <a:txBody>
                    <a:bodyPr/>
                    <a:lstStyle/>
                    <a:p>
                      <a:pPr algn="ctr"/>
                      <a:r>
                        <a:rPr lang="en-US" sz="1500" dirty="0" smtClean="0">
                          <a:latin typeface="Arial" panose="020B0604020202020204" pitchFamily="34" charset="0"/>
                          <a:cs typeface="Arial" panose="020B0604020202020204" pitchFamily="34" charset="0"/>
                        </a:rPr>
                        <a:t>225,905</a:t>
                      </a:r>
                      <a:endParaRPr lang="en-US" sz="1500" dirty="0">
                        <a:latin typeface="Arial" panose="020B0604020202020204" pitchFamily="34" charset="0"/>
                        <a:cs typeface="Arial" panose="020B0604020202020204" pitchFamily="34" charset="0"/>
                      </a:endParaRPr>
                    </a:p>
                  </a:txBody>
                  <a:tcPr anchor="ctr">
                    <a:lnL w="635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4" name="TextBox 3"/>
          <p:cNvSpPr txBox="1"/>
          <p:nvPr/>
        </p:nvSpPr>
        <p:spPr>
          <a:xfrm>
            <a:off x="685800" y="4849043"/>
            <a:ext cx="320040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hangingPunct="0"/>
            <a:r>
              <a:rPr lang="en-US" sz="1200" dirty="0">
                <a:solidFill>
                  <a:srgbClr val="000000"/>
                </a:solidFill>
                <a:latin typeface="Arial" panose="020B0604020202020204" pitchFamily="34" charset="0"/>
                <a:ea typeface="Arial"/>
                <a:cs typeface="Arial" panose="020B0604020202020204" pitchFamily="34" charset="0"/>
                <a:sym typeface="Arial"/>
              </a:rPr>
              <a:t>*Excludes paper claims</a:t>
            </a:r>
          </a:p>
        </p:txBody>
      </p:sp>
    </p:spTree>
    <p:extLst>
      <p:ext uri="{BB962C8B-B14F-4D97-AF65-F5344CB8AC3E}">
        <p14:creationId xmlns:p14="http://schemas.microsoft.com/office/powerpoint/2010/main" val="3124887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76200" y="152400"/>
            <a:ext cx="8915400" cy="533400"/>
          </a:xfrm>
        </p:spPr>
        <p:txBody>
          <a:bodyPr/>
          <a:lstStyle/>
          <a:p>
            <a:r>
              <a:rPr lang="en-US" altLang="en-US" sz="2400" dirty="0" smtClean="0">
                <a:solidFill>
                  <a:schemeClr val="bg1"/>
                </a:solidFill>
                <a:latin typeface="Arial" pitchFamily="34" charset="0"/>
                <a:cs typeface="Arial" pitchFamily="34" charset="0"/>
              </a:rPr>
              <a:t>Education Call Center Highlights</a:t>
            </a:r>
          </a:p>
        </p:txBody>
      </p:sp>
      <p:sp>
        <p:nvSpPr>
          <p:cNvPr id="3" name="TextBox 2"/>
          <p:cNvSpPr txBox="1"/>
          <p:nvPr/>
        </p:nvSpPr>
        <p:spPr>
          <a:xfrm>
            <a:off x="4906963" y="1063625"/>
            <a:ext cx="1355497" cy="84638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none" lIns="45719" tIns="45719" rIns="45719" bIns="45719">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1714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endParaRPr lang="en-US" altLang="en-US" sz="1000" dirty="0" smtClean="0">
              <a:solidFill>
                <a:srgbClr val="000000"/>
              </a:solidFill>
              <a:sym typeface="Calibri" pitchFamily="34" charset="0"/>
            </a:endParaRPr>
          </a:p>
          <a:p>
            <a:pPr lvl="1" defTabSz="457200" eaLnBrk="1" fontAlgn="base" hangingPunct="1">
              <a:spcBef>
                <a:spcPct val="0"/>
              </a:spcBef>
              <a:spcAft>
                <a:spcPct val="0"/>
              </a:spcAft>
              <a:buSzTx/>
              <a:buFontTx/>
              <a:buNone/>
            </a:pPr>
            <a:r>
              <a:rPr lang="en-US" altLang="en-US" sz="1800" dirty="0" smtClean="0">
                <a:solidFill>
                  <a:srgbClr val="000000"/>
                </a:solidFill>
                <a:sym typeface="Calibri" pitchFamily="34" charset="0"/>
              </a:rPr>
              <a:t>                 </a:t>
            </a:r>
            <a:endParaRPr lang="en-US" altLang="en-US" sz="1800" i="1" dirty="0" smtClean="0">
              <a:solidFill>
                <a:srgbClr val="000000"/>
              </a:solidFill>
              <a:sym typeface="Calibri" pitchFamily="34" charset="0"/>
            </a:endParaRPr>
          </a:p>
          <a:p>
            <a:pPr lvl="1" defTabSz="457200" eaLnBrk="1" fontAlgn="base" hangingPunct="1">
              <a:spcBef>
                <a:spcPct val="0"/>
              </a:spcBef>
              <a:spcAft>
                <a:spcPct val="0"/>
              </a:spcAft>
              <a:buSzTx/>
              <a:buFontTx/>
              <a:buNone/>
            </a:pPr>
            <a:endParaRPr lang="en-US" altLang="en-US" sz="300" dirty="0" smtClean="0">
              <a:solidFill>
                <a:srgbClr val="000000"/>
              </a:solidFill>
              <a:sym typeface="Calibri" pitchFamily="34" charset="0"/>
            </a:endParaRPr>
          </a:p>
          <a:p>
            <a:pPr defTabSz="457200" eaLnBrk="1" fontAlgn="base" latinLnBrk="1">
              <a:spcBef>
                <a:spcPct val="0"/>
              </a:spcBef>
              <a:spcAft>
                <a:spcPct val="0"/>
              </a:spcAft>
              <a:buSzTx/>
              <a:buFontTx/>
              <a:buNone/>
            </a:pPr>
            <a:endParaRPr lang="en-US" altLang="en-US" sz="1800" dirty="0" smtClean="0">
              <a:solidFill>
                <a:srgbClr val="000000"/>
              </a:solidFill>
              <a:latin typeface="Calibri" pitchFamily="34" charset="0"/>
              <a:sym typeface="Calibri" pitchFamily="34" charset="0"/>
            </a:endParaRPr>
          </a:p>
        </p:txBody>
      </p:sp>
      <p:sp>
        <p:nvSpPr>
          <p:cNvPr id="13316" name="TextBox 7"/>
          <p:cNvSpPr txBox="1">
            <a:spLocks noChangeArrowheads="1"/>
          </p:cNvSpPr>
          <p:nvPr/>
        </p:nvSpPr>
        <p:spPr bwMode="auto">
          <a:xfrm>
            <a:off x="8686800" y="6350516"/>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r>
              <a:rPr lang="en-US" altLang="en-US" sz="1800" dirty="0">
                <a:solidFill>
                  <a:srgbClr val="FFFFFF"/>
                </a:solidFill>
                <a:sym typeface="Calibri" pitchFamily="34" charset="0"/>
              </a:rPr>
              <a:t> </a:t>
            </a:r>
            <a:r>
              <a:rPr lang="en-US" altLang="en-US" sz="1800" dirty="0" smtClean="0">
                <a:solidFill>
                  <a:srgbClr val="FFFFFF"/>
                </a:solidFill>
                <a:sym typeface="Calibri" pitchFamily="34" charset="0"/>
              </a:rPr>
              <a:t>7</a:t>
            </a:r>
          </a:p>
        </p:txBody>
      </p:sp>
      <p:sp>
        <p:nvSpPr>
          <p:cNvPr id="8" name="TextBox 7"/>
          <p:cNvSpPr txBox="1"/>
          <p:nvPr/>
        </p:nvSpPr>
        <p:spPr>
          <a:xfrm>
            <a:off x="4882549" y="914400"/>
            <a:ext cx="3930318" cy="430887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9" tIns="45719" rIns="45719" bIns="45719" spcCol="38100">
            <a:spAutoFit/>
          </a:bodyPr>
          <a:lstStyle/>
          <a:p>
            <a:pPr defTabSz="457200" fontAlgn="t">
              <a:spcBef>
                <a:spcPct val="0"/>
              </a:spcBef>
              <a:spcAft>
                <a:spcPct val="0"/>
              </a:spcAft>
              <a:defRPr/>
            </a:pPr>
            <a:r>
              <a:rPr lang="en-US" sz="1400" dirty="0" smtClean="0">
                <a:solidFill>
                  <a:srgbClr val="000000"/>
                </a:solidFill>
                <a:latin typeface="Arial" panose="020B0604020202020204" pitchFamily="34" charset="0"/>
                <a:cs typeface="Arial" panose="020B0604020202020204" pitchFamily="34" charset="0"/>
                <a:sym typeface="Calibri" pitchFamily="34" charset="0"/>
              </a:rPr>
              <a:t>FY 16 Quarter 1 average calls answered per month: 213,785</a:t>
            </a:r>
          </a:p>
          <a:p>
            <a:pPr defTabSz="457200" fontAlgn="t">
              <a:spcBef>
                <a:spcPct val="0"/>
              </a:spcBef>
              <a:spcAft>
                <a:spcPct val="0"/>
              </a:spcAft>
              <a:defRPr/>
            </a:pPr>
            <a:endParaRPr lang="en-US" sz="1400" dirty="0" smtClean="0">
              <a:solidFill>
                <a:srgbClr val="000000"/>
              </a:solidFill>
              <a:latin typeface="Arial" panose="020B0604020202020204" pitchFamily="34" charset="0"/>
              <a:cs typeface="Arial" panose="020B0604020202020204" pitchFamily="34" charset="0"/>
              <a:sym typeface="Calibri" pitchFamily="34" charset="0"/>
            </a:endParaRPr>
          </a:p>
          <a:p>
            <a:pPr defTabSz="457200" fontAlgn="t">
              <a:spcBef>
                <a:spcPct val="0"/>
              </a:spcBef>
              <a:spcAft>
                <a:spcPct val="0"/>
              </a:spcAft>
              <a:defRPr/>
            </a:pPr>
            <a:r>
              <a:rPr lang="en-US" sz="1400" dirty="0" smtClean="0">
                <a:solidFill>
                  <a:srgbClr val="000000"/>
                </a:solidFill>
                <a:latin typeface="Arial" panose="020B0604020202020204" pitchFamily="34" charset="0"/>
                <a:cs typeface="Arial" panose="020B0604020202020204" pitchFamily="34" charset="0"/>
                <a:sym typeface="Calibri" pitchFamily="34" charset="0"/>
              </a:rPr>
              <a:t>Overall satisfaction score for April 2016 is 858:</a:t>
            </a:r>
          </a:p>
          <a:p>
            <a:pPr marL="285750" indent="-28575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Exceeds the government benchmark of 721</a:t>
            </a:r>
          </a:p>
          <a:p>
            <a:pPr marL="285750" indent="-285750">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Exceeds the service industry benchmark of 815</a:t>
            </a:r>
            <a:endParaRPr lang="en-US" sz="1400" i="1" dirty="0" smtClean="0">
              <a:solidFill>
                <a:srgbClr val="000000"/>
              </a:solidFill>
              <a:latin typeface="Arial" panose="020B0604020202020204" pitchFamily="34" charset="0"/>
              <a:cs typeface="Arial" panose="020B0604020202020204" pitchFamily="34" charset="0"/>
              <a:sym typeface="Calibri" pitchFamily="34" charset="0"/>
            </a:endParaRPr>
          </a:p>
          <a:p>
            <a:pPr algn="ctr" defTabSz="457200" fontAlgn="t">
              <a:spcBef>
                <a:spcPct val="0"/>
              </a:spcBef>
              <a:spcAft>
                <a:spcPct val="0"/>
              </a:spcAft>
              <a:defRPr/>
            </a:pPr>
            <a:endParaRPr lang="en-US" sz="1400" i="1" dirty="0" smtClean="0">
              <a:solidFill>
                <a:srgbClr val="000000"/>
              </a:solidFill>
              <a:latin typeface="Arial" panose="020B0604020202020204" pitchFamily="34" charset="0"/>
              <a:cs typeface="Arial" panose="020B0604020202020204" pitchFamily="34" charset="0"/>
              <a:sym typeface="Calibri" pitchFamily="34" charset="0"/>
            </a:endParaRPr>
          </a:p>
          <a:p>
            <a:pPr algn="ctr" defTabSz="457200" fontAlgn="t">
              <a:spcBef>
                <a:spcPct val="0"/>
              </a:spcBef>
              <a:spcAft>
                <a:spcPct val="0"/>
              </a:spcAft>
              <a:defRPr/>
            </a:pPr>
            <a:r>
              <a:rPr lang="en-US" sz="1400" i="1" dirty="0" smtClean="0">
                <a:solidFill>
                  <a:srgbClr val="000000"/>
                </a:solidFill>
                <a:latin typeface="Arial" panose="020B0604020202020204" pitchFamily="34" charset="0"/>
                <a:cs typeface="Arial" panose="020B0604020202020204" pitchFamily="34" charset="0"/>
                <a:sym typeface="Calibri" pitchFamily="34" charset="0"/>
              </a:rPr>
              <a:t>April 2016</a:t>
            </a:r>
            <a:endParaRPr lang="en-US" sz="1400" dirty="0">
              <a:solidFill>
                <a:srgbClr val="000000"/>
              </a:solidFill>
              <a:latin typeface="Arial" panose="020B0604020202020204" pitchFamily="34" charset="0"/>
              <a:cs typeface="Arial" panose="020B0604020202020204" pitchFamily="34" charset="0"/>
              <a:sym typeface="Calibri" pitchFamily="34" charset="0"/>
            </a:endParaRPr>
          </a:p>
          <a:p>
            <a:pPr defTabSz="457200" fontAlgn="t">
              <a:spcBef>
                <a:spcPct val="0"/>
              </a:spcBef>
              <a:spcAft>
                <a:spcPct val="0"/>
              </a:spcAft>
              <a:defRPr/>
            </a:pPr>
            <a:endParaRPr lang="en-US" sz="1400" dirty="0" smtClean="0">
              <a:solidFill>
                <a:srgbClr val="000000"/>
              </a:solidFill>
              <a:latin typeface="Arial" panose="020B0604020202020204" pitchFamily="34" charset="0"/>
              <a:cs typeface="Arial" panose="020B0604020202020204" pitchFamily="34" charset="0"/>
              <a:sym typeface="Calibri" pitchFamily="34" charset="0"/>
            </a:endParaRPr>
          </a:p>
          <a:p>
            <a:pPr algn="ctr" defTabSz="457200" fontAlgn="t">
              <a:spcBef>
                <a:spcPct val="0"/>
              </a:spcBef>
              <a:spcAft>
                <a:spcPct val="0"/>
              </a:spcAft>
              <a:defRPr/>
            </a:pPr>
            <a:r>
              <a:rPr lang="en-US" sz="1400" dirty="0" smtClean="0">
                <a:solidFill>
                  <a:srgbClr val="000000"/>
                </a:solidFill>
                <a:latin typeface="Arial" panose="020B0604020202020204" pitchFamily="34" charset="0"/>
                <a:cs typeface="Arial" panose="020B0604020202020204" pitchFamily="34" charset="0"/>
                <a:sym typeface="Calibri" pitchFamily="34" charset="0"/>
              </a:rPr>
              <a:t>Overall Quality - 99.06%</a:t>
            </a:r>
            <a:endParaRPr lang="en-US" sz="1400" dirty="0">
              <a:solidFill>
                <a:srgbClr val="000000"/>
              </a:solidFill>
              <a:latin typeface="Arial" panose="020B0604020202020204" pitchFamily="34" charset="0"/>
              <a:cs typeface="Arial" panose="020B0604020202020204" pitchFamily="34" charset="0"/>
              <a:sym typeface="Calibri" pitchFamily="34" charset="0"/>
            </a:endParaRPr>
          </a:p>
          <a:p>
            <a:pPr algn="ctr" defTabSz="457200" fontAlgn="t">
              <a:spcBef>
                <a:spcPct val="0"/>
              </a:spcBef>
              <a:spcAft>
                <a:spcPct val="0"/>
              </a:spcAft>
              <a:defRPr/>
            </a:pPr>
            <a:r>
              <a:rPr lang="en-US" sz="1400" dirty="0" smtClean="0">
                <a:solidFill>
                  <a:srgbClr val="000000"/>
                </a:solidFill>
                <a:latin typeface="Arial" panose="020B0604020202020204" pitchFamily="34" charset="0"/>
                <a:cs typeface="Arial" panose="020B0604020202020204" pitchFamily="34" charset="0"/>
                <a:sym typeface="Calibri" pitchFamily="34" charset="0"/>
              </a:rPr>
              <a:t>Technical Quality - 99.70%</a:t>
            </a:r>
            <a:endParaRPr lang="en-US" sz="1400" dirty="0">
              <a:solidFill>
                <a:srgbClr val="000000"/>
              </a:solidFill>
              <a:latin typeface="Arial" panose="020B0604020202020204" pitchFamily="34" charset="0"/>
              <a:cs typeface="Arial" panose="020B0604020202020204" pitchFamily="34" charset="0"/>
              <a:sym typeface="Calibri" pitchFamily="34" charset="0"/>
            </a:endParaRPr>
          </a:p>
          <a:p>
            <a:pPr algn="ctr" defTabSz="457200" fontAlgn="t">
              <a:spcBef>
                <a:spcPct val="0"/>
              </a:spcBef>
              <a:spcAft>
                <a:spcPct val="0"/>
              </a:spcAft>
              <a:defRPr/>
            </a:pPr>
            <a:r>
              <a:rPr lang="en-US" sz="1400" dirty="0" smtClean="0">
                <a:solidFill>
                  <a:srgbClr val="000000"/>
                </a:solidFill>
                <a:latin typeface="Arial" panose="020B0604020202020204" pitchFamily="34" charset="0"/>
                <a:cs typeface="Arial" panose="020B0604020202020204" pitchFamily="34" charset="0"/>
                <a:sym typeface="Calibri" pitchFamily="34" charset="0"/>
              </a:rPr>
              <a:t>Courtesy/Professionalism - 99.43%</a:t>
            </a:r>
          </a:p>
          <a:p>
            <a:pPr algn="ctr" defTabSz="457200" fontAlgn="base">
              <a:spcBef>
                <a:spcPct val="0"/>
              </a:spcBef>
              <a:spcAft>
                <a:spcPct val="0"/>
              </a:spcAft>
            </a:pPr>
            <a:endParaRPr lang="en-US" altLang="en-US" sz="1400" dirty="0" smtClean="0">
              <a:solidFill>
                <a:srgbClr val="000000"/>
              </a:solidFill>
              <a:sym typeface="Calibri" pitchFamily="34" charset="0"/>
            </a:endParaRPr>
          </a:p>
          <a:p>
            <a:pPr algn="ctr" defTabSz="457200" fontAlgn="base">
              <a:spcBef>
                <a:spcPct val="0"/>
              </a:spcBef>
              <a:spcAft>
                <a:spcPct val="0"/>
              </a:spcAft>
            </a:pPr>
            <a:r>
              <a:rPr lang="en-US" altLang="en-US" sz="1400" dirty="0" smtClean="0">
                <a:solidFill>
                  <a:srgbClr val="000000"/>
                </a:solidFill>
                <a:sym typeface="Calibri" pitchFamily="34" charset="0"/>
              </a:rPr>
              <a:t>Courtesy </a:t>
            </a:r>
            <a:r>
              <a:rPr lang="en-US" altLang="en-US" sz="1400" dirty="0">
                <a:solidFill>
                  <a:srgbClr val="000000"/>
                </a:solidFill>
                <a:sym typeface="Calibri" pitchFamily="34" charset="0"/>
              </a:rPr>
              <a:t>of </a:t>
            </a:r>
            <a:r>
              <a:rPr lang="en-US" altLang="en-US" sz="1400" dirty="0" smtClean="0">
                <a:solidFill>
                  <a:srgbClr val="000000"/>
                </a:solidFill>
                <a:sym typeface="Calibri" pitchFamily="34" charset="0"/>
              </a:rPr>
              <a:t>Representative - 9.2</a:t>
            </a:r>
            <a:endParaRPr lang="en-US" altLang="en-US" sz="1400" dirty="0">
              <a:solidFill>
                <a:srgbClr val="000000"/>
              </a:solidFill>
              <a:sym typeface="Calibri" pitchFamily="34" charset="0"/>
            </a:endParaRPr>
          </a:p>
          <a:p>
            <a:pPr algn="ctr" defTabSz="457200" fontAlgn="base">
              <a:spcBef>
                <a:spcPct val="0"/>
              </a:spcBef>
              <a:spcAft>
                <a:spcPct val="0"/>
              </a:spcAft>
            </a:pPr>
            <a:r>
              <a:rPr lang="en-US" altLang="en-US" sz="1400" dirty="0" smtClean="0">
                <a:solidFill>
                  <a:srgbClr val="000000"/>
                </a:solidFill>
                <a:sym typeface="Calibri" pitchFamily="34" charset="0"/>
              </a:rPr>
              <a:t>Representative’s Concern - 8.7</a:t>
            </a:r>
            <a:endParaRPr lang="en-US" altLang="en-US" sz="1400" dirty="0">
              <a:solidFill>
                <a:srgbClr val="000000"/>
              </a:solidFill>
              <a:sym typeface="Calibri" pitchFamily="34" charset="0"/>
            </a:endParaRPr>
          </a:p>
          <a:p>
            <a:pPr algn="ctr" defTabSz="457200" fontAlgn="base">
              <a:spcBef>
                <a:spcPct val="0"/>
              </a:spcBef>
              <a:spcAft>
                <a:spcPct val="0"/>
              </a:spcAft>
            </a:pPr>
            <a:r>
              <a:rPr lang="en-US" altLang="en-US" sz="1400" dirty="0" smtClean="0">
                <a:solidFill>
                  <a:srgbClr val="000000"/>
                </a:solidFill>
                <a:sym typeface="Calibri" pitchFamily="34" charset="0"/>
              </a:rPr>
              <a:t>Knowledge </a:t>
            </a:r>
            <a:r>
              <a:rPr lang="en-US" altLang="en-US" sz="1400" dirty="0">
                <a:solidFill>
                  <a:srgbClr val="000000"/>
                </a:solidFill>
                <a:sym typeface="Calibri" pitchFamily="34" charset="0"/>
              </a:rPr>
              <a:t>of </a:t>
            </a:r>
            <a:r>
              <a:rPr lang="en-US" altLang="en-US" sz="1400" dirty="0" smtClean="0">
                <a:solidFill>
                  <a:srgbClr val="000000"/>
                </a:solidFill>
                <a:sym typeface="Calibri" pitchFamily="34" charset="0"/>
              </a:rPr>
              <a:t>Representative - 8.8</a:t>
            </a:r>
            <a:endParaRPr lang="en-US" altLang="en-US" sz="1400" dirty="0">
              <a:solidFill>
                <a:srgbClr val="000000"/>
              </a:solidFill>
              <a:sym typeface="Calibri" pitchFamily="34" charset="0"/>
            </a:endParaRPr>
          </a:p>
          <a:p>
            <a:pPr defTabSz="457200" fontAlgn="t">
              <a:spcBef>
                <a:spcPct val="0"/>
              </a:spcBef>
              <a:spcAft>
                <a:spcPct val="0"/>
              </a:spcAft>
              <a:defRPr/>
            </a:pPr>
            <a:r>
              <a:rPr lang="en-US" dirty="0" smtClean="0">
                <a:solidFill>
                  <a:srgbClr val="000000"/>
                </a:solidFill>
                <a:latin typeface="Arial" panose="020B0604020202020204" pitchFamily="34" charset="0"/>
                <a:cs typeface="Arial" panose="020B0604020202020204" pitchFamily="34" charset="0"/>
                <a:sym typeface="Calibri" pitchFamily="34" charset="0"/>
              </a:rPr>
              <a:t>	</a:t>
            </a:r>
          </a:p>
          <a:p>
            <a:pPr defTabSz="457200" latinLnBrk="1" hangingPunct="0">
              <a:defRPr/>
            </a:pPr>
            <a:endParaRPr lang="en-US" dirty="0">
              <a:solidFill>
                <a:srgbClr val="000000"/>
              </a:solidFill>
              <a:latin typeface="Arial" panose="020B0604020202020204" pitchFamily="34" charset="0"/>
              <a:ea typeface="Calibri"/>
              <a:cs typeface="Arial" panose="020B0604020202020204" pitchFamily="34" charset="0"/>
              <a:sym typeface="Calibri"/>
            </a:endParaRPr>
          </a:p>
        </p:txBody>
      </p:sp>
      <p:graphicFrame>
        <p:nvGraphicFramePr>
          <p:cNvPr id="10" name="Chart 9"/>
          <p:cNvGraphicFramePr>
            <a:graphicFrameLocks/>
          </p:cNvGraphicFramePr>
          <p:nvPr>
            <p:extLst>
              <p:ext uri="{D42A27DB-BD31-4B8C-83A1-F6EECF244321}">
                <p14:modId xmlns:p14="http://schemas.microsoft.com/office/powerpoint/2010/main" val="720943448"/>
              </p:ext>
            </p:extLst>
          </p:nvPr>
        </p:nvGraphicFramePr>
        <p:xfrm>
          <a:off x="174866" y="762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2985152121"/>
              </p:ext>
            </p:extLst>
          </p:nvPr>
        </p:nvGraphicFramePr>
        <p:xfrm>
          <a:off x="184483"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6873595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 y="152400"/>
            <a:ext cx="8778875" cy="533400"/>
          </a:xfrm>
        </p:spPr>
        <p:txBody>
          <a:bodyPr>
            <a:normAutofit/>
          </a:bodyPr>
          <a:lstStyle/>
          <a:p>
            <a:pPr eaLnBrk="1" fontAlgn="auto" hangingPunct="1">
              <a:spcBef>
                <a:spcPts val="0"/>
              </a:spcBef>
              <a:spcAft>
                <a:spcPts val="0"/>
              </a:spcAft>
              <a:defRPr/>
            </a:pPr>
            <a:r>
              <a:rPr lang="en-US" altLang="en-US" sz="2800" dirty="0" smtClean="0">
                <a:solidFill>
                  <a:schemeClr val="bg1"/>
                </a:solidFill>
                <a:latin typeface="Arial" panose="020B0604020202020204" pitchFamily="34" charset="0"/>
                <a:cs typeface="Arial" panose="020B0604020202020204" pitchFamily="34" charset="0"/>
              </a:rPr>
              <a:t>Compliance Activity</a:t>
            </a:r>
            <a:endParaRPr lang="en-US" altLang="en-US" sz="2800" dirty="0" smtClean="0">
              <a:solidFill>
                <a:schemeClr val="bg1"/>
              </a:solidFill>
              <a:latin typeface="Arial" panose="020B0604020202020204" pitchFamily="34" charset="0"/>
              <a:cs typeface="Arial" panose="020B0604020202020204" pitchFamily="34" charset="0"/>
              <a:sym typeface="Arial"/>
            </a:endParaRPr>
          </a:p>
        </p:txBody>
      </p:sp>
      <p:sp>
        <p:nvSpPr>
          <p:cNvPr id="7171" name="TextBox 7"/>
          <p:cNvSpPr txBox="1">
            <a:spLocks noChangeArrowheads="1"/>
          </p:cNvSpPr>
          <p:nvPr/>
        </p:nvSpPr>
        <p:spPr bwMode="auto">
          <a:xfrm>
            <a:off x="8831263" y="64849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r>
              <a:rPr lang="en-US" altLang="en-US" sz="1800" dirty="0">
                <a:solidFill>
                  <a:srgbClr val="FFFFFF"/>
                </a:solidFill>
                <a:sym typeface="Calibri" pitchFamily="34" charset="0"/>
              </a:rPr>
              <a:t>8</a:t>
            </a:r>
          </a:p>
        </p:txBody>
      </p:sp>
      <p:sp>
        <p:nvSpPr>
          <p:cNvPr id="2" name="Rectangle 1"/>
          <p:cNvSpPr/>
          <p:nvPr/>
        </p:nvSpPr>
        <p:spPr>
          <a:xfrm>
            <a:off x="304800" y="1066800"/>
            <a:ext cx="8458200" cy="261610"/>
          </a:xfrm>
          <a:prstGeom prst="rect">
            <a:avLst/>
          </a:prstGeom>
        </p:spPr>
        <p:txBody>
          <a:bodyPr>
            <a:spAutoFit/>
          </a:bodyPr>
          <a:lstStyle/>
          <a:p>
            <a:pPr marL="285750" indent="-285750" defTabSz="457200" fontAlgn="base">
              <a:spcBef>
                <a:spcPct val="0"/>
              </a:spcBef>
              <a:spcAft>
                <a:spcPct val="0"/>
              </a:spcAft>
              <a:buFont typeface="Arial" panose="020B0604020202020204" pitchFamily="34" charset="0"/>
              <a:buChar char="•"/>
              <a:defRPr/>
            </a:pPr>
            <a:endParaRPr lang="en-US" altLang="en-US" sz="300" kern="0" dirty="0">
              <a:solidFill>
                <a:srgbClr val="000000"/>
              </a:solidFill>
              <a:latin typeface="Bookman Old Style" panose="02050604050505020204" pitchFamily="18" charset="0"/>
              <a:cs typeface="Arial" pitchFamily="34" charset="0"/>
              <a:sym typeface="Calibri" pitchFamily="34" charset="0"/>
            </a:endParaRPr>
          </a:p>
          <a:p>
            <a:pPr marL="628650" lvl="1" indent="-171450" defTabSz="457200" fontAlgn="base">
              <a:spcBef>
                <a:spcPct val="0"/>
              </a:spcBef>
              <a:spcAft>
                <a:spcPct val="0"/>
              </a:spcAft>
              <a:buFont typeface="Arial" panose="020B0604020202020204" pitchFamily="34" charset="0"/>
              <a:buChar char="•"/>
              <a:defRPr/>
            </a:pPr>
            <a:endParaRPr lang="en-US" altLang="en-US" sz="800" kern="0" dirty="0">
              <a:solidFill>
                <a:srgbClr val="000000"/>
              </a:solidFill>
              <a:latin typeface="Bookman Old Style" panose="02050604050505020204" pitchFamily="18" charset="0"/>
              <a:cs typeface="Arial" pitchFamily="34" charset="0"/>
              <a:sym typeface="Calibri" pitchFamily="34" charset="0"/>
            </a:endParaRPr>
          </a:p>
        </p:txBody>
      </p:sp>
      <p:graphicFrame>
        <p:nvGraphicFramePr>
          <p:cNvPr id="5" name="Table 240"/>
          <p:cNvGraphicFramePr/>
          <p:nvPr>
            <p:extLst>
              <p:ext uri="{D42A27DB-BD31-4B8C-83A1-F6EECF244321}">
                <p14:modId xmlns:p14="http://schemas.microsoft.com/office/powerpoint/2010/main" val="840751280"/>
              </p:ext>
            </p:extLst>
          </p:nvPr>
        </p:nvGraphicFramePr>
        <p:xfrm>
          <a:off x="1143000" y="990600"/>
          <a:ext cx="6781799" cy="1981199"/>
        </p:xfrm>
        <a:graphic>
          <a:graphicData uri="http://schemas.openxmlformats.org/drawingml/2006/table">
            <a:tbl>
              <a:tblPr/>
              <a:tblGrid>
                <a:gridCol w="3429000">
                  <a:extLst>
                    <a:ext uri="{9D8B030D-6E8A-4147-A177-3AD203B41FA5}">
                      <a16:colId xmlns:a16="http://schemas.microsoft.com/office/drawing/2014/main" val="20000"/>
                    </a:ext>
                  </a:extLst>
                </a:gridCol>
                <a:gridCol w="3352799">
                  <a:extLst>
                    <a:ext uri="{9D8B030D-6E8A-4147-A177-3AD203B41FA5}">
                      <a16:colId xmlns:a16="http://schemas.microsoft.com/office/drawing/2014/main" val="20001"/>
                    </a:ext>
                  </a:extLst>
                </a:gridCol>
              </a:tblGrid>
              <a:tr h="449262">
                <a:tc gridSpan="2">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ctr">
                        <a:defRPr sz="1800"/>
                      </a:pPr>
                      <a:r>
                        <a:rPr sz="1500" b="1" dirty="0">
                          <a:latin typeface="Arial" panose="020B0604020202020204" pitchFamily="34" charset="0"/>
                          <a:cs typeface="Arial" panose="020B0604020202020204" pitchFamily="34" charset="0"/>
                          <a:sym typeface="Arial"/>
                        </a:rPr>
                        <a:t> </a:t>
                      </a:r>
                      <a:r>
                        <a:rPr lang="en-US" sz="1500" b="1" dirty="0" smtClean="0">
                          <a:latin typeface="Arial" panose="020B0604020202020204" pitchFamily="34" charset="0"/>
                          <a:cs typeface="Arial" panose="020B0604020202020204" pitchFamily="34" charset="0"/>
                          <a:sym typeface="Arial"/>
                        </a:rPr>
                        <a:t>FY15</a:t>
                      </a:r>
                      <a:r>
                        <a:rPr sz="1500" b="1" dirty="0" smtClean="0">
                          <a:latin typeface="Arial" panose="020B0604020202020204" pitchFamily="34" charset="0"/>
                          <a:cs typeface="Arial" panose="020B0604020202020204" pitchFamily="34" charset="0"/>
                          <a:sym typeface="Arial"/>
                        </a:rPr>
                        <a:t> </a:t>
                      </a:r>
                      <a:r>
                        <a:rPr sz="1500" b="1" dirty="0">
                          <a:latin typeface="Arial" panose="020B0604020202020204" pitchFamily="34" charset="0"/>
                          <a:cs typeface="Arial" panose="020B0604020202020204" pitchFamily="34" charset="0"/>
                          <a:sym typeface="Arial"/>
                        </a:rPr>
                        <a:t>Survey </a:t>
                      </a:r>
                      <a:r>
                        <a:rPr sz="1500" b="1" dirty="0" smtClean="0">
                          <a:latin typeface="Arial" panose="020B0604020202020204" pitchFamily="34" charset="0"/>
                          <a:cs typeface="Arial" panose="020B0604020202020204" pitchFamily="34" charset="0"/>
                          <a:sym typeface="Arial"/>
                        </a:rPr>
                        <a:t>Data</a:t>
                      </a:r>
                      <a:endParaRPr sz="1500" b="1" dirty="0">
                        <a:latin typeface="Arial" panose="020B0604020202020204" pitchFamily="34" charset="0"/>
                        <a:cs typeface="Arial" panose="020B0604020202020204" pitchFamily="34" charset="0"/>
                        <a:sym typeface="Arial"/>
                      </a:endParaRPr>
                    </a:p>
                  </a:txBody>
                  <a:tcPr marL="45652" marR="45652" marT="45652" marB="45652" anchor="ctr" horzOverflow="overflow">
                    <a:lnL w="12700">
                      <a:miter lim="400000"/>
                    </a:lnL>
                    <a:lnR w="12700">
                      <a:miter lim="400000"/>
                    </a:lnR>
                    <a:lnT w="12700">
                      <a:solidFill>
                        <a:srgbClr val="4BACC6"/>
                      </a:solidFill>
                    </a:lnT>
                    <a:lnB w="12700">
                      <a:solidFill>
                        <a:srgbClr val="4BACC6"/>
                      </a:solid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0"/>
                  </a:ext>
                </a:extLst>
              </a:tr>
              <a:tr h="447675">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defRPr sz="1800"/>
                      </a:pPr>
                      <a:r>
                        <a:rPr sz="1500" dirty="0">
                          <a:latin typeface="Arial" panose="020B0604020202020204" pitchFamily="34" charset="0"/>
                          <a:cs typeface="Arial" panose="020B0604020202020204" pitchFamily="34" charset="0"/>
                          <a:sym typeface="Arial"/>
                        </a:rPr>
                        <a:t>VA Completed</a:t>
                      </a:r>
                    </a:p>
                  </a:txBody>
                  <a:tcPr marL="45700" marR="45700" marT="45700" marB="45700" anchor="ctr" horzOverflow="overflow">
                    <a:lnL w="12700">
                      <a:miter lim="400000"/>
                    </a:lnL>
                    <a:lnR w="12700">
                      <a:miter lim="400000"/>
                    </a:lnR>
                    <a:lnT w="12700">
                      <a:solidFill>
                        <a:srgbClr val="4BACC6"/>
                      </a:solidFill>
                    </a:lnT>
                    <a:lnB w="12700">
                      <a:miter lim="400000"/>
                    </a:lnB>
                    <a:lnTlToBr w="12700" cmpd="sng">
                      <a:noFill/>
                      <a:prstDash val="solid"/>
                    </a:lnTlToBr>
                    <a:lnBlToTr w="12700" cmpd="sng">
                      <a:noFill/>
                      <a:prstDash val="solid"/>
                    </a:lnBlToTr>
                    <a:solidFill>
                      <a:srgbClr val="4BACC6">
                        <a:alpha val="19999"/>
                      </a:srgbClr>
                    </a:solid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ctr">
                        <a:defRPr sz="1800"/>
                      </a:pPr>
                      <a:r>
                        <a:rPr sz="1500" dirty="0">
                          <a:latin typeface="Arial" panose="020B0604020202020204" pitchFamily="34" charset="0"/>
                          <a:cs typeface="Arial" panose="020B0604020202020204" pitchFamily="34" charset="0"/>
                          <a:sym typeface="Arial"/>
                        </a:rPr>
                        <a:t>2,352</a:t>
                      </a:r>
                    </a:p>
                  </a:txBody>
                  <a:tcPr marL="45700" marR="45700" marT="45700" marB="45700" anchor="ctr" horzOverflow="overflow">
                    <a:lnL w="12700">
                      <a:miter lim="400000"/>
                    </a:lnL>
                    <a:lnR w="12700">
                      <a:miter lim="400000"/>
                    </a:lnR>
                    <a:lnT w="12700">
                      <a:solidFill>
                        <a:srgbClr val="4BACC6"/>
                      </a:solidFill>
                    </a:lnT>
                    <a:lnB w="12700">
                      <a:miter lim="400000"/>
                    </a:lnB>
                    <a:lnTlToBr w="12700" cmpd="sng">
                      <a:noFill/>
                      <a:prstDash val="solid"/>
                    </a:lnTlToBr>
                    <a:lnBlToTr w="12700" cmpd="sng">
                      <a:noFill/>
                      <a:prstDash val="solid"/>
                    </a:lnBlToTr>
                    <a:solidFill>
                      <a:srgbClr val="4BACC6">
                        <a:alpha val="19999"/>
                      </a:srgbClr>
                    </a:solidFill>
                  </a:tcPr>
                </a:tc>
                <a:extLst>
                  <a:ext uri="{0D108BD9-81ED-4DB2-BD59-A6C34878D82A}">
                    <a16:rowId xmlns:a16="http://schemas.microsoft.com/office/drawing/2014/main" val="10001"/>
                  </a:ext>
                </a:extLst>
              </a:tr>
              <a:tr h="449262">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defRPr sz="1800"/>
                      </a:pPr>
                      <a:r>
                        <a:rPr sz="1500" dirty="0">
                          <a:latin typeface="Arial" panose="020B0604020202020204" pitchFamily="34" charset="0"/>
                          <a:cs typeface="Arial" panose="020B0604020202020204" pitchFamily="34" charset="0"/>
                          <a:sym typeface="Arial"/>
                        </a:rPr>
                        <a:t>SAA Completed</a:t>
                      </a:r>
                    </a:p>
                  </a:txBody>
                  <a:tcPr marL="45652" marR="45652" marT="45652" marB="45652" anchor="ctr" horzOverflow="overflow">
                    <a:lnL w="12700">
                      <a:miter lim="400000"/>
                    </a:lnL>
                    <a:lnR w="12700">
                      <a:miter lim="400000"/>
                    </a:lnR>
                    <a:lnT w="12700">
                      <a:miter lim="400000"/>
                    </a:lnT>
                    <a:lnB w="12700">
                      <a:miter lim="400000"/>
                    </a:lnB>
                    <a:lnTlToBr w="12700" cmpd="sng">
                      <a:noFill/>
                      <a:prstDash val="solid"/>
                    </a:lnTlToBr>
                    <a:lnBlToTr w="12700" cmpd="sng">
                      <a:noFill/>
                      <a:prstDash val="solid"/>
                    </a:lnBlToTr>
                    <a:no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ctr">
                        <a:defRPr sz="1800"/>
                      </a:pPr>
                      <a:r>
                        <a:rPr sz="1500" dirty="0">
                          <a:latin typeface="Arial" panose="020B0604020202020204" pitchFamily="34" charset="0"/>
                          <a:cs typeface="Arial" panose="020B0604020202020204" pitchFamily="34" charset="0"/>
                          <a:sym typeface="Arial"/>
                        </a:rPr>
                        <a:t>2,983</a:t>
                      </a:r>
                    </a:p>
                  </a:txBody>
                  <a:tcPr marL="45652" marR="45652" marT="45652" marB="45652" anchor="ctr" horzOverflow="overflow">
                    <a:lnL w="12700">
                      <a:miter lim="400000"/>
                    </a:lnL>
                    <a:lnR w="12700">
                      <a:miter lim="400000"/>
                    </a:lnR>
                    <a:lnT w="12700">
                      <a:miter lim="400000"/>
                    </a:lnT>
                    <a:lnB w="12700">
                      <a:miter lim="400000"/>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5000">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defRPr sz="1800"/>
                      </a:pPr>
                      <a:r>
                        <a:rPr sz="1500" dirty="0">
                          <a:latin typeface="Arial" panose="020B0604020202020204" pitchFamily="34" charset="0"/>
                          <a:cs typeface="Arial" panose="020B0604020202020204" pitchFamily="34" charset="0"/>
                          <a:sym typeface="Arial"/>
                        </a:rPr>
                        <a:t>Total Surveys Completed  FY 2015</a:t>
                      </a:r>
                    </a:p>
                  </a:txBody>
                  <a:tcPr marL="45700" marR="45700" marT="45700" marB="45700" anchor="ctr" horzOverflow="overflow">
                    <a:lnL w="12700">
                      <a:miter lim="400000"/>
                    </a:lnL>
                    <a:lnR w="12700">
                      <a:miter lim="400000"/>
                    </a:lnR>
                    <a:lnT w="12700">
                      <a:miter lim="400000"/>
                    </a:lnT>
                    <a:lnB w="12700">
                      <a:solidFill>
                        <a:srgbClr val="4BACC6"/>
                      </a:solidFill>
                    </a:lnB>
                    <a:lnTlToBr w="12700" cmpd="sng">
                      <a:noFill/>
                      <a:prstDash val="solid"/>
                    </a:lnTlToBr>
                    <a:lnBlToTr w="12700" cmpd="sng">
                      <a:noFill/>
                      <a:prstDash val="solid"/>
                    </a:lnBlToTr>
                    <a:solidFill>
                      <a:srgbClr val="4BACC6">
                        <a:alpha val="19999"/>
                      </a:srgbClr>
                    </a:solidFill>
                  </a:tcPr>
                </a:tc>
                <a:tc>
                  <a:txBody>
                    <a:bodyPr/>
                    <a:lstStyle>
                      <a:lvl1pPr algn="r" defTabSz="457200">
                        <a:defRPr sz="1200">
                          <a:solidFill>
                            <a:schemeClr val="tx1"/>
                          </a:solidFill>
                          <a:latin typeface="Avenir Roman"/>
                          <a:ea typeface="Avenir Roman"/>
                          <a:cs typeface="Avenir Roman"/>
                          <a:sym typeface="Calibri"/>
                        </a:defRPr>
                      </a:lvl1pPr>
                      <a:lvl2pPr indent="457200" algn="r" defTabSz="457200">
                        <a:defRPr sz="1200">
                          <a:solidFill>
                            <a:schemeClr val="tx1"/>
                          </a:solidFill>
                          <a:latin typeface="Avenir Roman"/>
                          <a:ea typeface="Avenir Roman"/>
                          <a:cs typeface="Avenir Roman"/>
                          <a:sym typeface="Calibri"/>
                        </a:defRPr>
                      </a:lvl2pPr>
                      <a:lvl3pPr indent="914400" algn="r" defTabSz="457200">
                        <a:defRPr sz="1200">
                          <a:solidFill>
                            <a:schemeClr val="tx1"/>
                          </a:solidFill>
                          <a:latin typeface="Avenir Roman"/>
                          <a:ea typeface="Avenir Roman"/>
                          <a:cs typeface="Avenir Roman"/>
                          <a:sym typeface="Calibri"/>
                        </a:defRPr>
                      </a:lvl3pPr>
                      <a:lvl4pPr indent="1371600" algn="r" defTabSz="457200">
                        <a:defRPr sz="1200">
                          <a:solidFill>
                            <a:schemeClr val="tx1"/>
                          </a:solidFill>
                          <a:latin typeface="Avenir Roman"/>
                          <a:ea typeface="Avenir Roman"/>
                          <a:cs typeface="Avenir Roman"/>
                          <a:sym typeface="Calibri"/>
                        </a:defRPr>
                      </a:lvl4pPr>
                      <a:lvl5pPr indent="1828800" algn="r" defTabSz="457200">
                        <a:defRPr sz="1200">
                          <a:solidFill>
                            <a:schemeClr val="tx1"/>
                          </a:solidFill>
                          <a:latin typeface="Avenir Roman"/>
                          <a:ea typeface="Avenir Roman"/>
                          <a:cs typeface="Avenir Roman"/>
                          <a:sym typeface="Calibri"/>
                        </a:defRPr>
                      </a:lvl5pPr>
                      <a:lvl6pPr indent="2286000" algn="r" defTabSz="457200">
                        <a:defRPr sz="1200">
                          <a:solidFill>
                            <a:schemeClr val="tx1"/>
                          </a:solidFill>
                          <a:latin typeface="Avenir Roman"/>
                          <a:ea typeface="Avenir Roman"/>
                          <a:cs typeface="Avenir Roman"/>
                          <a:sym typeface="Calibri"/>
                        </a:defRPr>
                      </a:lvl6pPr>
                      <a:lvl7pPr indent="2743200" algn="r" defTabSz="457200">
                        <a:defRPr sz="1200">
                          <a:solidFill>
                            <a:schemeClr val="tx1"/>
                          </a:solidFill>
                          <a:latin typeface="Avenir Roman"/>
                          <a:ea typeface="Avenir Roman"/>
                          <a:cs typeface="Avenir Roman"/>
                          <a:sym typeface="Calibri"/>
                        </a:defRPr>
                      </a:lvl7pPr>
                      <a:lvl8pPr indent="3200400" algn="r" defTabSz="457200">
                        <a:defRPr sz="1200">
                          <a:solidFill>
                            <a:schemeClr val="tx1"/>
                          </a:solidFill>
                          <a:latin typeface="Avenir Roman"/>
                          <a:ea typeface="Avenir Roman"/>
                          <a:cs typeface="Avenir Roman"/>
                          <a:sym typeface="Calibri"/>
                        </a:defRPr>
                      </a:lvl8pPr>
                      <a:lvl9pPr indent="3657600" algn="r" defTabSz="457200">
                        <a:defRPr sz="1200">
                          <a:solidFill>
                            <a:schemeClr val="tx1"/>
                          </a:solidFill>
                          <a:latin typeface="Avenir Roman"/>
                          <a:ea typeface="Avenir Roman"/>
                          <a:cs typeface="Avenir Roman"/>
                          <a:sym typeface="Calibri"/>
                        </a:defRPr>
                      </a:lvl9pPr>
                    </a:lstStyle>
                    <a:p>
                      <a:pPr algn="ctr">
                        <a:defRPr sz="1800"/>
                      </a:pPr>
                      <a:r>
                        <a:rPr sz="1500" dirty="0" smtClean="0">
                          <a:solidFill>
                            <a:schemeClr val="tx1"/>
                          </a:solidFill>
                          <a:latin typeface="Arial" panose="020B0604020202020204" pitchFamily="34" charset="0"/>
                          <a:cs typeface="Arial" panose="020B0604020202020204" pitchFamily="34" charset="0"/>
                          <a:sym typeface="Arial"/>
                        </a:rPr>
                        <a:t>5,33</a:t>
                      </a:r>
                      <a:r>
                        <a:rPr lang="en-US" sz="1500" dirty="0" smtClean="0">
                          <a:solidFill>
                            <a:schemeClr val="tx1"/>
                          </a:solidFill>
                          <a:latin typeface="Arial" panose="020B0604020202020204" pitchFamily="34" charset="0"/>
                          <a:cs typeface="Arial" panose="020B0604020202020204" pitchFamily="34" charset="0"/>
                          <a:sym typeface="Arial"/>
                        </a:rPr>
                        <a:t>5</a:t>
                      </a:r>
                      <a:endParaRPr sz="1500" dirty="0">
                        <a:solidFill>
                          <a:schemeClr val="tx1"/>
                        </a:solidFill>
                        <a:latin typeface="Arial" panose="020B0604020202020204" pitchFamily="34" charset="0"/>
                        <a:cs typeface="Arial" panose="020B0604020202020204" pitchFamily="34" charset="0"/>
                        <a:sym typeface="Arial"/>
                      </a:endParaRPr>
                    </a:p>
                  </a:txBody>
                  <a:tcPr marL="45700" marR="45700" marT="45700" marB="45700" anchor="ctr" horzOverflow="overflow">
                    <a:lnL w="12700">
                      <a:miter lim="400000"/>
                    </a:lnL>
                    <a:lnR w="12700">
                      <a:miter lim="400000"/>
                    </a:lnR>
                    <a:lnT w="12700">
                      <a:miter lim="400000"/>
                    </a:lnT>
                    <a:lnB w="12700">
                      <a:solidFill>
                        <a:srgbClr val="4BACC6"/>
                      </a:solidFill>
                    </a:lnB>
                    <a:lnTlToBr w="12700" cmpd="sng">
                      <a:noFill/>
                      <a:prstDash val="solid"/>
                    </a:lnTlToBr>
                    <a:lnBlToTr w="12700" cmpd="sng">
                      <a:noFill/>
                      <a:prstDash val="solid"/>
                    </a:lnBlToTr>
                    <a:solidFill>
                      <a:srgbClr val="4BACC6">
                        <a:alpha val="19999"/>
                      </a:srgbClr>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685800" y="3429000"/>
            <a:ext cx="7848600" cy="203132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457200">
              <a:defRPr b="1"/>
            </a:pPr>
            <a:r>
              <a:rPr lang="en-US" b="1" kern="0" dirty="0">
                <a:solidFill>
                  <a:srgbClr val="000000"/>
                </a:solidFill>
                <a:latin typeface="Arial" panose="020B0604020202020204" pitchFamily="34" charset="0"/>
                <a:cs typeface="Arial" panose="020B0604020202020204" pitchFamily="34" charset="0"/>
                <a:sym typeface="Arial"/>
              </a:rPr>
              <a:t>FY16 guidance includes:</a:t>
            </a:r>
          </a:p>
          <a:p>
            <a:pPr marL="782637" lvl="1" indent="-325437" defTabSz="457200">
              <a:buSzPct val="100000"/>
              <a:buFont typeface="Arial"/>
              <a:buChar char="•"/>
            </a:pPr>
            <a:r>
              <a:rPr lang="en-US" kern="0" dirty="0">
                <a:solidFill>
                  <a:srgbClr val="000000"/>
                </a:solidFill>
                <a:latin typeface="Arial" panose="020B0604020202020204" pitchFamily="34" charset="0"/>
                <a:cs typeface="Arial" panose="020B0604020202020204" pitchFamily="34" charset="0"/>
                <a:sym typeface="Arial"/>
              </a:rPr>
              <a:t>Continue to use SECVA's authority to waive the requirement for an annual compliance survey based on an institution's demonstrated record of compliance </a:t>
            </a:r>
          </a:p>
          <a:p>
            <a:pPr marL="782637" lvl="1" indent="-325437" defTabSz="457200">
              <a:buSzPct val="100000"/>
              <a:buFont typeface="Arial"/>
              <a:buChar char="•"/>
            </a:pPr>
            <a:r>
              <a:rPr lang="en-US" kern="0" dirty="0">
                <a:solidFill>
                  <a:srgbClr val="000000"/>
                </a:solidFill>
                <a:latin typeface="Arial" panose="020B0604020202020204" pitchFamily="34" charset="0"/>
                <a:cs typeface="Arial" panose="020B0604020202020204" pitchFamily="34" charset="0"/>
                <a:sym typeface="Arial"/>
              </a:rPr>
              <a:t>Emphasize for-profit and non-accredited schools</a:t>
            </a:r>
          </a:p>
          <a:p>
            <a:pPr marL="782637" lvl="1" indent="-325437" defTabSz="457200">
              <a:buSzPct val="100000"/>
              <a:buFont typeface="Arial"/>
              <a:buChar char="•"/>
            </a:pPr>
            <a:r>
              <a:rPr lang="en-US" kern="0" dirty="0">
                <a:solidFill>
                  <a:srgbClr val="000000"/>
                </a:solidFill>
                <a:latin typeface="Arial" panose="020B0604020202020204" pitchFamily="34" charset="0"/>
                <a:cs typeface="Arial" panose="020B0604020202020204" pitchFamily="34" charset="0"/>
                <a:sym typeface="Arial"/>
              </a:rPr>
              <a:t>Revisit public institutions of higher learning with flight programs</a:t>
            </a:r>
          </a:p>
          <a:p>
            <a:pPr marL="782637" lvl="1" indent="-325437" defTabSz="457200">
              <a:buSzPct val="100000"/>
              <a:buFont typeface="Arial"/>
              <a:buChar char="•"/>
            </a:pPr>
            <a:r>
              <a:rPr lang="en-US" kern="0" dirty="0">
                <a:solidFill>
                  <a:srgbClr val="000000"/>
                </a:solidFill>
                <a:latin typeface="Arial" panose="020B0604020202020204" pitchFamily="34" charset="0"/>
                <a:cs typeface="Arial" panose="020B0604020202020204" pitchFamily="34" charset="0"/>
                <a:sym typeface="Arial"/>
              </a:rPr>
              <a:t>Visit all newly approved institutions</a:t>
            </a:r>
          </a:p>
        </p:txBody>
      </p:sp>
    </p:spTree>
    <p:extLst>
      <p:ext uri="{BB962C8B-B14F-4D97-AF65-F5344CB8AC3E}">
        <p14:creationId xmlns:p14="http://schemas.microsoft.com/office/powerpoint/2010/main" val="257856256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152400" y="838200"/>
            <a:ext cx="8839200" cy="4953000"/>
          </a:xfrm>
        </p:spPr>
        <p:txBody>
          <a:bodyPr>
            <a:normAutofit/>
          </a:bodyPr>
          <a:lstStyle/>
          <a:p>
            <a:pPr marL="0" indent="0">
              <a:lnSpc>
                <a:spcPct val="110000"/>
              </a:lnSpc>
              <a:spcAft>
                <a:spcPts val="600"/>
              </a:spcAft>
              <a:buNone/>
              <a:defRPr/>
            </a:pPr>
            <a:r>
              <a:rPr lang="en-US" sz="1600" b="1" dirty="0" smtClean="0">
                <a:latin typeface="Arial" panose="020B0604020202020204" pitchFamily="34" charset="0"/>
                <a:cs typeface="Arial" panose="020B0604020202020204" pitchFamily="34" charset="0"/>
              </a:rPr>
              <a:t>Comparison Tool </a:t>
            </a:r>
            <a:r>
              <a:rPr lang="en-US" sz="1600" dirty="0" smtClean="0">
                <a:latin typeface="Arial" panose="020B0604020202020204" pitchFamily="34" charset="0"/>
                <a:cs typeface="Arial" panose="020B0604020202020204" pitchFamily="34" charset="0"/>
              </a:rPr>
              <a:t>was launched on February 4, 2014, in response to Executive Order 13607 to implement and promote “Principles of Excellence.” As of May 30, 2016, it had over </a:t>
            </a:r>
            <a:r>
              <a:rPr lang="en-US" sz="1600" b="1" dirty="0" smtClean="0">
                <a:latin typeface="Arial" panose="020B0604020202020204" pitchFamily="34" charset="0"/>
                <a:cs typeface="Arial" panose="020B0604020202020204" pitchFamily="34" charset="0"/>
              </a:rPr>
              <a:t>2,975,335 unique page views </a:t>
            </a:r>
            <a:r>
              <a:rPr lang="en-US" sz="1600" dirty="0" smtClean="0">
                <a:latin typeface="Arial" panose="020B0604020202020204" pitchFamily="34" charset="0"/>
                <a:cs typeface="Arial" panose="020B0604020202020204" pitchFamily="34" charset="0"/>
              </a:rPr>
              <a:t>to over </a:t>
            </a:r>
            <a:r>
              <a:rPr lang="en-US" sz="1600" b="1" dirty="0" smtClean="0">
                <a:latin typeface="Arial" panose="020B0604020202020204" pitchFamily="34" charset="0"/>
                <a:cs typeface="Arial" panose="020B0604020202020204" pitchFamily="34" charset="0"/>
              </a:rPr>
              <a:t>1 million users</a:t>
            </a:r>
            <a:r>
              <a:rPr lang="en-US" sz="1600" dirty="0" smtClean="0">
                <a:latin typeface="Arial" panose="020B0604020202020204" pitchFamily="34" charset="0"/>
                <a:cs typeface="Arial" panose="020B0604020202020204" pitchFamily="34" charset="0"/>
              </a:rPr>
              <a:t>.   </a:t>
            </a:r>
          </a:p>
          <a:p>
            <a:pPr marL="0" indent="0">
              <a:lnSpc>
                <a:spcPct val="110000"/>
              </a:lnSpc>
              <a:spcAft>
                <a:spcPts val="600"/>
              </a:spcAft>
              <a:buNone/>
              <a:defRPr/>
            </a:pPr>
            <a:r>
              <a:rPr lang="en-US" sz="1600" b="1" dirty="0" smtClean="0">
                <a:latin typeface="Arial" panose="020B0604020202020204" pitchFamily="34" charset="0"/>
                <a:cs typeface="Arial" panose="020B0604020202020204" pitchFamily="34" charset="0"/>
              </a:rPr>
              <a:t>Recently added functionality:</a:t>
            </a:r>
          </a:p>
          <a:p>
            <a:pPr marL="0" indent="0">
              <a:spcBef>
                <a:spcPts val="0"/>
              </a:spcBef>
              <a:buSzTx/>
              <a:buNone/>
            </a:pPr>
            <a:r>
              <a:rPr lang="en-US" sz="1500" dirty="0">
                <a:latin typeface="Arial" panose="020B0604020202020204" pitchFamily="34" charset="0"/>
                <a:cs typeface="Arial" panose="020B0604020202020204" pitchFamily="34" charset="0"/>
              </a:rPr>
              <a:t>On November 11, 2015, VA released a complete redesign of the Comparison Tool featuring:</a:t>
            </a:r>
          </a:p>
          <a:p>
            <a:pPr>
              <a:spcBef>
                <a:spcPts val="0"/>
              </a:spcBef>
              <a:buSzTx/>
              <a:buFont typeface="Wingdings" panose="05000000000000000000" pitchFamily="2" charset="2"/>
              <a:buChar char="§"/>
            </a:pPr>
            <a:r>
              <a:rPr lang="en-US" sz="1500" dirty="0">
                <a:latin typeface="Arial" panose="020B0604020202020204" pitchFamily="34" charset="0"/>
                <a:cs typeface="Arial" panose="020B0604020202020204" pitchFamily="34" charset="0"/>
              </a:rPr>
              <a:t>School profile page</a:t>
            </a:r>
          </a:p>
          <a:p>
            <a:pPr>
              <a:spcBef>
                <a:spcPts val="0"/>
              </a:spcBef>
              <a:buSzTx/>
              <a:buFont typeface="Wingdings" panose="05000000000000000000" pitchFamily="2" charset="2"/>
              <a:buChar char="§"/>
            </a:pPr>
            <a:r>
              <a:rPr lang="en-US" sz="1500" dirty="0">
                <a:latin typeface="Arial" panose="020B0604020202020204" pitchFamily="34" charset="0"/>
                <a:cs typeface="Arial" panose="020B0604020202020204" pitchFamily="34" charset="0"/>
              </a:rPr>
              <a:t>Student outcome measures</a:t>
            </a:r>
          </a:p>
          <a:p>
            <a:pPr>
              <a:spcBef>
                <a:spcPts val="0"/>
              </a:spcBef>
              <a:buSzTx/>
              <a:buFont typeface="Wingdings" panose="05000000000000000000" pitchFamily="2" charset="2"/>
              <a:buChar char="§"/>
            </a:pPr>
            <a:r>
              <a:rPr lang="en-US" sz="1500" dirty="0">
                <a:latin typeface="Arial" panose="020B0604020202020204" pitchFamily="34" charset="0"/>
                <a:cs typeface="Arial" panose="020B0604020202020204" pitchFamily="34" charset="0"/>
              </a:rPr>
              <a:t>Enhanced search and print functionality</a:t>
            </a:r>
          </a:p>
          <a:p>
            <a:pPr>
              <a:spcBef>
                <a:spcPts val="0"/>
              </a:spcBef>
              <a:buSzTx/>
              <a:buFont typeface="Wingdings" panose="05000000000000000000" pitchFamily="2" charset="2"/>
              <a:buChar char="§"/>
            </a:pPr>
            <a:r>
              <a:rPr lang="en-US" sz="1500" dirty="0">
                <a:latin typeface="Arial" panose="020B0604020202020204" pitchFamily="34" charset="0"/>
                <a:cs typeface="Arial" panose="020B0604020202020204" pitchFamily="34" charset="0"/>
              </a:rPr>
              <a:t>Mobile/tablet </a:t>
            </a:r>
            <a:r>
              <a:rPr lang="en-US" sz="1500" dirty="0" smtClean="0">
                <a:latin typeface="Arial" panose="020B0604020202020204" pitchFamily="34" charset="0"/>
                <a:cs typeface="Arial" panose="020B0604020202020204" pitchFamily="34" charset="0"/>
              </a:rPr>
              <a:t>compatibility</a:t>
            </a:r>
          </a:p>
          <a:p>
            <a:pPr marL="0" indent="0">
              <a:spcBef>
                <a:spcPts val="0"/>
              </a:spcBef>
              <a:buSzTx/>
              <a:buNone/>
            </a:pPr>
            <a:endParaRPr lang="en-US" sz="1500" dirty="0">
              <a:latin typeface="Arial" panose="020B0604020202020204" pitchFamily="34" charset="0"/>
              <a:cs typeface="Arial" panose="020B0604020202020204" pitchFamily="34" charset="0"/>
            </a:endParaRPr>
          </a:p>
          <a:p>
            <a:pPr marL="0" indent="0">
              <a:spcBef>
                <a:spcPts val="0"/>
              </a:spcBef>
              <a:buSzTx/>
              <a:buNone/>
            </a:pPr>
            <a:r>
              <a:rPr lang="en-US" sz="1500" dirty="0" smtClean="0">
                <a:latin typeface="Arial" panose="020B0604020202020204" pitchFamily="34" charset="0"/>
                <a:cs typeface="Arial" panose="020B0604020202020204" pitchFamily="34" charset="0"/>
              </a:rPr>
              <a:t>The Comparison Tool is updated to include the use of a caution flags:</a:t>
            </a:r>
            <a:endParaRPr lang="en-US" sz="1500" dirty="0">
              <a:latin typeface="Arial" panose="020B0604020202020204" pitchFamily="34" charset="0"/>
              <a:cs typeface="Arial" panose="020B0604020202020204" pitchFamily="34" charset="0"/>
            </a:endParaRPr>
          </a:p>
          <a:p>
            <a:pPr marL="342901" lvl="1" indent="-342900">
              <a:spcBef>
                <a:spcPts val="0"/>
              </a:spcBef>
              <a:buFont typeface="Wingdings" panose="05000000000000000000" pitchFamily="2" charset="2"/>
              <a:buChar char="§"/>
            </a:pPr>
            <a:r>
              <a:rPr lang="en-US" sz="1500" dirty="0" smtClean="0">
                <a:latin typeface="Arial" panose="020B0604020202020204" pitchFamily="34" charset="0"/>
                <a:cs typeface="Arial" panose="020B0604020202020204" pitchFamily="34" charset="0"/>
              </a:rPr>
              <a:t>Settlement </a:t>
            </a:r>
            <a:r>
              <a:rPr lang="en-US" sz="1500" dirty="0">
                <a:latin typeface="Arial" panose="020B0604020202020204" pitchFamily="34" charset="0"/>
                <a:cs typeface="Arial" panose="020B0604020202020204" pitchFamily="34" charset="0"/>
              </a:rPr>
              <a:t>with U.S. Government - EDMC</a:t>
            </a:r>
          </a:p>
          <a:p>
            <a:pPr marL="342901" lvl="1" indent="-342900">
              <a:spcBef>
                <a:spcPts val="0"/>
              </a:spcBef>
              <a:buFont typeface="Wingdings" panose="05000000000000000000" pitchFamily="2" charset="2"/>
              <a:buChar char="§"/>
            </a:pPr>
            <a:r>
              <a:rPr lang="en-US" sz="1500" dirty="0">
                <a:latin typeface="Arial" panose="020B0604020202020204" pitchFamily="34" charset="0"/>
                <a:cs typeface="Arial" panose="020B0604020202020204" pitchFamily="34" charset="0"/>
              </a:rPr>
              <a:t>Heightened cash monitoring</a:t>
            </a:r>
          </a:p>
          <a:p>
            <a:pPr marL="342901" lvl="1" indent="-342900">
              <a:spcBef>
                <a:spcPts val="0"/>
              </a:spcBef>
              <a:buFont typeface="Wingdings" panose="05000000000000000000" pitchFamily="2" charset="2"/>
              <a:buChar char="§"/>
            </a:pPr>
            <a:r>
              <a:rPr lang="en-US" sz="1500" dirty="0">
                <a:latin typeface="Arial" panose="020B0604020202020204" pitchFamily="34" charset="0"/>
                <a:cs typeface="Arial" panose="020B0604020202020204" pitchFamily="34" charset="0"/>
              </a:rPr>
              <a:t>Accreditation probation</a:t>
            </a:r>
          </a:p>
          <a:p>
            <a:pPr marL="342901" lvl="1" indent="-342900">
              <a:spcBef>
                <a:spcPts val="0"/>
              </a:spcBef>
              <a:buFont typeface="Wingdings" panose="05000000000000000000" pitchFamily="2" charset="2"/>
              <a:buChar char="§"/>
            </a:pPr>
            <a:r>
              <a:rPr lang="en-US" sz="1500" dirty="0">
                <a:latin typeface="Arial" panose="020B0604020202020204" pitchFamily="34" charset="0"/>
                <a:cs typeface="Arial" panose="020B0604020202020204" pitchFamily="34" charset="0"/>
              </a:rPr>
              <a:t>DoD probation for military tuition assistance</a:t>
            </a:r>
          </a:p>
          <a:p>
            <a:pPr marL="342901" lvl="1" indent="-342900">
              <a:spcBef>
                <a:spcPts val="0"/>
              </a:spcBef>
              <a:buFont typeface="Wingdings" panose="05000000000000000000" pitchFamily="2" charset="2"/>
              <a:buChar char="§"/>
            </a:pPr>
            <a:r>
              <a:rPr lang="en-US" sz="1500" dirty="0">
                <a:latin typeface="Arial" panose="020B0604020202020204" pitchFamily="34" charset="0"/>
                <a:cs typeface="Arial" panose="020B0604020202020204" pitchFamily="34" charset="0"/>
              </a:rPr>
              <a:t>FTC suit- DeVry Institute</a:t>
            </a:r>
          </a:p>
          <a:p>
            <a:pPr marL="342901" lvl="1" indent="-342900">
              <a:spcBef>
                <a:spcPts val="0"/>
              </a:spcBef>
              <a:buFont typeface="Wingdings" panose="05000000000000000000" pitchFamily="2" charset="2"/>
              <a:buChar char="§"/>
            </a:pPr>
            <a:r>
              <a:rPr lang="en-US" sz="1500" dirty="0">
                <a:latin typeface="Arial" panose="020B0604020202020204" pitchFamily="34" charset="0"/>
                <a:cs typeface="Arial" panose="020B0604020202020204" pitchFamily="34" charset="0"/>
              </a:rPr>
              <a:t>Department of Education notice of </a:t>
            </a:r>
            <a:r>
              <a:rPr lang="en-US" sz="1500" dirty="0" smtClean="0">
                <a:latin typeface="Arial" panose="020B0604020202020204" pitchFamily="34" charset="0"/>
                <a:cs typeface="Arial" panose="020B0604020202020204" pitchFamily="34" charset="0"/>
              </a:rPr>
              <a:t>intent- </a:t>
            </a:r>
            <a:r>
              <a:rPr lang="en-US" sz="1500" dirty="0">
                <a:latin typeface="Arial" panose="020B0604020202020204" pitchFamily="34" charset="0"/>
                <a:cs typeface="Arial" panose="020B0604020202020204" pitchFamily="34" charset="0"/>
              </a:rPr>
              <a:t>DeVry </a:t>
            </a:r>
            <a:r>
              <a:rPr lang="en-US" sz="1500" dirty="0" smtClean="0">
                <a:latin typeface="Arial" panose="020B0604020202020204" pitchFamily="34" charset="0"/>
                <a:cs typeface="Arial" panose="020B0604020202020204" pitchFamily="34" charset="0"/>
              </a:rPr>
              <a:t>Institute</a:t>
            </a:r>
          </a:p>
          <a:p>
            <a:pPr marL="342901" lvl="1" indent="-342900">
              <a:spcBef>
                <a:spcPts val="0"/>
              </a:spcBef>
              <a:buFont typeface="Wingdings" panose="05000000000000000000" pitchFamily="2" charset="2"/>
              <a:buChar char="§"/>
            </a:pPr>
            <a:r>
              <a:rPr lang="en-US" sz="1500" dirty="0" smtClean="0">
                <a:latin typeface="Arial" panose="020B0604020202020204" pitchFamily="34" charset="0"/>
                <a:cs typeface="Arial" panose="020B0604020202020204" pitchFamily="34" charset="0"/>
              </a:rPr>
              <a:t>Flight Programs – Suspended for 85/15 violation</a:t>
            </a:r>
          </a:p>
          <a:p>
            <a:pPr marL="436563" lvl="2" indent="0">
              <a:spcBef>
                <a:spcPts val="0"/>
              </a:spcBef>
              <a:buNone/>
            </a:pPr>
            <a:endParaRPr lang="en-US" sz="1500" dirty="0" smtClean="0">
              <a:latin typeface="Arial" panose="020B0604020202020204" pitchFamily="34" charset="0"/>
              <a:cs typeface="Arial" panose="020B0604020202020204" pitchFamily="34" charset="0"/>
            </a:endParaRPr>
          </a:p>
          <a:p>
            <a:pPr marL="1" lvl="1" indent="0" algn="ctr">
              <a:spcBef>
                <a:spcPts val="0"/>
              </a:spcBef>
              <a:buNone/>
            </a:pPr>
            <a:endParaRPr lang="en-US" sz="1500" dirty="0">
              <a:latin typeface="Bookman Old Style" panose="02050604050505020204" pitchFamily="18" charset="0"/>
            </a:endParaRPr>
          </a:p>
        </p:txBody>
      </p:sp>
      <p:sp>
        <p:nvSpPr>
          <p:cNvPr id="4" name="Title 1"/>
          <p:cNvSpPr txBox="1">
            <a:spLocks/>
          </p:cNvSpPr>
          <p:nvPr/>
        </p:nvSpPr>
        <p:spPr bwMode="auto">
          <a:xfrm>
            <a:off x="152400" y="152400"/>
            <a:ext cx="883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9" rIns="45719" anchor="ctr">
            <a:normAutofit fontScale="90000" lnSpcReduction="10000"/>
          </a:bodyPr>
          <a:lstStyle>
            <a:lvl1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1pPr>
            <a:lvl2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2pPr>
            <a:lvl3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3pPr>
            <a:lvl4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4pPr>
            <a:lvl5pPr algn="ctr" defTabSz="457200" rtl="0" eaLnBrk="0" fontAlgn="base" hangingPunct="0">
              <a:spcBef>
                <a:spcPct val="0"/>
              </a:spcBef>
              <a:spcAft>
                <a:spcPct val="0"/>
              </a:spcAft>
              <a:defRPr sz="4400">
                <a:solidFill>
                  <a:srgbClr val="00274C"/>
                </a:solidFill>
                <a:latin typeface="Arial"/>
                <a:ea typeface="Arial"/>
                <a:cs typeface="Arial"/>
                <a:sym typeface="Arial" pitchFamily="34" charset="0"/>
              </a:defRPr>
            </a:lvl5pPr>
            <a:lvl6pPr defTabSz="457200">
              <a:defRPr sz="4400">
                <a:solidFill>
                  <a:srgbClr val="00274C"/>
                </a:solidFill>
                <a:latin typeface="Arial"/>
                <a:ea typeface="Arial"/>
                <a:cs typeface="Arial"/>
                <a:sym typeface="Arial"/>
              </a:defRPr>
            </a:lvl6pPr>
            <a:lvl7pPr defTabSz="457200">
              <a:defRPr sz="4400">
                <a:solidFill>
                  <a:srgbClr val="00274C"/>
                </a:solidFill>
                <a:latin typeface="Arial"/>
                <a:ea typeface="Arial"/>
                <a:cs typeface="Arial"/>
                <a:sym typeface="Arial"/>
              </a:defRPr>
            </a:lvl7pPr>
            <a:lvl8pPr defTabSz="457200">
              <a:defRPr sz="4400">
                <a:solidFill>
                  <a:srgbClr val="00274C"/>
                </a:solidFill>
                <a:latin typeface="Arial"/>
                <a:ea typeface="Arial"/>
                <a:cs typeface="Arial"/>
                <a:sym typeface="Arial"/>
              </a:defRPr>
            </a:lvl8pPr>
            <a:lvl9pPr defTabSz="457200">
              <a:defRPr sz="4400">
                <a:solidFill>
                  <a:srgbClr val="00274C"/>
                </a:solidFill>
                <a:latin typeface="Arial"/>
                <a:ea typeface="Arial"/>
                <a:cs typeface="Arial"/>
                <a:sym typeface="Arial"/>
              </a:defRPr>
            </a:lvl9pPr>
          </a:lstStyle>
          <a:p>
            <a:pPr eaLnBrk="1" fontAlgn="auto" hangingPunct="1">
              <a:spcBef>
                <a:spcPts val="0"/>
              </a:spcBef>
              <a:spcAft>
                <a:spcPts val="0"/>
              </a:spcAft>
              <a:defRPr/>
            </a:pPr>
            <a:r>
              <a:rPr lang="en-US" altLang="en-US" sz="3600" kern="0" dirty="0" smtClean="0">
                <a:solidFill>
                  <a:srgbClr val="FFFFFF"/>
                </a:solidFill>
                <a:latin typeface="Arial" panose="020B0604020202020204" pitchFamily="34" charset="0"/>
                <a:cs typeface="Arial" panose="020B0604020202020204" pitchFamily="34" charset="0"/>
              </a:rPr>
              <a:t>GI Bill</a:t>
            </a:r>
            <a:r>
              <a:rPr lang="en-US" altLang="en-US" sz="3600" kern="0" dirty="0" smtClean="0">
                <a:solidFill>
                  <a:srgbClr val="FFFFFF"/>
                </a:solidFill>
                <a:latin typeface="Arial" panose="020B0604020202020204" pitchFamily="34" charset="0"/>
                <a:cs typeface="Arial" panose="020B0604020202020204" pitchFamily="34" charset="0"/>
                <a:sym typeface="Symbol"/>
              </a:rPr>
              <a:t></a:t>
            </a:r>
            <a:r>
              <a:rPr lang="en-US" altLang="en-US" sz="3600" b="1" baseline="30000" dirty="0" smtClean="0">
                <a:solidFill>
                  <a:srgbClr val="FFFFFF"/>
                </a:solidFill>
                <a:latin typeface="Arial" panose="020B0604020202020204" pitchFamily="34" charset="0"/>
                <a:ea typeface="MS PGothic" pitchFamily="34" charset="-128"/>
                <a:cs typeface="Arial" panose="020B0604020202020204" pitchFamily="34" charset="0"/>
                <a:sym typeface="Calibri" pitchFamily="34" charset="0"/>
              </a:rPr>
              <a:t> </a:t>
            </a:r>
            <a:r>
              <a:rPr lang="en-US" altLang="en-US" sz="3600" kern="0" dirty="0" smtClean="0">
                <a:solidFill>
                  <a:srgbClr val="FFFFFF"/>
                </a:solidFill>
                <a:latin typeface="Arial" panose="020B0604020202020204" pitchFamily="34" charset="0"/>
                <a:ea typeface="MS PGothic" pitchFamily="34" charset="-128"/>
                <a:cs typeface="Arial" panose="020B0604020202020204" pitchFamily="34" charset="0"/>
              </a:rPr>
              <a:t>Comparison Tool</a:t>
            </a:r>
            <a:endParaRPr lang="en-US" altLang="en-US" sz="4000" kern="0" dirty="0" smtClean="0">
              <a:solidFill>
                <a:srgbClr val="FFFFFF"/>
              </a:solidFill>
              <a:latin typeface="Arial" panose="020B0604020202020204" pitchFamily="34" charset="0"/>
              <a:cs typeface="Arial" panose="020B0604020202020204" pitchFamily="34" charset="0"/>
              <a:sym typeface="Arial"/>
            </a:endParaRPr>
          </a:p>
        </p:txBody>
      </p:sp>
      <p:sp>
        <p:nvSpPr>
          <p:cNvPr id="12292" name="TextBox 7"/>
          <p:cNvSpPr txBox="1">
            <a:spLocks noChangeArrowheads="1"/>
          </p:cNvSpPr>
          <p:nvPr/>
        </p:nvSpPr>
        <p:spPr bwMode="auto">
          <a:xfrm>
            <a:off x="8771027" y="648493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1pPr>
            <a:lvl2pPr marL="742950" indent="-28575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2pPr>
            <a:lvl3pPr marL="11430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3pPr>
            <a:lvl4pPr marL="16002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4pPr>
            <a:lvl5pPr marL="2057400" indent="-228600" eaLnBrk="0" hangingPunct="0">
              <a:spcBef>
                <a:spcPts val="700"/>
              </a:spcBef>
              <a:buSzPct val="100000"/>
              <a:buFont typeface="Arial" pitchFamily="34" charset="0"/>
              <a:buChar char="»"/>
              <a:defRPr sz="3200">
                <a:solidFill>
                  <a:schemeClr val="tx1"/>
                </a:solidFill>
                <a:latin typeface="Arial" pitchFamily="34" charset="0"/>
                <a:cs typeface="Arial" pitchFamily="34" charset="0"/>
                <a:sym typeface="Arial" pitchFamily="34" charset="0"/>
              </a:defRPr>
            </a:lvl5pPr>
            <a:lvl6pPr marL="25146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6pPr>
            <a:lvl7pPr marL="29718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7pPr>
            <a:lvl8pPr marL="34290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8pPr>
            <a:lvl9pPr marL="3886200" indent="-228600" defTabSz="457200" eaLnBrk="0" fontAlgn="base" hangingPunct="0">
              <a:spcBef>
                <a:spcPts val="700"/>
              </a:spcBef>
              <a:spcAft>
                <a:spcPct val="0"/>
              </a:spcAft>
              <a:buSzPct val="100000"/>
              <a:buFont typeface="Arial" pitchFamily="34" charset="0"/>
              <a:buChar char="»"/>
              <a:defRPr sz="3200">
                <a:solidFill>
                  <a:schemeClr val="tx1"/>
                </a:solidFill>
                <a:latin typeface="Arial" pitchFamily="34" charset="0"/>
                <a:cs typeface="Arial" pitchFamily="34" charset="0"/>
                <a:sym typeface="Arial" pitchFamily="34" charset="0"/>
              </a:defRPr>
            </a:lvl9pPr>
          </a:lstStyle>
          <a:p>
            <a:pPr defTabSz="457200" eaLnBrk="1" fontAlgn="base" hangingPunct="1">
              <a:spcBef>
                <a:spcPct val="0"/>
              </a:spcBef>
              <a:spcAft>
                <a:spcPct val="0"/>
              </a:spcAft>
              <a:buSzTx/>
              <a:buFontTx/>
              <a:buNone/>
            </a:pPr>
            <a:r>
              <a:rPr lang="en-US" altLang="en-US" sz="1800" dirty="0" smtClean="0">
                <a:solidFill>
                  <a:srgbClr val="FFFFFF"/>
                </a:solidFill>
                <a:sym typeface="Calibri" pitchFamily="34" charset="0"/>
              </a:rPr>
              <a:t>9</a:t>
            </a:r>
            <a:endParaRPr lang="en-US" altLang="en-US" sz="1800" dirty="0">
              <a:solidFill>
                <a:srgbClr val="FFFFFF"/>
              </a:solidFill>
              <a:sym typeface="Calibri" pitchFamily="34" charset="0"/>
            </a:endParaRPr>
          </a:p>
        </p:txBody>
      </p:sp>
    </p:spTree>
    <p:extLst>
      <p:ext uri="{BB962C8B-B14F-4D97-AF65-F5344CB8AC3E}">
        <p14:creationId xmlns:p14="http://schemas.microsoft.com/office/powerpoint/2010/main" val="258394927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3_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4_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2CAF16F6EFCA41971E0AE8D9E57E15" ma:contentTypeVersion="2" ma:contentTypeDescription="Create a new document." ma:contentTypeScope="" ma:versionID="50ef08499fd05d3fd9196aa768b692ee">
  <xsd:schema xmlns:xsd="http://www.w3.org/2001/XMLSchema" xmlns:xs="http://www.w3.org/2001/XMLSchema" xmlns:p="http://schemas.microsoft.com/office/2006/metadata/properties" xmlns:ns2="d3a73ed8-b60c-432c-a285-d98175251e29" xmlns:ns3="ced1f988-d16c-4eb7-9443-312b8723c36c" targetNamespace="http://schemas.microsoft.com/office/2006/metadata/properties" ma:root="true" ma:fieldsID="090e3a934283a22970c55f984b05d892" ns2:_="" ns3:_="">
    <xsd:import namespace="d3a73ed8-b60c-432c-a285-d98175251e29"/>
    <xsd:import namespace="ced1f988-d16c-4eb7-9443-312b8723c36c"/>
    <xsd:element name="properties">
      <xsd:complexType>
        <xsd:sequence>
          <xsd:element name="documentManagement">
            <xsd:complexType>
              <xsd:all>
                <xsd:element ref="ns2:Document_x0020_Types" minOccurs="0"/>
                <xsd:element ref="ns2:Fiscal_x0020_Year"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73ed8-b60c-432c-a285-d98175251e29" elementFormDefault="qualified">
    <xsd:import namespace="http://schemas.microsoft.com/office/2006/documentManagement/types"/>
    <xsd:import namespace="http://schemas.microsoft.com/office/infopath/2007/PartnerControls"/>
    <xsd:element name="Document_x0020_Types" ma:index="8" nillable="true" ma:displayName="Document Types" ma:format="Dropdown" ma:internalName="Document_x0020_Types">
      <xsd:simpleType>
        <xsd:restriction base="dms:Choice">
          <xsd:enumeration value="Data and Graphs for Presentation"/>
          <xsd:enumeration value="AVECO"/>
          <xsd:enumeration value="CCME"/>
          <xsd:enumeration value="CSRWG"/>
          <xsd:enumeration value="Director's Call"/>
          <xsd:enumeration value="DOD Fellowship"/>
          <xsd:enumeration value="EDU Quarterly Briefing"/>
          <xsd:enumeration value="EDUSRV"/>
          <xsd:enumeration value="FAVES"/>
          <xsd:enumeration value="myVA"/>
          <xsd:enumeration value="NASAA"/>
          <xsd:enumeration value="NASDVA"/>
          <xsd:enumeration value="NAVPA"/>
          <xsd:enumeration value="NCAVPA"/>
          <xsd:enumeration value="NCACVA"/>
          <xsd:enumeration value="NCAVA SCAVA"/>
          <xsd:enumeration value="New Employees"/>
          <xsd:enumeration value="NTI"/>
          <xsd:enumeration value="POE and PL 112-249"/>
          <xsd:enumeration value="RPO Conference"/>
          <xsd:enumeration value="RPO Performance"/>
          <xsd:enumeration value="SECVA"/>
          <xsd:enumeration value="Service Organizations"/>
          <xsd:enumeration value="SCO"/>
          <xsd:enumeration value="SOC Consortium Workgroup"/>
          <xsd:enumeration value="SVA"/>
          <xsd:enumeration value="TACVPO"/>
          <xsd:enumeration value="USB"/>
          <xsd:enumeration value="VACAA 701&amp;702"/>
          <xsd:enumeration value="VACOE"/>
          <xsd:enumeration value="VSO"/>
          <xsd:enumeration value="WAVES"/>
        </xsd:restriction>
      </xsd:simpleType>
    </xsd:element>
    <xsd:element name="Fiscal_x0020_Year" ma:index="9" nillable="true" ma:displayName="Fiscal Year" ma:format="Dropdown" ma:internalName="Fiscal_x0020_Year">
      <xsd:simpleType>
        <xsd:restriction base="dms:Choice">
          <xsd:enumeration value="FY 2012"/>
          <xsd:enumeration value="FY 2013"/>
          <xsd:enumeration value="FY 2014"/>
          <xsd:enumeration value="FY 2015"/>
          <xsd:enumeration value="FY 2016"/>
        </xsd:restriction>
      </xsd:simpleType>
    </xsd:element>
  </xsd:schema>
  <xsd:schema xmlns:xsd="http://www.w3.org/2001/XMLSchema" xmlns:xs="http://www.w3.org/2001/XMLSchema" xmlns:dms="http://schemas.microsoft.com/office/2006/documentManagement/types" xmlns:pc="http://schemas.microsoft.com/office/infopath/2007/PartnerControls" targetNamespace="ced1f988-d16c-4eb7-9443-312b8723c36c"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Types xmlns="d3a73ed8-b60c-432c-a285-d98175251e29" xsi:nil="true"/>
    <Fiscal_x0020_Year xmlns="d3a73ed8-b60c-432c-a285-d98175251e29">FY 2016</Fiscal_x0020_Year>
    <_dlc_DocId xmlns="ced1f988-d16c-4eb7-9443-312b8723c36c">EDUSHARE-26-107</_dlc_DocId>
    <_dlc_DocIdUrl xmlns="ced1f988-d16c-4eb7-9443-312b8723c36c">
      <Url>http://vaww.infoshare.va.gov/sites/educationservice/221/221A/_layouts/DocIdRedir.aspx?ID=EDUSHARE-26-107</Url>
      <Description>EDUSHARE-26-107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84800E6-D3FA-4EED-BA21-CA21A7791A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a73ed8-b60c-432c-a285-d98175251e29"/>
    <ds:schemaRef ds:uri="ced1f988-d16c-4eb7-9443-312b8723c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0A47C8-16EB-444A-A870-E4D82F54C911}">
  <ds:schemaRefs>
    <ds:schemaRef ds:uri="http://schemas.microsoft.com/sharepoint/v3/contenttype/forms"/>
  </ds:schemaRefs>
</ds:datastoreItem>
</file>

<file path=customXml/itemProps3.xml><?xml version="1.0" encoding="utf-8"?>
<ds:datastoreItem xmlns:ds="http://schemas.openxmlformats.org/officeDocument/2006/customXml" ds:itemID="{2C61DBB3-A4B2-4997-82C6-B022D7D74BE7}">
  <ds:schemaRefs>
    <ds:schemaRef ds:uri="http://www.w3.org/XML/1998/namespace"/>
    <ds:schemaRef ds:uri="http://schemas.microsoft.com/office/2006/metadata/properties"/>
    <ds:schemaRef ds:uri="d3a73ed8-b60c-432c-a285-d98175251e29"/>
    <ds:schemaRef ds:uri="http://schemas.microsoft.com/office/infopath/2007/PartnerControls"/>
    <ds:schemaRef ds:uri="http://purl.org/dc/dcmitype/"/>
    <ds:schemaRef ds:uri="http://schemas.microsoft.com/office/2006/documentManagement/types"/>
    <ds:schemaRef ds:uri="http://purl.org/dc/terms/"/>
    <ds:schemaRef ds:uri="http://schemas.openxmlformats.org/package/2006/metadata/core-properties"/>
    <ds:schemaRef ds:uri="ced1f988-d16c-4eb7-9443-312b8723c36c"/>
    <ds:schemaRef ds:uri="http://purl.org/dc/elements/1.1/"/>
  </ds:schemaRefs>
</ds:datastoreItem>
</file>

<file path=customXml/itemProps4.xml><?xml version="1.0" encoding="utf-8"?>
<ds:datastoreItem xmlns:ds="http://schemas.openxmlformats.org/officeDocument/2006/customXml" ds:itemID="{2724DEC9-08B3-437F-88E3-7C055DF15C8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514</TotalTime>
  <Words>2823</Words>
  <Application>Microsoft Office PowerPoint</Application>
  <PresentationFormat>On-screen Show (4:3)</PresentationFormat>
  <Paragraphs>542</Paragraphs>
  <Slides>23</Slides>
  <Notes>23</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23</vt:i4>
      </vt:variant>
    </vt:vector>
  </HeadingPairs>
  <TitlesOfParts>
    <vt:vector size="42" baseType="lpstr">
      <vt:lpstr>MS PGothic</vt:lpstr>
      <vt:lpstr>MS PGothic</vt:lpstr>
      <vt:lpstr>Arial</vt:lpstr>
      <vt:lpstr>Arial Bold</vt:lpstr>
      <vt:lpstr>Avenir Roman</vt:lpstr>
      <vt:lpstr>Book Antiqua</vt:lpstr>
      <vt:lpstr>Bookman Old Style</vt:lpstr>
      <vt:lpstr>Calibri</vt:lpstr>
      <vt:lpstr>Courier New</vt:lpstr>
      <vt:lpstr>Georgia</vt:lpstr>
      <vt:lpstr>Symbol</vt:lpstr>
      <vt:lpstr>Tahoma</vt:lpstr>
      <vt:lpstr>Times New Roman</vt:lpstr>
      <vt:lpstr>Wingdings</vt:lpstr>
      <vt:lpstr>Default</vt:lpstr>
      <vt:lpstr>2_Default</vt:lpstr>
      <vt:lpstr>3_Default</vt:lpstr>
      <vt:lpstr>1_Default</vt:lpstr>
      <vt:lpstr>4_Default</vt:lpstr>
      <vt:lpstr>PowerPoint Presentation</vt:lpstr>
      <vt:lpstr>Overview</vt:lpstr>
      <vt:lpstr>FY 2011 – FY 2015 Trainees/Dollars Paid</vt:lpstr>
      <vt:lpstr>Claims Processing Highlights</vt:lpstr>
      <vt:lpstr>Claims Processing Highlights</vt:lpstr>
      <vt:lpstr>Long Term Solution (chapter 33 only) – Supplemental Automation Summary</vt:lpstr>
      <vt:lpstr>Education Call Center Highlights</vt:lpstr>
      <vt:lpstr>Compliance Activity</vt:lpstr>
      <vt:lpstr>PowerPoint Presentation</vt:lpstr>
      <vt:lpstr>PowerPoint Presentation</vt:lpstr>
      <vt:lpstr>PowerPoint Presentation</vt:lpstr>
      <vt:lpstr>PowerPoint Presentation</vt:lpstr>
      <vt:lpstr>Outcome Measures</vt:lpstr>
      <vt:lpstr>PowerPoint Presentation</vt:lpstr>
      <vt:lpstr>PL 113-146 - Veterans Access, Choice and Accountability Act of 2014 (Sec. 702 Funding)</vt:lpstr>
      <vt:lpstr>Reserve Educational Assistance Program (REAP)</vt:lpstr>
      <vt:lpstr>Reserve Educational Assistance Program (REAP) cont.</vt:lpstr>
      <vt:lpstr>Enforcement Challenges</vt:lpstr>
      <vt:lpstr>Legislation Introduced in the 114th Congress</vt:lpstr>
      <vt:lpstr>Legislation Introduced in the 114th Congress (cont.)</vt:lpstr>
      <vt:lpstr>Legislation Introduced in the 114th Congress (cont.)</vt:lpstr>
      <vt:lpstr>Legislation Introduced in the 114th Congress (cont.)</vt:lpstr>
      <vt:lpstr>Contact Us</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Lea, Tim</cp:lastModifiedBy>
  <cp:revision>10</cp:revision>
  <cp:lastPrinted>2016-06-01T16:30:27Z</cp:lastPrinted>
  <dcterms:created xsi:type="dcterms:W3CDTF">2016-05-31T20:50:11Z</dcterms:created>
  <dcterms:modified xsi:type="dcterms:W3CDTF">2016-06-28T13:45:49Z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0x010100E22CAF16F6EFCA41971E0AE8D9E57E15</vt:lpwstr>
  </property>
  <property fmtid="{D5CDD505-2E9C-101B-9397-08002B2CF9AE}" pid="3" name="_dlc_DocIdItemGuid">
    <vt:lpwstr>66f8f600-9ace-45b5-b3d9-088721ed0c69</vt:lpwstr>
  </property>
</Properties>
</file>